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83" r:id="rId4"/>
    <p:sldId id="285" r:id="rId5"/>
    <p:sldId id="286" r:id="rId6"/>
    <p:sldId id="287" r:id="rId7"/>
    <p:sldId id="288" r:id="rId8"/>
    <p:sldId id="284" r:id="rId9"/>
    <p:sldId id="259" r:id="rId10"/>
    <p:sldId id="260" r:id="rId11"/>
    <p:sldId id="261" r:id="rId12"/>
    <p:sldId id="262" r:id="rId13"/>
    <p:sldId id="263" r:id="rId14"/>
    <p:sldId id="264" r:id="rId15"/>
    <p:sldId id="282" r:id="rId16"/>
    <p:sldId id="265" r:id="rId17"/>
    <p:sldId id="266" r:id="rId18"/>
    <p:sldId id="281" r:id="rId19"/>
    <p:sldId id="267" r:id="rId20"/>
    <p:sldId id="268" r:id="rId21"/>
    <p:sldId id="269" r:id="rId22"/>
    <p:sldId id="270" r:id="rId23"/>
    <p:sldId id="271" r:id="rId24"/>
    <p:sldId id="27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0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DB591B8D-2508-4876-A8A3-2344B55DFDDE}" type="datetimeFigureOut">
              <a:rPr lang="ru-RU" smtClean="0"/>
              <a:t>23.02.2014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5042276E-94C5-40B5-A9AF-FA9301D965F0}" type="slidenum">
              <a:rPr lang="ru-RU" smtClean="0"/>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591B8D-2508-4876-A8A3-2344B55DFDDE}" type="datetimeFigureOut">
              <a:rPr lang="ru-RU" smtClean="0"/>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2276E-94C5-40B5-A9AF-FA9301D965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B591B8D-2508-4876-A8A3-2344B55DFDDE}" type="datetimeFigureOut">
              <a:rPr lang="ru-RU" smtClean="0"/>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2276E-94C5-40B5-A9AF-FA9301D965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B591B8D-2508-4876-A8A3-2344B55DFDDE}" type="datetimeFigureOut">
              <a:rPr lang="ru-RU" smtClean="0"/>
              <a:t>23.02.2014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42276E-94C5-40B5-A9AF-FA9301D965F0}" type="slidenum">
              <a:rPr lang="ru-RU" smtClean="0"/>
              <a:t>‹#›</a:t>
            </a:fld>
            <a:endParaRPr lang="ru-RU"/>
          </a:p>
        </p:txBody>
      </p:sp>
      <p:sp>
        <p:nvSpPr>
          <p:cNvPr id="8" name="Объект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B591B8D-2508-4876-A8A3-2344B55DFDDE}" type="datetimeFigureOut">
              <a:rPr lang="ru-RU" smtClean="0"/>
              <a:t>23.02.2014</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5042276E-94C5-40B5-A9AF-FA9301D965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B591B8D-2508-4876-A8A3-2344B55DFDDE}" type="datetimeFigureOut">
              <a:rPr lang="ru-RU" smtClean="0"/>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42276E-94C5-40B5-A9AF-FA9301D965F0}" type="slidenum">
              <a:rPr lang="ru-RU" smtClean="0"/>
              <a:t>‹#›</a:t>
            </a:fld>
            <a:endParaRPr lang="ru-RU"/>
          </a:p>
        </p:txBody>
      </p:sp>
      <p:sp>
        <p:nvSpPr>
          <p:cNvPr id="9" name="Объект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DB591B8D-2508-4876-A8A3-2344B55DFDDE}" type="datetimeFigureOut">
              <a:rPr lang="ru-RU" smtClean="0"/>
              <a:t>23.02.2014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42276E-94C5-40B5-A9AF-FA9301D965F0}" type="slidenum">
              <a:rPr lang="ru-RU" smtClean="0"/>
              <a:t>‹#›</a:t>
            </a:fld>
            <a:endParaRPr lang="ru-RU"/>
          </a:p>
        </p:txBody>
      </p:sp>
      <p:sp>
        <p:nvSpPr>
          <p:cNvPr id="11" name="Объект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B591B8D-2508-4876-A8A3-2344B55DFDDE}" type="datetimeFigureOut">
              <a:rPr lang="ru-RU" smtClean="0"/>
              <a:t>23.02.2014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42276E-94C5-40B5-A9AF-FA9301D965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591B8D-2508-4876-A8A3-2344B55DFDDE}" type="datetimeFigureOut">
              <a:rPr lang="ru-RU" smtClean="0"/>
              <a:t>23.02.2014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42276E-94C5-40B5-A9AF-FA9301D965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B591B8D-2508-4876-A8A3-2344B55DFDDE}" type="datetimeFigureOut">
              <a:rPr lang="ru-RU" smtClean="0"/>
              <a:t>23.02.2014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42276E-94C5-40B5-A9AF-FA9301D965F0}" type="slidenum">
              <a:rPr lang="ru-RU" smtClean="0"/>
              <a:t>‹#›</a:t>
            </a:fld>
            <a:endParaRPr lang="ru-RU"/>
          </a:p>
        </p:txBody>
      </p:sp>
      <p:sp>
        <p:nvSpPr>
          <p:cNvPr id="11" name="Объект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B591B8D-2508-4876-A8A3-2344B55DFDDE}" type="datetimeFigureOut">
              <a:rPr lang="ru-RU" smtClean="0"/>
              <a:t>23.02.2014</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5042276E-94C5-40B5-A9AF-FA9301D965F0}" type="slidenum">
              <a:rPr lang="ru-RU" smtClean="0"/>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B591B8D-2508-4876-A8A3-2344B55DFDDE}" type="datetimeFigureOut">
              <a:rPr lang="ru-RU" smtClean="0"/>
              <a:t>23.02.2014</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042276E-94C5-40B5-A9AF-FA9301D965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2.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8.xml"/><Relationship Id="rId7" Type="http://schemas.openxmlformats.org/officeDocument/2006/relationships/slide" Target="slide23.xml"/><Relationship Id="rId12"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20.xml"/><Relationship Id="rId5" Type="http://schemas.openxmlformats.org/officeDocument/2006/relationships/slide" Target="slide18.xml"/><Relationship Id="rId10" Type="http://schemas.openxmlformats.org/officeDocument/2006/relationships/slide" Target="slide21.xml"/><Relationship Id="rId4" Type="http://schemas.openxmlformats.org/officeDocument/2006/relationships/slide" Target="slide15.xml"/><Relationship Id="rId9"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5.xml"/><Relationship Id="rId7" Type="http://schemas.openxmlformats.org/officeDocument/2006/relationships/slide" Target="slide5.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2.xml"/><Relationship Id="rId4" Type="http://schemas.openxmlformats.org/officeDocument/2006/relationships/slide" Target="slide18.xml"/><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5.xml"/><Relationship Id="rId7"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9.xml"/><Relationship Id="rId5" Type="http://schemas.openxmlformats.org/officeDocument/2006/relationships/slide" Target="slide2.xml"/><Relationship Id="rId10" Type="http://schemas.openxmlformats.org/officeDocument/2006/relationships/slide" Target="slide14.xml"/><Relationship Id="rId4" Type="http://schemas.openxmlformats.org/officeDocument/2006/relationships/slide" Target="slide18.xml"/><Relationship Id="rId9"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95400" y="3789040"/>
            <a:ext cx="6400800" cy="1011560"/>
          </a:xfrm>
        </p:spPr>
        <p:txBody>
          <a:bodyPr>
            <a:normAutofit/>
          </a:bodyPr>
          <a:lstStyle/>
          <a:p>
            <a:r>
              <a:rPr lang="en-US" sz="2000" dirty="0" smtClean="0">
                <a:latin typeface="Comic Sans MS" panose="030F0702030302020204" pitchFamily="66" charset="0"/>
              </a:rPr>
              <a:t>Made by </a:t>
            </a:r>
            <a:r>
              <a:rPr lang="en-US" sz="2000" dirty="0" err="1" smtClean="0">
                <a:latin typeface="Comic Sans MS" panose="030F0702030302020204" pitchFamily="66" charset="0"/>
              </a:rPr>
              <a:t>Olena</a:t>
            </a:r>
            <a:r>
              <a:rPr lang="en-US" sz="2000" dirty="0" smtClean="0">
                <a:latin typeface="Comic Sans MS" panose="030F0702030302020204" pitchFamily="66" charset="0"/>
              </a:rPr>
              <a:t> </a:t>
            </a:r>
            <a:r>
              <a:rPr lang="en-US" sz="2000" dirty="0" err="1" smtClean="0">
                <a:latin typeface="Comic Sans MS" panose="030F0702030302020204" pitchFamily="66" charset="0"/>
              </a:rPr>
              <a:t>Dazhura</a:t>
            </a:r>
            <a:endParaRPr lang="ru-RU" sz="2000" dirty="0">
              <a:latin typeface="Comic Sans MS" panose="030F0702030302020204" pitchFamily="66" charset="0"/>
            </a:endParaRPr>
          </a:p>
        </p:txBody>
      </p:sp>
      <p:sp>
        <p:nvSpPr>
          <p:cNvPr id="2" name="Заголовок 1"/>
          <p:cNvSpPr>
            <a:spLocks noGrp="1"/>
          </p:cNvSpPr>
          <p:nvPr>
            <p:ph type="ctrTitle"/>
          </p:nvPr>
        </p:nvSpPr>
        <p:spPr/>
        <p:txBody>
          <a:bodyPr>
            <a:normAutofit/>
          </a:bodyPr>
          <a:lstStyle/>
          <a:p>
            <a:r>
              <a:rPr lang="en-US" sz="3600" dirty="0">
                <a:latin typeface="Comic Sans MS" panose="030F0702030302020204" pitchFamily="66" charset="0"/>
              </a:rPr>
              <a:t>New Zealand’s </a:t>
            </a:r>
            <a:r>
              <a:rPr lang="en-US" sz="3600" dirty="0" smtClean="0">
                <a:latin typeface="Comic Sans MS" panose="030F0702030302020204" pitchFamily="66" charset="0"/>
              </a:rPr>
              <a:t>Specials:</a:t>
            </a:r>
            <a:br>
              <a:rPr lang="en-US" sz="3600" dirty="0" smtClean="0">
                <a:latin typeface="Comic Sans MS" panose="030F0702030302020204" pitchFamily="66" charset="0"/>
              </a:rPr>
            </a:br>
            <a:r>
              <a:rPr lang="en-US" sz="3600" dirty="0" smtClean="0">
                <a:latin typeface="Comic Sans MS" panose="030F0702030302020204" pitchFamily="66" charset="0"/>
              </a:rPr>
              <a:t>A </a:t>
            </a:r>
            <a:r>
              <a:rPr lang="en-US" sz="3600" dirty="0">
                <a:latin typeface="Comic Sans MS" panose="030F0702030302020204" pitchFamily="66" charset="0"/>
              </a:rPr>
              <a:t>Future Sociologist’s View</a:t>
            </a:r>
            <a:endParaRPr lang="ru-RU" sz="3600" dirty="0">
              <a:latin typeface="Comic Sans MS" panose="030F0702030302020204" pitchFamily="66" charset="0"/>
            </a:endParaRPr>
          </a:p>
        </p:txBody>
      </p:sp>
    </p:spTree>
    <p:extLst>
      <p:ext uri="{BB962C8B-B14F-4D97-AF65-F5344CB8AC3E}">
        <p14:creationId xmlns:p14="http://schemas.microsoft.com/office/powerpoint/2010/main" val="19036999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Comic Sans MS" panose="030F0702030302020204" pitchFamily="66" charset="0"/>
              </a:rPr>
              <a:t>Largest Lake</a:t>
            </a:r>
            <a:endParaRPr lang="ru-RU" dirty="0">
              <a:latin typeface="Comic Sans MS" panose="030F0702030302020204" pitchFamily="66" charset="0"/>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27784" y="1556792"/>
            <a:ext cx="5886450" cy="3888432"/>
          </a:xfrm>
        </p:spPr>
      </p:pic>
      <p:sp>
        <p:nvSpPr>
          <p:cNvPr id="3" name="TextBox 2"/>
          <p:cNvSpPr txBox="1"/>
          <p:nvPr/>
        </p:nvSpPr>
        <p:spPr>
          <a:xfrm>
            <a:off x="755576" y="1484784"/>
            <a:ext cx="1728192" cy="4801314"/>
          </a:xfrm>
          <a:prstGeom prst="rect">
            <a:avLst/>
          </a:prstGeom>
          <a:noFill/>
        </p:spPr>
        <p:txBody>
          <a:bodyPr wrap="square" rtlCol="0">
            <a:spAutoFit/>
          </a:bodyPr>
          <a:lstStyle/>
          <a:p>
            <a:r>
              <a:rPr lang="en-US" dirty="0">
                <a:latin typeface="Comic Sans MS" panose="030F0702030302020204" pitchFamily="66" charset="0"/>
              </a:rPr>
              <a:t>New Zealand’s largest lake is Lake </a:t>
            </a:r>
            <a:r>
              <a:rPr lang="en-US" dirty="0" err="1">
                <a:latin typeface="Comic Sans MS" panose="030F0702030302020204" pitchFamily="66" charset="0"/>
              </a:rPr>
              <a:t>Taupo</a:t>
            </a:r>
            <a:r>
              <a:rPr lang="en-US" dirty="0">
                <a:latin typeface="Comic Sans MS" panose="030F0702030302020204" pitchFamily="66" charset="0"/>
              </a:rPr>
              <a:t>, extending to 616 square </a:t>
            </a:r>
            <a:r>
              <a:rPr lang="en-US" dirty="0" err="1">
                <a:latin typeface="Comic Sans MS" panose="030F0702030302020204" pitchFamily="66" charset="0"/>
              </a:rPr>
              <a:t>kilometres</a:t>
            </a:r>
            <a:r>
              <a:rPr lang="en-US" dirty="0">
                <a:latin typeface="Comic Sans MS" panose="030F0702030302020204" pitchFamily="66" charset="0"/>
              </a:rPr>
              <a:t> (or 238 </a:t>
            </a:r>
            <a:r>
              <a:rPr lang="en-US" dirty="0" err="1">
                <a:latin typeface="Comic Sans MS" panose="030F0702030302020204" pitchFamily="66" charset="0"/>
              </a:rPr>
              <a:t>sq</a:t>
            </a:r>
            <a:r>
              <a:rPr lang="en-US" dirty="0">
                <a:latin typeface="Comic Sans MS" panose="030F0702030302020204" pitchFamily="66" charset="0"/>
              </a:rPr>
              <a:t> miles). This makes it almost identical in size to the Caribbean island of Saint Lucia and slightly smaller than Singapore. </a:t>
            </a:r>
            <a:endParaRPr lang="ru-RU" dirty="0">
              <a:latin typeface="Comic Sans MS" panose="030F0702030302020204" pitchFamily="66" charset="0"/>
            </a:endParaRPr>
          </a:p>
        </p:txBody>
      </p:sp>
      <p:sp>
        <p:nvSpPr>
          <p:cNvPr id="5" name="TextBox 4"/>
          <p:cNvSpPr txBox="1"/>
          <p:nvPr/>
        </p:nvSpPr>
        <p:spPr>
          <a:xfrm>
            <a:off x="2627784" y="5626648"/>
            <a:ext cx="5688632" cy="646331"/>
          </a:xfrm>
          <a:prstGeom prst="rect">
            <a:avLst/>
          </a:prstGeom>
          <a:noFill/>
        </p:spPr>
        <p:txBody>
          <a:bodyPr wrap="square" rtlCol="0">
            <a:spAutoFit/>
          </a:bodyPr>
          <a:lstStyle/>
          <a:p>
            <a:r>
              <a:rPr lang="en-US" dirty="0">
                <a:latin typeface="Comic Sans MS" panose="030F0702030302020204" pitchFamily="66" charset="0"/>
              </a:rPr>
              <a:t>Lake </a:t>
            </a:r>
            <a:r>
              <a:rPr lang="en-US" dirty="0" err="1">
                <a:latin typeface="Comic Sans MS" panose="030F0702030302020204" pitchFamily="66" charset="0"/>
              </a:rPr>
              <a:t>Taupo</a:t>
            </a:r>
            <a:r>
              <a:rPr lang="en-US" dirty="0">
                <a:latin typeface="Comic Sans MS" panose="030F0702030302020204" pitchFamily="66" charset="0"/>
              </a:rPr>
              <a:t> formed in the crater left behind after a </a:t>
            </a:r>
            <a:r>
              <a:rPr lang="en-US" dirty="0" err="1">
                <a:latin typeface="Comic Sans MS" panose="030F0702030302020204" pitchFamily="66" charset="0"/>
              </a:rPr>
              <a:t>supervolcano</a:t>
            </a:r>
            <a:r>
              <a:rPr lang="en-US" dirty="0">
                <a:latin typeface="Comic Sans MS" panose="030F0702030302020204" pitchFamily="66" charset="0"/>
              </a:rPr>
              <a:t> erupted 26,500 years ago.</a:t>
            </a:r>
          </a:p>
        </p:txBody>
      </p:sp>
      <p:sp>
        <p:nvSpPr>
          <p:cNvPr id="7" name="Стрелка влево 6">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079786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latin typeface="Comic Sans MS" panose="030F0702030302020204" pitchFamily="66" charset="0"/>
              </a:rPr>
              <a:t>New Zealand’s </a:t>
            </a:r>
            <a:r>
              <a:rPr lang="en-US" dirty="0" smtClean="0">
                <a:latin typeface="Comic Sans MS" panose="030F0702030302020204" pitchFamily="66" charset="0"/>
              </a:rPr>
              <a:t>Frog</a:t>
            </a:r>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63888" y="1590576"/>
            <a:ext cx="5041736" cy="4201447"/>
          </a:xfrm>
        </p:spPr>
      </p:pic>
      <p:sp>
        <p:nvSpPr>
          <p:cNvPr id="5" name="TextBox 4"/>
          <p:cNvSpPr txBox="1"/>
          <p:nvPr/>
        </p:nvSpPr>
        <p:spPr>
          <a:xfrm>
            <a:off x="755576" y="1556792"/>
            <a:ext cx="2664296" cy="4801314"/>
          </a:xfrm>
          <a:prstGeom prst="rect">
            <a:avLst/>
          </a:prstGeom>
          <a:noFill/>
        </p:spPr>
        <p:txBody>
          <a:bodyPr wrap="square" rtlCol="0">
            <a:spAutoFit/>
          </a:bodyPr>
          <a:lstStyle/>
          <a:p>
            <a:r>
              <a:rPr lang="en-US" dirty="0">
                <a:latin typeface="Comic Sans MS" panose="030F0702030302020204" pitchFamily="66" charset="0"/>
              </a:rPr>
              <a:t>New Zealand is the home of the </a:t>
            </a:r>
            <a:r>
              <a:rPr lang="en-US" dirty="0" err="1">
                <a:latin typeface="Comic Sans MS" panose="030F0702030302020204" pitchFamily="66" charset="0"/>
              </a:rPr>
              <a:t>Archey’s</a:t>
            </a:r>
            <a:r>
              <a:rPr lang="en-US" dirty="0">
                <a:latin typeface="Comic Sans MS" panose="030F0702030302020204" pitchFamily="66" charset="0"/>
              </a:rPr>
              <a:t> frog. This frog is unusual, because it doesn’t pass through a tadpole stage. The eggs are laid on land among moist vegetation and hatch as </a:t>
            </a:r>
            <a:r>
              <a:rPr lang="en-US" dirty="0" err="1">
                <a:latin typeface="Comic Sans MS" panose="030F0702030302020204" pitchFamily="66" charset="0"/>
              </a:rPr>
              <a:t>froglets</a:t>
            </a:r>
            <a:r>
              <a:rPr lang="en-US" dirty="0">
                <a:latin typeface="Comic Sans MS" panose="030F0702030302020204" pitchFamily="66" charset="0"/>
              </a:rPr>
              <a:t> with tails. Their dutiful father carries the </a:t>
            </a:r>
            <a:r>
              <a:rPr lang="en-US" dirty="0" err="1">
                <a:latin typeface="Comic Sans MS" panose="030F0702030302020204" pitchFamily="66" charset="0"/>
              </a:rPr>
              <a:t>froglets</a:t>
            </a:r>
            <a:r>
              <a:rPr lang="en-US" dirty="0">
                <a:latin typeface="Comic Sans MS" panose="030F0702030302020204" pitchFamily="66" charset="0"/>
              </a:rPr>
              <a:t> around on his back. Sadly, </a:t>
            </a:r>
            <a:r>
              <a:rPr lang="en-US" dirty="0" err="1">
                <a:latin typeface="Comic Sans MS" panose="030F0702030302020204" pitchFamily="66" charset="0"/>
              </a:rPr>
              <a:t>Archey’s</a:t>
            </a:r>
            <a:r>
              <a:rPr lang="en-US" dirty="0">
                <a:latin typeface="Comic Sans MS" panose="030F0702030302020204" pitchFamily="66" charset="0"/>
              </a:rPr>
              <a:t> frog is now very rare; it is a critically endangered species.</a:t>
            </a:r>
            <a:endParaRPr lang="ru-RU" dirty="0">
              <a:latin typeface="Comic Sans MS" panose="030F0702030302020204" pitchFamily="66" charset="0"/>
            </a:endParaRPr>
          </a:p>
        </p:txBody>
      </p:sp>
      <p:sp>
        <p:nvSpPr>
          <p:cNvPr id="7" name="Стрелка влево 6">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853737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latin typeface="Comic Sans MS" panose="030F0702030302020204" pitchFamily="66" charset="0"/>
              </a:rPr>
              <a:t>Pupu</a:t>
            </a:r>
            <a:r>
              <a:rPr lang="en-US" b="1" dirty="0" smtClean="0"/>
              <a:t> </a:t>
            </a:r>
            <a:r>
              <a:rPr lang="en-US" dirty="0" smtClean="0">
                <a:latin typeface="Comic Sans MS" panose="030F0702030302020204" pitchFamily="66" charset="0"/>
              </a:rPr>
              <a:t>Springs</a:t>
            </a:r>
            <a:endParaRPr lang="en-US" dirty="0">
              <a:latin typeface="Comic Sans MS" panose="030F0702030302020204" pitchFamily="66" charset="0"/>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709212" y="1484784"/>
            <a:ext cx="4896544" cy="3672408"/>
          </a:xfrm>
        </p:spPr>
      </p:pic>
      <p:sp>
        <p:nvSpPr>
          <p:cNvPr id="6" name="TextBox 5"/>
          <p:cNvSpPr txBox="1"/>
          <p:nvPr/>
        </p:nvSpPr>
        <p:spPr>
          <a:xfrm>
            <a:off x="755576" y="1556792"/>
            <a:ext cx="2952328" cy="3970318"/>
          </a:xfrm>
          <a:prstGeom prst="rect">
            <a:avLst/>
          </a:prstGeom>
          <a:noFill/>
        </p:spPr>
        <p:txBody>
          <a:bodyPr wrap="square" rtlCol="0">
            <a:spAutoFit/>
          </a:bodyPr>
          <a:lstStyle/>
          <a:p>
            <a:r>
              <a:rPr lang="en-US" dirty="0">
                <a:latin typeface="Comic Sans MS" panose="030F0702030302020204" pitchFamily="66" charset="0"/>
              </a:rPr>
              <a:t>The </a:t>
            </a:r>
            <a:r>
              <a:rPr lang="en-US" dirty="0" err="1">
                <a:latin typeface="Comic Sans MS" panose="030F0702030302020204" pitchFamily="66" charset="0"/>
              </a:rPr>
              <a:t>Te</a:t>
            </a:r>
            <a:r>
              <a:rPr lang="en-US" dirty="0">
                <a:latin typeface="Comic Sans MS" panose="030F0702030302020204" pitchFamily="66" charset="0"/>
              </a:rPr>
              <a:t> </a:t>
            </a:r>
            <a:r>
              <a:rPr lang="en-US" dirty="0" err="1">
                <a:latin typeface="Comic Sans MS" panose="030F0702030302020204" pitchFamily="66" charset="0"/>
              </a:rPr>
              <a:t>Waikoropupu</a:t>
            </a:r>
            <a:r>
              <a:rPr lang="en-US" dirty="0">
                <a:latin typeface="Comic Sans MS" panose="030F0702030302020204" pitchFamily="66" charset="0"/>
              </a:rPr>
              <a:t> Springs in Golden Bay are record breakers</a:t>
            </a:r>
            <a:r>
              <a:rPr lang="en-US" dirty="0" smtClean="0">
                <a:latin typeface="Comic Sans MS" panose="030F0702030302020204" pitchFamily="66" charset="0"/>
              </a:rPr>
              <a:t>.</a:t>
            </a:r>
            <a:endParaRPr lang="en-US" dirty="0">
              <a:latin typeface="Comic Sans MS" panose="030F0702030302020204" pitchFamily="66" charset="0"/>
            </a:endParaRPr>
          </a:p>
          <a:p>
            <a:r>
              <a:rPr lang="en-US" dirty="0">
                <a:latin typeface="Comic Sans MS" panose="030F0702030302020204" pitchFamily="66" charset="0"/>
              </a:rPr>
              <a:t>They push out more fresh water than any other springs in the world, producing one to two billion </a:t>
            </a:r>
            <a:r>
              <a:rPr lang="en-US" dirty="0" err="1">
                <a:latin typeface="Comic Sans MS" panose="030F0702030302020204" pitchFamily="66" charset="0"/>
              </a:rPr>
              <a:t>litres</a:t>
            </a:r>
            <a:r>
              <a:rPr lang="en-US" dirty="0">
                <a:latin typeface="Comic Sans MS" panose="030F0702030302020204" pitchFamily="66" charset="0"/>
              </a:rPr>
              <a:t> of water a day</a:t>
            </a:r>
            <a:r>
              <a:rPr lang="en-US" dirty="0" smtClean="0">
                <a:latin typeface="Comic Sans MS" panose="030F0702030302020204" pitchFamily="66" charset="0"/>
              </a:rPr>
              <a:t>.</a:t>
            </a:r>
            <a:endParaRPr lang="en-US" dirty="0">
              <a:latin typeface="Comic Sans MS" panose="030F0702030302020204" pitchFamily="66" charset="0"/>
            </a:endParaRPr>
          </a:p>
          <a:p>
            <a:r>
              <a:rPr lang="en-US" dirty="0">
                <a:latin typeface="Comic Sans MS" panose="030F0702030302020204" pitchFamily="66" charset="0"/>
              </a:rPr>
              <a:t>If required, the springs could provide enough drinking water to supply the entire population of New Zealand</a:t>
            </a:r>
            <a:r>
              <a:rPr lang="en-US" dirty="0" smtClean="0">
                <a:latin typeface="Comic Sans MS" panose="030F0702030302020204" pitchFamily="66" charset="0"/>
              </a:rPr>
              <a:t>.</a:t>
            </a:r>
            <a:endParaRPr lang="en-US" dirty="0">
              <a:latin typeface="Comic Sans MS" panose="030F0702030302020204" pitchFamily="66" charset="0"/>
            </a:endParaRPr>
          </a:p>
        </p:txBody>
      </p:sp>
      <p:sp>
        <p:nvSpPr>
          <p:cNvPr id="7" name="TextBox 6"/>
          <p:cNvSpPr txBox="1"/>
          <p:nvPr/>
        </p:nvSpPr>
        <p:spPr>
          <a:xfrm>
            <a:off x="762921" y="5426626"/>
            <a:ext cx="7851281" cy="923330"/>
          </a:xfrm>
          <a:prstGeom prst="rect">
            <a:avLst/>
          </a:prstGeom>
          <a:noFill/>
        </p:spPr>
        <p:txBody>
          <a:bodyPr wrap="square" rtlCol="0">
            <a:spAutoFit/>
          </a:bodyPr>
          <a:lstStyle/>
          <a:p>
            <a:r>
              <a:rPr lang="en-US" dirty="0">
                <a:latin typeface="Comic Sans MS" panose="030F0702030302020204" pitchFamily="66" charset="0"/>
              </a:rPr>
              <a:t>As if that wasn’t enough, the spring waters are the clearest natural water in the world outside of Antarctica. You can see an average of 63 </a:t>
            </a:r>
            <a:r>
              <a:rPr lang="en-US" dirty="0" err="1">
                <a:latin typeface="Comic Sans MS" panose="030F0702030302020204" pitchFamily="66" charset="0"/>
              </a:rPr>
              <a:t>metres</a:t>
            </a:r>
            <a:r>
              <a:rPr lang="en-US" dirty="0">
                <a:latin typeface="Comic Sans MS" panose="030F0702030302020204" pitchFamily="66" charset="0"/>
              </a:rPr>
              <a:t> when you look down through the water.</a:t>
            </a:r>
            <a:endParaRPr lang="ru-RU" dirty="0">
              <a:latin typeface="Comic Sans MS" panose="030F0702030302020204" pitchFamily="66" charset="0"/>
            </a:endParaRPr>
          </a:p>
        </p:txBody>
      </p:sp>
      <p:sp>
        <p:nvSpPr>
          <p:cNvPr id="8" name="Стрелка влево 7">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004729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latin typeface="Comic Sans MS" panose="030F0702030302020204" pitchFamily="66" charset="0"/>
              </a:rPr>
              <a:t>New Zealand’s Mammals</a:t>
            </a:r>
            <a:endParaRPr lang="ru-RU" dirty="0"/>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635896" y="1680940"/>
            <a:ext cx="4698902" cy="2989312"/>
          </a:xfrm>
        </p:spPr>
      </p:pic>
      <p:sp>
        <p:nvSpPr>
          <p:cNvPr id="5" name="TextBox 4"/>
          <p:cNvSpPr txBox="1"/>
          <p:nvPr/>
        </p:nvSpPr>
        <p:spPr>
          <a:xfrm>
            <a:off x="755576" y="1628800"/>
            <a:ext cx="2520280" cy="3970318"/>
          </a:xfrm>
          <a:prstGeom prst="rect">
            <a:avLst/>
          </a:prstGeom>
          <a:noFill/>
        </p:spPr>
        <p:txBody>
          <a:bodyPr wrap="square" rtlCol="0">
            <a:spAutoFit/>
          </a:bodyPr>
          <a:lstStyle/>
          <a:p>
            <a:r>
              <a:rPr lang="en-US" dirty="0">
                <a:latin typeface="Comic Sans MS" panose="030F0702030302020204" pitchFamily="66" charset="0"/>
              </a:rPr>
              <a:t>New Zealand’s has no natural four-legged mammals. Bats are its only indigenous land mammals. The first Maori settlers and the animals they brought with them were the first non-flying mammals ever to reach the islands of New Zealand – this happened about 735 years ago.</a:t>
            </a:r>
            <a:endParaRPr lang="ru-RU" dirty="0">
              <a:latin typeface="Comic Sans MS" panose="030F0702030302020204" pitchFamily="66" charset="0"/>
            </a:endParaRPr>
          </a:p>
        </p:txBody>
      </p:sp>
      <p:sp>
        <p:nvSpPr>
          <p:cNvPr id="6" name="TextBox 5"/>
          <p:cNvSpPr txBox="1"/>
          <p:nvPr/>
        </p:nvSpPr>
        <p:spPr>
          <a:xfrm>
            <a:off x="6516216" y="4437112"/>
            <a:ext cx="2016224" cy="261610"/>
          </a:xfrm>
          <a:prstGeom prst="rect">
            <a:avLst/>
          </a:prstGeom>
          <a:noFill/>
        </p:spPr>
        <p:txBody>
          <a:bodyPr wrap="square" rtlCol="0">
            <a:spAutoFit/>
          </a:bodyPr>
          <a:lstStyle/>
          <a:p>
            <a:r>
              <a:rPr lang="en-US" sz="1100" dirty="0">
                <a:latin typeface="Comic Sans MS" panose="030F0702030302020204" pitchFamily="66" charset="0"/>
              </a:rPr>
              <a:t>New Zealand long-tailed bat</a:t>
            </a:r>
            <a:endParaRPr lang="ru-RU" sz="1100" dirty="0">
              <a:latin typeface="Comic Sans MS" panose="030F0702030302020204" pitchFamily="66" charset="0"/>
            </a:endParaRPr>
          </a:p>
        </p:txBody>
      </p:sp>
      <p:sp>
        <p:nvSpPr>
          <p:cNvPr id="7" name="Стрелка влево 6">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264920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latin typeface="Comic Sans MS" panose="030F0702030302020204" pitchFamily="66" charset="0"/>
              </a:rPr>
              <a:t>Highest </a:t>
            </a:r>
            <a:r>
              <a:rPr lang="en-US" dirty="0" smtClean="0">
                <a:latin typeface="Comic Sans MS" panose="030F0702030302020204" pitchFamily="66" charset="0"/>
              </a:rPr>
              <a:t>Mountain</a:t>
            </a:r>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32040" y="1484784"/>
            <a:ext cx="3429000" cy="4572000"/>
          </a:xfrm>
        </p:spPr>
      </p:pic>
      <p:sp>
        <p:nvSpPr>
          <p:cNvPr id="5" name="TextBox 4"/>
          <p:cNvSpPr txBox="1"/>
          <p:nvPr/>
        </p:nvSpPr>
        <p:spPr>
          <a:xfrm>
            <a:off x="971600" y="1556792"/>
            <a:ext cx="3312368" cy="5062924"/>
          </a:xfrm>
          <a:prstGeom prst="rect">
            <a:avLst/>
          </a:prstGeom>
          <a:noFill/>
        </p:spPr>
        <p:txBody>
          <a:bodyPr wrap="square" rtlCol="0">
            <a:spAutoFit/>
          </a:bodyPr>
          <a:lstStyle/>
          <a:p>
            <a:r>
              <a:rPr lang="en-US" sz="1700" dirty="0">
                <a:latin typeface="Comic Sans MS" panose="030F0702030302020204" pitchFamily="66" charset="0"/>
              </a:rPr>
              <a:t>New Zealand’s (and Australasia’s) highest mountain is </a:t>
            </a:r>
            <a:r>
              <a:rPr lang="en-US" sz="1700" dirty="0" err="1" smtClean="0">
                <a:latin typeface="Comic Sans MS" panose="030F0702030302020204" pitchFamily="66" charset="0"/>
              </a:rPr>
              <a:t>Aoraki</a:t>
            </a:r>
            <a:r>
              <a:rPr lang="en-US" sz="1700" dirty="0" smtClean="0">
                <a:latin typeface="Comic Sans MS" panose="030F0702030302020204" pitchFamily="66" charset="0"/>
              </a:rPr>
              <a:t>/Mount </a:t>
            </a:r>
            <a:r>
              <a:rPr lang="en-US" sz="1700" dirty="0">
                <a:latin typeface="Comic Sans MS" panose="030F0702030302020204" pitchFamily="66" charset="0"/>
              </a:rPr>
              <a:t>Cook. It is 3,754 </a:t>
            </a:r>
            <a:r>
              <a:rPr lang="en-US" sz="1700" dirty="0" err="1">
                <a:latin typeface="Comic Sans MS" panose="030F0702030302020204" pitchFamily="66" charset="0"/>
              </a:rPr>
              <a:t>metres</a:t>
            </a:r>
            <a:r>
              <a:rPr lang="en-US" sz="1700" dirty="0">
                <a:latin typeface="Comic Sans MS" panose="030F0702030302020204" pitchFamily="66" charset="0"/>
              </a:rPr>
              <a:t> (12,316 </a:t>
            </a:r>
            <a:r>
              <a:rPr lang="en-US" sz="1700" dirty="0" err="1">
                <a:latin typeface="Comic Sans MS" panose="030F0702030302020204" pitchFamily="66" charset="0"/>
              </a:rPr>
              <a:t>ft</a:t>
            </a:r>
            <a:r>
              <a:rPr lang="en-US" sz="1700" dirty="0">
                <a:latin typeface="Comic Sans MS" panose="030F0702030302020204" pitchFamily="66" charset="0"/>
              </a:rPr>
              <a:t>) high. The mountain formerly appeared on maps as Mount Cook. In 1998, the mountain was officially renamed </a:t>
            </a:r>
            <a:r>
              <a:rPr lang="en-US" sz="1700" dirty="0" err="1" smtClean="0">
                <a:latin typeface="Comic Sans MS" panose="030F0702030302020204" pitchFamily="66" charset="0"/>
              </a:rPr>
              <a:t>Aoraki</a:t>
            </a:r>
            <a:r>
              <a:rPr lang="en-US" sz="1700" dirty="0" smtClean="0">
                <a:latin typeface="Comic Sans MS" panose="030F0702030302020204" pitchFamily="66" charset="0"/>
              </a:rPr>
              <a:t>/Mount </a:t>
            </a:r>
            <a:r>
              <a:rPr lang="en-US" sz="1700" dirty="0">
                <a:latin typeface="Comic Sans MS" panose="030F0702030302020204" pitchFamily="66" charset="0"/>
              </a:rPr>
              <a:t>Cook to incorporate its Maori name. The renaming was part of a settlement in which the Crown also returned ownership of the mountain to the Ngai </a:t>
            </a:r>
            <a:r>
              <a:rPr lang="en-US" sz="1700" dirty="0" err="1">
                <a:latin typeface="Comic Sans MS" panose="030F0702030302020204" pitchFamily="66" charset="0"/>
              </a:rPr>
              <a:t>Tahu</a:t>
            </a:r>
            <a:r>
              <a:rPr lang="en-US" sz="1700" dirty="0">
                <a:latin typeface="Comic Sans MS" panose="030F0702030302020204" pitchFamily="66" charset="0"/>
              </a:rPr>
              <a:t> tribe, who then gifted it back to the New Zealand nation. </a:t>
            </a:r>
            <a:r>
              <a:rPr lang="en-US" sz="1700" dirty="0" err="1">
                <a:latin typeface="Comic Sans MS" panose="030F0702030302020204" pitchFamily="66" charset="0"/>
              </a:rPr>
              <a:t>Aoraki</a:t>
            </a:r>
            <a:r>
              <a:rPr lang="en-US" sz="1700" dirty="0">
                <a:latin typeface="Comic Sans MS" panose="030F0702030302020204" pitchFamily="66" charset="0"/>
              </a:rPr>
              <a:t> translates from the Ngai </a:t>
            </a:r>
            <a:r>
              <a:rPr lang="en-US" sz="1700" dirty="0" err="1">
                <a:latin typeface="Comic Sans MS" panose="030F0702030302020204" pitchFamily="66" charset="0"/>
              </a:rPr>
              <a:t>Tahu</a:t>
            </a:r>
            <a:r>
              <a:rPr lang="en-US" sz="1700" dirty="0">
                <a:latin typeface="Comic Sans MS" panose="030F0702030302020204" pitchFamily="66" charset="0"/>
              </a:rPr>
              <a:t> language as “cloud piercer”.</a:t>
            </a:r>
            <a:endParaRPr lang="ru-RU" sz="1700" dirty="0">
              <a:latin typeface="Comic Sans MS" panose="030F0702030302020204" pitchFamily="66" charset="0"/>
            </a:endParaRPr>
          </a:p>
        </p:txBody>
      </p:sp>
      <p:sp>
        <p:nvSpPr>
          <p:cNvPr id="6" name="Стрелка влево 5">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478064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dirty="0" smtClean="0">
                <a:latin typeface="Comic Sans MS" panose="030F0702030302020204" pitchFamily="66" charset="0"/>
              </a:rPr>
              <a:t>Categories</a:t>
            </a:r>
            <a:endParaRPr lang="ru-RU" sz="3600" dirty="0">
              <a:latin typeface="Comic Sans MS" panose="030F0702030302020204" pitchFamily="66" charset="0"/>
            </a:endParaRPr>
          </a:p>
        </p:txBody>
      </p:sp>
      <p:sp>
        <p:nvSpPr>
          <p:cNvPr id="3" name="Объект 2"/>
          <p:cNvSpPr>
            <a:spLocks noGrp="1"/>
          </p:cNvSpPr>
          <p:nvPr>
            <p:ph sz="quarter" idx="1"/>
          </p:nvPr>
        </p:nvSpPr>
        <p:spPr/>
        <p:txBody>
          <a:bodyPr>
            <a:normAutofit/>
          </a:bodyPr>
          <a:lstStyle/>
          <a:p>
            <a:r>
              <a:rPr lang="en-US" sz="2800" dirty="0" smtClean="0">
                <a:latin typeface="Comic Sans MS" panose="030F0702030302020204" pitchFamily="66" charset="0"/>
              </a:rPr>
              <a:t>Famous People</a:t>
            </a:r>
          </a:p>
          <a:p>
            <a:r>
              <a:rPr lang="en-US" sz="2800" dirty="0" smtClean="0">
                <a:latin typeface="Comic Sans MS" panose="030F0702030302020204" pitchFamily="66" charset="0"/>
              </a:rPr>
              <a:t>Natural Things</a:t>
            </a:r>
          </a:p>
          <a:p>
            <a:r>
              <a:rPr lang="en-US" sz="2800" dirty="0" smtClean="0">
                <a:solidFill>
                  <a:schemeClr val="accent1">
                    <a:lumMod val="50000"/>
                  </a:schemeClr>
                </a:solidFill>
                <a:latin typeface="Comic Sans MS" panose="030F0702030302020204" pitchFamily="66" charset="0"/>
              </a:rPr>
              <a:t>Interesting Cities</a:t>
            </a:r>
          </a:p>
          <a:p>
            <a:pPr>
              <a:buFont typeface="Wingdings" panose="05000000000000000000" pitchFamily="2" charset="2"/>
              <a:buChar char="§"/>
            </a:pPr>
            <a:r>
              <a:rPr lang="en-US" sz="2000" dirty="0" smtClean="0">
                <a:latin typeface="Comic Sans MS" panose="030F0702030302020204" pitchFamily="66" charset="0"/>
              </a:rPr>
              <a:t>Wellington</a:t>
            </a:r>
          </a:p>
          <a:p>
            <a:pPr>
              <a:buFont typeface="Wingdings" panose="05000000000000000000" pitchFamily="2" charset="2"/>
              <a:buChar char="§"/>
            </a:pPr>
            <a:r>
              <a:rPr lang="en-US" sz="2000" dirty="0" smtClean="0">
                <a:latin typeface="Comic Sans MS" panose="030F0702030302020204" pitchFamily="66" charset="0"/>
              </a:rPr>
              <a:t>Dunedin</a:t>
            </a:r>
            <a:endParaRPr lang="en-US" sz="2000" dirty="0" smtClean="0">
              <a:latin typeface="Comic Sans MS" panose="030F0702030302020204" pitchFamily="66" charset="0"/>
            </a:endParaRPr>
          </a:p>
          <a:p>
            <a:r>
              <a:rPr lang="en-US" sz="2800" dirty="0" smtClean="0">
                <a:latin typeface="Comic Sans MS" panose="030F0702030302020204" pitchFamily="66" charset="0"/>
              </a:rPr>
              <a:t>Sociological Things</a:t>
            </a:r>
            <a:endParaRPr lang="ru-RU" sz="2800" dirty="0">
              <a:latin typeface="Comic Sans MS" panose="030F0702030302020204" pitchFamily="66" charset="0"/>
            </a:endParaRPr>
          </a:p>
        </p:txBody>
      </p:sp>
      <p:sp>
        <p:nvSpPr>
          <p:cNvPr id="4" name="Прямоугольник 3">
            <a:hlinkClick r:id="rId2" action="ppaction://hlinksldjump"/>
          </p:cNvPr>
          <p:cNvSpPr/>
          <p:nvPr/>
        </p:nvSpPr>
        <p:spPr>
          <a:xfrm>
            <a:off x="1315084" y="1484784"/>
            <a:ext cx="24482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hlinkClick r:id="rId3" action="ppaction://hlinksldjump"/>
          </p:cNvPr>
          <p:cNvSpPr/>
          <p:nvPr/>
        </p:nvSpPr>
        <p:spPr>
          <a:xfrm>
            <a:off x="1308613" y="1957760"/>
            <a:ext cx="2448272" cy="535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hlinkClick r:id="rId4" action="ppaction://hlinksldjump"/>
          </p:cNvPr>
          <p:cNvSpPr/>
          <p:nvPr/>
        </p:nvSpPr>
        <p:spPr>
          <a:xfrm>
            <a:off x="1280224" y="3717032"/>
            <a:ext cx="3219768" cy="52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лево 7">
            <a:hlinkClick r:id="rId5" action="ppaction://hlinksldjump"/>
          </p:cNvPr>
          <p:cNvSpPr/>
          <p:nvPr/>
        </p:nvSpPr>
        <p:spPr>
          <a:xfrm>
            <a:off x="462490" y="404664"/>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6" action="ppaction://hlinksldjump"/>
          </p:cNvPr>
          <p:cNvSpPr/>
          <p:nvPr/>
        </p:nvSpPr>
        <p:spPr>
          <a:xfrm>
            <a:off x="1250514" y="3429000"/>
            <a:ext cx="95913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hlinkClick r:id="rId7" action="ppaction://hlinksldjump"/>
          </p:cNvPr>
          <p:cNvSpPr/>
          <p:nvPr/>
        </p:nvSpPr>
        <p:spPr>
          <a:xfrm>
            <a:off x="1250512" y="2996952"/>
            <a:ext cx="128870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744978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latin typeface="Comic Sans MS" panose="030F0702030302020204" pitchFamily="66" charset="0"/>
              </a:rPr>
              <a:t>Wellington</a:t>
            </a:r>
            <a:endParaRPr lang="ru-RU" dirty="0"/>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275856" y="1556792"/>
            <a:ext cx="5403978" cy="3600400"/>
          </a:xfrm>
        </p:spPr>
      </p:pic>
      <p:sp>
        <p:nvSpPr>
          <p:cNvPr id="5" name="TextBox 4"/>
          <p:cNvSpPr txBox="1"/>
          <p:nvPr/>
        </p:nvSpPr>
        <p:spPr>
          <a:xfrm>
            <a:off x="848839" y="1753438"/>
            <a:ext cx="2088232" cy="3416320"/>
          </a:xfrm>
          <a:prstGeom prst="rect">
            <a:avLst/>
          </a:prstGeom>
          <a:noFill/>
        </p:spPr>
        <p:txBody>
          <a:bodyPr wrap="square" rtlCol="0">
            <a:spAutoFit/>
          </a:bodyPr>
          <a:lstStyle/>
          <a:p>
            <a:r>
              <a:rPr lang="en-US" dirty="0" smtClean="0">
                <a:latin typeface="Comic Sans MS" panose="030F0702030302020204" pitchFamily="66" charset="0"/>
              </a:rPr>
              <a:t>At 41.2</a:t>
            </a:r>
            <a:r>
              <a:rPr lang="en-US" baseline="50000" dirty="0" smtClean="0">
                <a:latin typeface="Comic Sans MS" panose="030F0702030302020204" pitchFamily="66" charset="0"/>
              </a:rPr>
              <a:t>o </a:t>
            </a:r>
            <a:r>
              <a:rPr lang="en-US" dirty="0" smtClean="0">
                <a:latin typeface="Comic Sans MS" panose="030F0702030302020204" pitchFamily="66" charset="0"/>
              </a:rPr>
              <a:t>South</a:t>
            </a:r>
            <a:r>
              <a:rPr lang="en-US" dirty="0">
                <a:latin typeface="Comic Sans MS" panose="030F0702030302020204" pitchFamily="66" charset="0"/>
              </a:rPr>
              <a:t>, Wellington is the most southerly capital city on the planet. Cities on similar latitudes in the Northern hemisphere are Barcelona, Istanbul and Chicago.</a:t>
            </a:r>
            <a:endParaRPr lang="ru-RU" dirty="0">
              <a:latin typeface="Comic Sans MS" panose="030F0702030302020204" pitchFamily="66" charset="0"/>
            </a:endParaRPr>
          </a:p>
        </p:txBody>
      </p:sp>
      <p:sp>
        <p:nvSpPr>
          <p:cNvPr id="6" name="Стрелка влево 5">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916619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Comic Sans MS" panose="030F0702030302020204" pitchFamily="66" charset="0"/>
              </a:rPr>
              <a:t>Dunedin</a:t>
            </a:r>
            <a:endParaRPr lang="ru-RU" dirty="0">
              <a:latin typeface="Comic Sans MS" panose="030F0702030302020204" pitchFamily="66" charset="0"/>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929724" y="1628800"/>
            <a:ext cx="5406006" cy="3600400"/>
          </a:xfrm>
        </p:spPr>
      </p:pic>
      <p:sp>
        <p:nvSpPr>
          <p:cNvPr id="6" name="TextBox 5"/>
          <p:cNvSpPr txBox="1"/>
          <p:nvPr/>
        </p:nvSpPr>
        <p:spPr>
          <a:xfrm>
            <a:off x="611560" y="1628800"/>
            <a:ext cx="2232248" cy="3693319"/>
          </a:xfrm>
          <a:prstGeom prst="rect">
            <a:avLst/>
          </a:prstGeom>
          <a:noFill/>
        </p:spPr>
        <p:txBody>
          <a:bodyPr wrap="square" rtlCol="0">
            <a:spAutoFit/>
          </a:bodyPr>
          <a:lstStyle/>
          <a:p>
            <a:r>
              <a:rPr lang="en-US" dirty="0">
                <a:latin typeface="Comic Sans MS" panose="030F0702030302020204" pitchFamily="66" charset="0"/>
              </a:rPr>
              <a:t>The City of Dunedin is home to</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 New Zealand’s oldest </a:t>
            </a:r>
            <a:r>
              <a:rPr lang="en-US" dirty="0" smtClean="0">
                <a:latin typeface="Comic Sans MS" panose="030F0702030302020204" pitchFamily="66" charset="0"/>
              </a:rPr>
              <a:t>university.</a:t>
            </a:r>
          </a:p>
          <a:p>
            <a:endParaRPr lang="en-US" dirty="0">
              <a:latin typeface="Comic Sans MS" panose="030F0702030302020204" pitchFamily="66" charset="0"/>
            </a:endParaRPr>
          </a:p>
          <a:p>
            <a:r>
              <a:rPr lang="en-US" dirty="0">
                <a:latin typeface="Comic Sans MS" panose="030F0702030302020204" pitchFamily="66" charset="0"/>
              </a:rPr>
              <a:t>• New Zealand’s first newspaper</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a:latin typeface="Comic Sans MS" panose="030F0702030302020204" pitchFamily="66" charset="0"/>
              </a:rPr>
              <a:t>• New Zealand’s first botanic gardens.</a:t>
            </a:r>
            <a:endParaRPr lang="ru-RU" dirty="0">
              <a:latin typeface="Comic Sans MS" panose="030F0702030302020204" pitchFamily="66" charset="0"/>
            </a:endParaRPr>
          </a:p>
        </p:txBody>
      </p:sp>
      <p:sp>
        <p:nvSpPr>
          <p:cNvPr id="7" name="Стрелка влево 6">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37479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dirty="0" smtClean="0">
                <a:latin typeface="Comic Sans MS" panose="030F0702030302020204" pitchFamily="66" charset="0"/>
              </a:rPr>
              <a:t>Categories</a:t>
            </a:r>
            <a:endParaRPr lang="ru-RU" sz="3600" dirty="0">
              <a:latin typeface="Comic Sans MS" panose="030F0702030302020204" pitchFamily="66" charset="0"/>
            </a:endParaRPr>
          </a:p>
        </p:txBody>
      </p:sp>
      <p:sp>
        <p:nvSpPr>
          <p:cNvPr id="3" name="Объект 2"/>
          <p:cNvSpPr>
            <a:spLocks noGrp="1"/>
          </p:cNvSpPr>
          <p:nvPr>
            <p:ph sz="quarter" idx="1"/>
          </p:nvPr>
        </p:nvSpPr>
        <p:spPr>
          <a:noFill/>
        </p:spPr>
        <p:txBody>
          <a:bodyPr>
            <a:normAutofit/>
          </a:bodyPr>
          <a:lstStyle/>
          <a:p>
            <a:r>
              <a:rPr lang="en-US" sz="2800" dirty="0" smtClean="0">
                <a:latin typeface="Comic Sans MS" panose="030F0702030302020204" pitchFamily="66" charset="0"/>
              </a:rPr>
              <a:t>Famous People</a:t>
            </a:r>
          </a:p>
          <a:p>
            <a:r>
              <a:rPr lang="en-US" sz="2800" dirty="0" smtClean="0">
                <a:latin typeface="Comic Sans MS" panose="030F0702030302020204" pitchFamily="66" charset="0"/>
              </a:rPr>
              <a:t>Natural Things</a:t>
            </a:r>
          </a:p>
          <a:p>
            <a:r>
              <a:rPr lang="en-US" sz="2800" dirty="0" smtClean="0">
                <a:latin typeface="Comic Sans MS" panose="030F0702030302020204" pitchFamily="66" charset="0"/>
              </a:rPr>
              <a:t>Interesting Cities</a:t>
            </a:r>
          </a:p>
          <a:p>
            <a:r>
              <a:rPr lang="en-US" sz="2800" dirty="0" smtClean="0">
                <a:solidFill>
                  <a:schemeClr val="accent1">
                    <a:lumMod val="50000"/>
                  </a:schemeClr>
                </a:solidFill>
                <a:latin typeface="Comic Sans MS" panose="030F0702030302020204" pitchFamily="66" charset="0"/>
              </a:rPr>
              <a:t>Sociological </a:t>
            </a:r>
            <a:r>
              <a:rPr lang="en-US" sz="2800" dirty="0" smtClean="0">
                <a:solidFill>
                  <a:schemeClr val="accent1">
                    <a:lumMod val="50000"/>
                  </a:schemeClr>
                </a:solidFill>
                <a:latin typeface="Comic Sans MS" panose="030F0702030302020204" pitchFamily="66" charset="0"/>
              </a:rPr>
              <a:t>Things</a:t>
            </a:r>
          </a:p>
          <a:p>
            <a:pPr>
              <a:buFont typeface="Wingdings" panose="05000000000000000000" pitchFamily="2" charset="2"/>
              <a:buChar char="§"/>
            </a:pPr>
            <a:r>
              <a:rPr lang="en-US" sz="2000" dirty="0" smtClean="0">
                <a:latin typeface="Comic Sans MS" panose="030F0702030302020204" pitchFamily="66" charset="0"/>
              </a:rPr>
              <a:t>Oath </a:t>
            </a:r>
            <a:r>
              <a:rPr lang="en-US" sz="2000" dirty="0">
                <a:latin typeface="Comic Sans MS" panose="030F0702030302020204" pitchFamily="66" charset="0"/>
              </a:rPr>
              <a:t>of loyalty</a:t>
            </a:r>
            <a:endParaRPr lang="en-US" sz="2000" dirty="0" smtClean="0">
              <a:latin typeface="Comic Sans MS" panose="030F0702030302020204" pitchFamily="66" charset="0"/>
            </a:endParaRPr>
          </a:p>
          <a:p>
            <a:pPr>
              <a:buFont typeface="Wingdings" panose="05000000000000000000" pitchFamily="2" charset="2"/>
              <a:buChar char="§"/>
            </a:pPr>
            <a:r>
              <a:rPr lang="en-US" sz="2000" dirty="0" smtClean="0">
                <a:latin typeface="Comic Sans MS" panose="030F0702030302020204" pitchFamily="66" charset="0"/>
              </a:rPr>
              <a:t>Car </a:t>
            </a:r>
            <a:r>
              <a:rPr lang="en-US" sz="2000" dirty="0" err="1" smtClean="0">
                <a:latin typeface="Comic Sans MS" panose="030F0702030302020204" pitchFamily="66" charset="0"/>
              </a:rPr>
              <a:t>Phrenzy</a:t>
            </a:r>
            <a:endParaRPr lang="en-US" sz="2000" dirty="0" smtClean="0">
              <a:latin typeface="Comic Sans MS" panose="030F0702030302020204" pitchFamily="66" charset="0"/>
            </a:endParaRPr>
          </a:p>
          <a:p>
            <a:pPr>
              <a:buFont typeface="Wingdings" panose="05000000000000000000" pitchFamily="2" charset="2"/>
              <a:buChar char="§"/>
            </a:pPr>
            <a:r>
              <a:rPr lang="en-US" sz="2000" dirty="0" smtClean="0">
                <a:latin typeface="Comic Sans MS" panose="030F0702030302020204" pitchFamily="66" charset="0"/>
              </a:rPr>
              <a:t>Happy Schools</a:t>
            </a:r>
          </a:p>
          <a:p>
            <a:pPr>
              <a:buFont typeface="Wingdings" panose="05000000000000000000" pitchFamily="2" charset="2"/>
              <a:buChar char="§"/>
            </a:pPr>
            <a:r>
              <a:rPr lang="en-US" sz="2000" dirty="0" smtClean="0">
                <a:latin typeface="Comic Sans MS" panose="030F0702030302020204" pitchFamily="66" charset="0"/>
              </a:rPr>
              <a:t>Protection from Oddball Names</a:t>
            </a:r>
          </a:p>
          <a:p>
            <a:pPr>
              <a:buFont typeface="Wingdings" panose="05000000000000000000" pitchFamily="2" charset="2"/>
              <a:buChar char="§"/>
            </a:pPr>
            <a:r>
              <a:rPr lang="en-US" sz="2000" dirty="0" smtClean="0">
                <a:latin typeface="Comic Sans MS" panose="030F0702030302020204" pitchFamily="66" charset="0"/>
              </a:rPr>
              <a:t>Christmas</a:t>
            </a:r>
          </a:p>
          <a:p>
            <a:pPr>
              <a:buFont typeface="Wingdings" panose="05000000000000000000" pitchFamily="2" charset="2"/>
              <a:buChar char="§"/>
            </a:pPr>
            <a:r>
              <a:rPr lang="en-US" sz="2000" dirty="0" smtClean="0">
                <a:latin typeface="Comic Sans MS" panose="030F0702030302020204" pitchFamily="66" charset="0"/>
              </a:rPr>
              <a:t>Fatty Foods</a:t>
            </a:r>
          </a:p>
          <a:p>
            <a:pPr>
              <a:buFont typeface="Wingdings" panose="05000000000000000000" pitchFamily="2" charset="2"/>
              <a:buChar char="§"/>
            </a:pPr>
            <a:endParaRPr lang="en-US" sz="2000" dirty="0" smtClean="0">
              <a:latin typeface="Comic Sans MS" panose="030F0702030302020204" pitchFamily="66" charset="0"/>
            </a:endParaRPr>
          </a:p>
          <a:p>
            <a:pPr>
              <a:buFont typeface="Wingdings" panose="05000000000000000000" pitchFamily="2" charset="2"/>
              <a:buChar char="§"/>
            </a:pPr>
            <a:endParaRPr lang="en-US" sz="2800" dirty="0" smtClean="0">
              <a:solidFill>
                <a:schemeClr val="accent1">
                  <a:lumMod val="50000"/>
                </a:schemeClr>
              </a:solidFill>
              <a:latin typeface="Comic Sans MS" panose="030F0702030302020204" pitchFamily="66" charset="0"/>
            </a:endParaRPr>
          </a:p>
          <a:p>
            <a:pPr>
              <a:buFont typeface="Wingdings" panose="05000000000000000000" pitchFamily="2" charset="2"/>
              <a:buChar char="§"/>
            </a:pPr>
            <a:endParaRPr lang="ru-RU" sz="2800" dirty="0">
              <a:latin typeface="Comic Sans MS" panose="030F0702030302020204" pitchFamily="66" charset="0"/>
            </a:endParaRPr>
          </a:p>
        </p:txBody>
      </p:sp>
      <p:sp>
        <p:nvSpPr>
          <p:cNvPr id="4" name="Прямоугольник 3">
            <a:hlinkClick r:id="rId2" action="ppaction://hlinksldjump"/>
          </p:cNvPr>
          <p:cNvSpPr/>
          <p:nvPr/>
        </p:nvSpPr>
        <p:spPr>
          <a:xfrm>
            <a:off x="1315084" y="1484784"/>
            <a:ext cx="24482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hlinkClick r:id="rId3" action="ppaction://hlinksldjump"/>
          </p:cNvPr>
          <p:cNvSpPr/>
          <p:nvPr/>
        </p:nvSpPr>
        <p:spPr>
          <a:xfrm>
            <a:off x="1308613" y="1957760"/>
            <a:ext cx="2448272" cy="535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4" action="ppaction://hlinksldjump"/>
          </p:cNvPr>
          <p:cNvSpPr/>
          <p:nvPr/>
        </p:nvSpPr>
        <p:spPr>
          <a:xfrm>
            <a:off x="1280224" y="2492896"/>
            <a:ext cx="30757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hlinkClick r:id="rId5" action="ppaction://hlinksldjump"/>
          </p:cNvPr>
          <p:cNvSpPr/>
          <p:nvPr/>
        </p:nvSpPr>
        <p:spPr>
          <a:xfrm>
            <a:off x="1280224" y="2974622"/>
            <a:ext cx="3219768" cy="52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лево 7">
            <a:hlinkClick r:id="rId6" action="ppaction://hlinksldjump"/>
          </p:cNvPr>
          <p:cNvSpPr/>
          <p:nvPr/>
        </p:nvSpPr>
        <p:spPr>
          <a:xfrm>
            <a:off x="462490" y="404664"/>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7" action="ppaction://hlinksldjump"/>
          </p:cNvPr>
          <p:cNvSpPr/>
          <p:nvPr/>
        </p:nvSpPr>
        <p:spPr>
          <a:xfrm>
            <a:off x="1276316" y="508549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hlinkClick r:id="rId8" action="ppaction://hlinksldjump"/>
          </p:cNvPr>
          <p:cNvSpPr/>
          <p:nvPr/>
        </p:nvSpPr>
        <p:spPr>
          <a:xfrm>
            <a:off x="1292930" y="5453914"/>
            <a:ext cx="1406862" cy="279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hlinkClick r:id="rId9" action="ppaction://hlinksldjump"/>
          </p:cNvPr>
          <p:cNvSpPr/>
          <p:nvPr/>
        </p:nvSpPr>
        <p:spPr>
          <a:xfrm>
            <a:off x="1276316" y="4653136"/>
            <a:ext cx="37997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hlinkClick r:id="rId10" action="ppaction://hlinksldjump"/>
          </p:cNvPr>
          <p:cNvSpPr/>
          <p:nvPr/>
        </p:nvSpPr>
        <p:spPr>
          <a:xfrm>
            <a:off x="1280224" y="4293096"/>
            <a:ext cx="17076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hlinkClick r:id="rId11" action="ppaction://hlinksldjump"/>
          </p:cNvPr>
          <p:cNvSpPr/>
          <p:nvPr/>
        </p:nvSpPr>
        <p:spPr>
          <a:xfrm>
            <a:off x="1276316" y="3933056"/>
            <a:ext cx="15289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hlinkClick r:id="rId12" action="ppaction://hlinksldjump"/>
          </p:cNvPr>
          <p:cNvSpPr/>
          <p:nvPr/>
        </p:nvSpPr>
        <p:spPr>
          <a:xfrm>
            <a:off x="1280224" y="3518272"/>
            <a:ext cx="18298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744978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latin typeface="Comic Sans MS" panose="030F0702030302020204" pitchFamily="66" charset="0"/>
              </a:rPr>
              <a:t>Oath of loyalty</a:t>
            </a:r>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932040" y="1340768"/>
            <a:ext cx="3397123" cy="4572000"/>
          </a:xfrm>
        </p:spPr>
      </p:pic>
      <p:sp>
        <p:nvSpPr>
          <p:cNvPr id="5" name="TextBox 4"/>
          <p:cNvSpPr txBox="1"/>
          <p:nvPr/>
        </p:nvSpPr>
        <p:spPr>
          <a:xfrm>
            <a:off x="899592" y="1556792"/>
            <a:ext cx="3312368" cy="1200329"/>
          </a:xfrm>
          <a:prstGeom prst="rect">
            <a:avLst/>
          </a:prstGeom>
          <a:noFill/>
        </p:spPr>
        <p:txBody>
          <a:bodyPr wrap="square" rtlCol="0">
            <a:spAutoFit/>
          </a:bodyPr>
          <a:lstStyle/>
          <a:p>
            <a:r>
              <a:rPr lang="en-US" dirty="0">
                <a:latin typeface="Comic Sans MS" panose="030F0702030302020204" pitchFamily="66" charset="0"/>
              </a:rPr>
              <a:t>To become a New Zealand citizen, you must take an oath of loyalty to Queen Elizabeth.</a:t>
            </a:r>
            <a:endParaRPr lang="ru-RU" dirty="0">
              <a:latin typeface="Comic Sans MS" panose="030F0702030302020204" pitchFamily="66" charset="0"/>
            </a:endParaRPr>
          </a:p>
        </p:txBody>
      </p:sp>
      <p:sp>
        <p:nvSpPr>
          <p:cNvPr id="6" name="Стрелка влево 5">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929792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dirty="0" smtClean="0">
                <a:latin typeface="Comic Sans MS" panose="030F0702030302020204" pitchFamily="66" charset="0"/>
              </a:rPr>
              <a:t>Categories</a:t>
            </a:r>
            <a:endParaRPr lang="ru-RU" sz="3600" dirty="0">
              <a:latin typeface="Comic Sans MS" panose="030F0702030302020204" pitchFamily="66" charset="0"/>
            </a:endParaRPr>
          </a:p>
        </p:txBody>
      </p:sp>
      <p:sp>
        <p:nvSpPr>
          <p:cNvPr id="3" name="Объект 2"/>
          <p:cNvSpPr>
            <a:spLocks noGrp="1"/>
          </p:cNvSpPr>
          <p:nvPr>
            <p:ph sz="quarter" idx="1"/>
          </p:nvPr>
        </p:nvSpPr>
        <p:spPr/>
        <p:txBody>
          <a:bodyPr>
            <a:normAutofit/>
          </a:bodyPr>
          <a:lstStyle/>
          <a:p>
            <a:r>
              <a:rPr lang="en-US" sz="2800" dirty="0" smtClean="0">
                <a:latin typeface="Comic Sans MS" panose="030F0702030302020204" pitchFamily="66" charset="0"/>
              </a:rPr>
              <a:t>Famous People</a:t>
            </a:r>
          </a:p>
          <a:p>
            <a:r>
              <a:rPr lang="en-US" sz="2800" dirty="0" smtClean="0">
                <a:latin typeface="Comic Sans MS" panose="030F0702030302020204" pitchFamily="66" charset="0"/>
              </a:rPr>
              <a:t>Natural Things</a:t>
            </a:r>
          </a:p>
          <a:p>
            <a:r>
              <a:rPr lang="en-US" sz="2800" dirty="0" smtClean="0">
                <a:latin typeface="Comic Sans MS" panose="030F0702030302020204" pitchFamily="66" charset="0"/>
              </a:rPr>
              <a:t>Interesting Cities</a:t>
            </a:r>
          </a:p>
          <a:p>
            <a:r>
              <a:rPr lang="en-US" sz="2800" dirty="0" smtClean="0">
                <a:latin typeface="Comic Sans MS" panose="030F0702030302020204" pitchFamily="66" charset="0"/>
              </a:rPr>
              <a:t>Sociological Things</a:t>
            </a:r>
            <a:endParaRPr lang="ru-RU" sz="2800" dirty="0">
              <a:latin typeface="Comic Sans MS" panose="030F0702030302020204" pitchFamily="66" charset="0"/>
            </a:endParaRPr>
          </a:p>
        </p:txBody>
      </p:sp>
      <p:sp>
        <p:nvSpPr>
          <p:cNvPr id="4" name="Прямоугольник 3">
            <a:hlinkClick r:id="rId2" action="ppaction://hlinksldjump"/>
          </p:cNvPr>
          <p:cNvSpPr/>
          <p:nvPr/>
        </p:nvSpPr>
        <p:spPr>
          <a:xfrm>
            <a:off x="1315084" y="1484784"/>
            <a:ext cx="24482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hlinkClick r:id="rId3" action="ppaction://hlinksldjump"/>
          </p:cNvPr>
          <p:cNvSpPr/>
          <p:nvPr/>
        </p:nvSpPr>
        <p:spPr>
          <a:xfrm>
            <a:off x="1308613" y="1957760"/>
            <a:ext cx="2448272" cy="535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4" action="ppaction://hlinksldjump"/>
          </p:cNvPr>
          <p:cNvSpPr/>
          <p:nvPr/>
        </p:nvSpPr>
        <p:spPr>
          <a:xfrm>
            <a:off x="1280224" y="2492896"/>
            <a:ext cx="30757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hlinkClick r:id="rId5" action="ppaction://hlinksldjump"/>
          </p:cNvPr>
          <p:cNvSpPr/>
          <p:nvPr/>
        </p:nvSpPr>
        <p:spPr>
          <a:xfrm>
            <a:off x="1280224" y="2974622"/>
            <a:ext cx="3219768" cy="52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2044986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latin typeface="Comic Sans MS" panose="030F0702030302020204" pitchFamily="66" charset="0"/>
              </a:rPr>
              <a:t>Car </a:t>
            </a:r>
            <a:r>
              <a:rPr lang="en-US" dirty="0" err="1" smtClean="0">
                <a:latin typeface="Comic Sans MS" panose="030F0702030302020204" pitchFamily="66" charset="0"/>
              </a:rPr>
              <a:t>Phrenzy</a:t>
            </a:r>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9592" y="1484783"/>
            <a:ext cx="7344816" cy="3497531"/>
          </a:xfrm>
        </p:spPr>
      </p:pic>
      <p:sp>
        <p:nvSpPr>
          <p:cNvPr id="6" name="TextBox 5"/>
          <p:cNvSpPr txBox="1"/>
          <p:nvPr/>
        </p:nvSpPr>
        <p:spPr>
          <a:xfrm>
            <a:off x="683568" y="5157192"/>
            <a:ext cx="7776864" cy="1477328"/>
          </a:xfrm>
          <a:prstGeom prst="rect">
            <a:avLst/>
          </a:prstGeom>
          <a:noFill/>
        </p:spPr>
        <p:txBody>
          <a:bodyPr wrap="square" rtlCol="0">
            <a:spAutoFit/>
          </a:bodyPr>
          <a:lstStyle/>
          <a:p>
            <a:r>
              <a:rPr lang="en-US" dirty="0" smtClean="0">
                <a:latin typeface="Comic Sans MS" panose="030F0702030302020204" pitchFamily="66" charset="0"/>
              </a:rPr>
              <a:t>• With </a:t>
            </a:r>
            <a:r>
              <a:rPr lang="en-US" dirty="0">
                <a:latin typeface="Comic Sans MS" panose="030F0702030302020204" pitchFamily="66" charset="0"/>
              </a:rPr>
              <a:t>2.5 million cars for four million people, including children, New Zealand’s car ownership rate is one of the world’s highest</a:t>
            </a:r>
            <a:r>
              <a:rPr lang="en-US" dirty="0" smtClean="0">
                <a:latin typeface="Comic Sans MS" panose="030F0702030302020204" pitchFamily="66" charset="0"/>
              </a:rPr>
              <a:t>.</a:t>
            </a:r>
          </a:p>
          <a:p>
            <a:endParaRPr lang="en-US" dirty="0">
              <a:latin typeface="Comic Sans MS" panose="030F0702030302020204" pitchFamily="66" charset="0"/>
            </a:endParaRPr>
          </a:p>
          <a:p>
            <a:r>
              <a:rPr lang="en-US" dirty="0" smtClean="0">
                <a:latin typeface="Comic Sans MS" panose="030F0702030302020204" pitchFamily="66" charset="0"/>
              </a:rPr>
              <a:t>• New </a:t>
            </a:r>
            <a:r>
              <a:rPr lang="en-US" dirty="0">
                <a:latin typeface="Comic Sans MS" panose="030F0702030302020204" pitchFamily="66" charset="0"/>
              </a:rPr>
              <a:t>Zealanders make only about 2% of their journeys by bus and fewer than 1% by rail.</a:t>
            </a:r>
            <a:endParaRPr lang="ru-RU" dirty="0">
              <a:latin typeface="Comic Sans MS" panose="030F0702030302020204" pitchFamily="66" charset="0"/>
            </a:endParaRPr>
          </a:p>
        </p:txBody>
      </p:sp>
      <p:sp>
        <p:nvSpPr>
          <p:cNvPr id="7" name="Стрелка влево 6">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066557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latin typeface="Comic Sans MS" panose="030F0702030302020204" pitchFamily="66" charset="0"/>
              </a:rPr>
              <a:t>Happy </a:t>
            </a:r>
            <a:r>
              <a:rPr lang="en-US" dirty="0" smtClean="0">
                <a:latin typeface="Comic Sans MS" panose="030F0702030302020204" pitchFamily="66" charset="0"/>
              </a:rPr>
              <a:t>Schools</a:t>
            </a:r>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211960" y="1628800"/>
            <a:ext cx="4078004" cy="2664296"/>
          </a:xfrm>
        </p:spPr>
      </p:pic>
      <p:sp>
        <p:nvSpPr>
          <p:cNvPr id="5" name="TextBox 4"/>
          <p:cNvSpPr txBox="1"/>
          <p:nvPr/>
        </p:nvSpPr>
        <p:spPr>
          <a:xfrm>
            <a:off x="899592" y="1772816"/>
            <a:ext cx="2952328" cy="3139321"/>
          </a:xfrm>
          <a:prstGeom prst="rect">
            <a:avLst/>
          </a:prstGeom>
          <a:noFill/>
        </p:spPr>
        <p:txBody>
          <a:bodyPr wrap="square" rtlCol="0">
            <a:spAutoFit/>
          </a:bodyPr>
          <a:lstStyle/>
          <a:p>
            <a:r>
              <a:rPr lang="en-US" dirty="0">
                <a:latin typeface="Comic Sans MS" panose="030F0702030302020204" pitchFamily="66" charset="0"/>
              </a:rPr>
              <a:t>New Zealand’s school students reported better relations with their teachers than the average for students in the OECD. New Zealand’s students also reported more pressure to achieve good results is applied by their teachers than the OECD average.</a:t>
            </a:r>
            <a:endParaRPr lang="ru-RU" dirty="0">
              <a:latin typeface="Comic Sans MS" panose="030F0702030302020204" pitchFamily="66" charset="0"/>
            </a:endParaRPr>
          </a:p>
        </p:txBody>
      </p:sp>
      <p:sp>
        <p:nvSpPr>
          <p:cNvPr id="6" name="Стрелка влево 5">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949006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1143000"/>
          </a:xfrm>
        </p:spPr>
        <p:txBody>
          <a:bodyPr>
            <a:normAutofit/>
          </a:bodyPr>
          <a:lstStyle/>
          <a:p>
            <a:r>
              <a:rPr lang="en-US" dirty="0">
                <a:latin typeface="Comic Sans MS" panose="030F0702030302020204" pitchFamily="66" charset="0"/>
              </a:rPr>
              <a:t>Protection from Oddball </a:t>
            </a:r>
            <a:r>
              <a:rPr lang="en-US" dirty="0" smtClean="0">
                <a:latin typeface="Comic Sans MS" panose="030F0702030302020204" pitchFamily="66" charset="0"/>
              </a:rPr>
              <a:t>Names</a:t>
            </a:r>
            <a:endParaRPr lang="ru-RU" dirty="0"/>
          </a:p>
        </p:txBody>
      </p:sp>
      <p:sp>
        <p:nvSpPr>
          <p:cNvPr id="3" name="Объект 2"/>
          <p:cNvSpPr>
            <a:spLocks noGrp="1"/>
          </p:cNvSpPr>
          <p:nvPr>
            <p:ph sz="quarter" idx="1"/>
          </p:nvPr>
        </p:nvSpPr>
        <p:spPr>
          <a:xfrm>
            <a:off x="914400" y="1447800"/>
            <a:ext cx="4233664" cy="4572000"/>
          </a:xfrm>
        </p:spPr>
        <p:txBody>
          <a:bodyPr>
            <a:normAutofit/>
          </a:bodyPr>
          <a:lstStyle/>
          <a:p>
            <a:pPr marL="0" indent="0">
              <a:buNone/>
            </a:pPr>
            <a:r>
              <a:rPr lang="en-US" sz="1800" dirty="0">
                <a:latin typeface="Comic Sans MS" panose="030F0702030302020204" pitchFamily="66" charset="0"/>
              </a:rPr>
              <a:t>New Zealand’s courts have disallowed parents who tried to give their children names as diverse as: </a:t>
            </a:r>
            <a:r>
              <a:rPr lang="en-US" sz="1800" i="1" dirty="0">
                <a:latin typeface="Comic Sans MS" panose="030F0702030302020204" pitchFamily="66" charset="0"/>
              </a:rPr>
              <a:t>General</a:t>
            </a:r>
            <a:r>
              <a:rPr lang="en-US" sz="1800" dirty="0">
                <a:latin typeface="Comic Sans MS" panose="030F0702030302020204" pitchFamily="66" charset="0"/>
              </a:rPr>
              <a:t>, </a:t>
            </a:r>
            <a:r>
              <a:rPr lang="en-US" sz="1800" i="1" dirty="0" err="1" smtClean="0">
                <a:latin typeface="Comic Sans MS" panose="030F0702030302020204" pitchFamily="66" charset="0"/>
              </a:rPr>
              <a:t>Mr</a:t>
            </a:r>
            <a:r>
              <a:rPr lang="en-US" sz="1800" dirty="0">
                <a:latin typeface="Comic Sans MS" panose="030F0702030302020204" pitchFamily="66" charset="0"/>
              </a:rPr>
              <a:t>, </a:t>
            </a:r>
            <a:r>
              <a:rPr lang="en-US" sz="1800" i="1" dirty="0">
                <a:latin typeface="Comic Sans MS" panose="030F0702030302020204" pitchFamily="66" charset="0"/>
              </a:rPr>
              <a:t>Cinderella Beauty Blossom</a:t>
            </a:r>
            <a:r>
              <a:rPr lang="en-US" sz="1800" dirty="0">
                <a:latin typeface="Comic Sans MS" panose="030F0702030302020204" pitchFamily="66" charset="0"/>
              </a:rPr>
              <a:t>, </a:t>
            </a:r>
            <a:r>
              <a:rPr lang="en-US" sz="1800" i="1" dirty="0">
                <a:latin typeface="Comic Sans MS" panose="030F0702030302020204" pitchFamily="66" charset="0"/>
              </a:rPr>
              <a:t>Lucifer</a:t>
            </a:r>
            <a:r>
              <a:rPr lang="en-US" sz="1800" dirty="0">
                <a:latin typeface="Comic Sans MS" panose="030F0702030302020204" pitchFamily="66" charset="0"/>
              </a:rPr>
              <a:t>, </a:t>
            </a:r>
            <a:r>
              <a:rPr lang="en-US" sz="1800" i="1" dirty="0">
                <a:latin typeface="Comic Sans MS" panose="030F0702030302020204" pitchFamily="66" charset="0"/>
              </a:rPr>
              <a:t>Yeah </a:t>
            </a:r>
            <a:r>
              <a:rPr lang="en-US" sz="1800" i="1" dirty="0" smtClean="0">
                <a:latin typeface="Comic Sans MS" panose="030F0702030302020204" pitchFamily="66" charset="0"/>
              </a:rPr>
              <a:t>Detroit, Fat Boy </a:t>
            </a:r>
            <a:r>
              <a:rPr lang="en-US" sz="1800" dirty="0" smtClean="0">
                <a:latin typeface="Comic Sans MS" panose="030F0702030302020204" pitchFamily="66" charset="0"/>
              </a:rPr>
              <a:t>and</a:t>
            </a:r>
            <a:r>
              <a:rPr lang="en-US" sz="1800" i="1" dirty="0" smtClean="0">
                <a:latin typeface="Comic Sans MS" panose="030F0702030302020204" pitchFamily="66" charset="0"/>
              </a:rPr>
              <a:t> </a:t>
            </a:r>
            <a:r>
              <a:rPr lang="en-US" sz="1800" i="1" dirty="0">
                <a:latin typeface="Comic Sans MS" panose="030F0702030302020204" pitchFamily="66" charset="0"/>
              </a:rPr>
              <a:t>Keenan Got Lucy</a:t>
            </a:r>
            <a:endParaRPr lang="en-US" sz="1800" dirty="0" smtClean="0">
              <a:latin typeface="Comic Sans MS" panose="030F0702030302020204" pitchFamily="66" charset="0"/>
            </a:endParaRPr>
          </a:p>
          <a:p>
            <a:pPr marL="0" indent="0">
              <a:buNone/>
            </a:pPr>
            <a:r>
              <a:rPr lang="en-US" sz="1800" dirty="0">
                <a:latin typeface="Comic Sans MS" panose="030F0702030302020204" pitchFamily="66" charset="0"/>
              </a:rPr>
              <a:t>Although courts have cracked down on some screwball names, there’s always a chance your weird choice might sneak through. Courts have allowed the distinctly unusual: </a:t>
            </a:r>
            <a:r>
              <a:rPr lang="en-US" sz="1800" i="1" dirty="0" smtClean="0">
                <a:latin typeface="Comic Sans MS" panose="030F0702030302020204" pitchFamily="66" charset="0"/>
              </a:rPr>
              <a:t>Midnight Chardonnay, Number </a:t>
            </a:r>
            <a:r>
              <a:rPr lang="en-US" sz="1800" i="1" dirty="0">
                <a:latin typeface="Comic Sans MS" panose="030F0702030302020204" pitchFamily="66" charset="0"/>
              </a:rPr>
              <a:t>16 Bus </a:t>
            </a:r>
            <a:r>
              <a:rPr lang="en-US" sz="1800" i="1" dirty="0" smtClean="0">
                <a:latin typeface="Comic Sans MS" panose="030F0702030302020204" pitchFamily="66" charset="0"/>
              </a:rPr>
              <a:t>Shelter, Messiah</a:t>
            </a:r>
            <a:r>
              <a:rPr lang="en-US" sz="1800" dirty="0">
                <a:latin typeface="Comic Sans MS" panose="030F0702030302020204" pitchFamily="66" charset="0"/>
              </a:rPr>
              <a:t> and </a:t>
            </a:r>
            <a:r>
              <a:rPr lang="en-US" sz="1800" i="1" dirty="0">
                <a:latin typeface="Comic Sans MS" panose="030F0702030302020204" pitchFamily="66" charset="0"/>
              </a:rPr>
              <a:t>Violence</a:t>
            </a:r>
            <a:r>
              <a:rPr lang="en-US" sz="1800" dirty="0">
                <a:latin typeface="Comic Sans MS" panose="030F0702030302020204" pitchFamily="66" charset="0"/>
              </a:rPr>
              <a:t>.</a:t>
            </a:r>
            <a:endParaRPr lang="ru-RU" sz="1800" dirty="0">
              <a:latin typeface="Comic Sans MS" panose="030F0702030302020204"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736127"/>
            <a:ext cx="3672408" cy="2448272"/>
          </a:xfrm>
          <a:prstGeom prst="rect">
            <a:avLst/>
          </a:prstGeom>
        </p:spPr>
      </p:pic>
      <p:sp>
        <p:nvSpPr>
          <p:cNvPr id="5" name="Стрелка влево 4">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871045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latin typeface="Comic Sans MS" panose="030F0702030302020204" pitchFamily="66" charset="0"/>
              </a:rPr>
              <a:t>Christmas</a:t>
            </a:r>
            <a:endParaRPr lang="ru-RU" dirty="0"/>
          </a:p>
        </p:txBody>
      </p:sp>
      <p:pic>
        <p:nvPicPr>
          <p:cNvPr id="10" name="Объект 9"/>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82852" y="1484784"/>
            <a:ext cx="5088565" cy="3816424"/>
          </a:xfrm>
        </p:spPr>
      </p:pic>
      <p:sp>
        <p:nvSpPr>
          <p:cNvPr id="11" name="TextBox 10"/>
          <p:cNvSpPr txBox="1"/>
          <p:nvPr/>
        </p:nvSpPr>
        <p:spPr>
          <a:xfrm>
            <a:off x="755576" y="1556792"/>
            <a:ext cx="2808312" cy="4247317"/>
          </a:xfrm>
          <a:prstGeom prst="rect">
            <a:avLst/>
          </a:prstGeom>
          <a:noFill/>
        </p:spPr>
        <p:txBody>
          <a:bodyPr wrap="square" rtlCol="0">
            <a:spAutoFit/>
          </a:bodyPr>
          <a:lstStyle/>
          <a:p>
            <a:r>
              <a:rPr lang="en-US" dirty="0">
                <a:latin typeface="Comic Sans MS" panose="030F0702030302020204" pitchFamily="66" charset="0"/>
              </a:rPr>
              <a:t>Christmas in New Zealand follows soon after midsummer’s day. Many northern hemisphere traditions prevail in NZ, including tinsel-covered pine trees and </a:t>
            </a:r>
            <a:r>
              <a:rPr lang="en-US" dirty="0" err="1">
                <a:latin typeface="Comic Sans MS" panose="030F0702030302020204" pitchFamily="66" charset="0"/>
              </a:rPr>
              <a:t>christmas</a:t>
            </a:r>
            <a:r>
              <a:rPr lang="en-US" dirty="0">
                <a:latin typeface="Comic Sans MS" panose="030F0702030302020204" pitchFamily="66" charset="0"/>
              </a:rPr>
              <a:t> cards portraying snow &amp; reindeer. The </a:t>
            </a:r>
            <a:r>
              <a:rPr lang="en-US" dirty="0" err="1">
                <a:latin typeface="Comic Sans MS" panose="030F0702030302020204" pitchFamily="66" charset="0"/>
              </a:rPr>
              <a:t>pohutukawa</a:t>
            </a:r>
            <a:r>
              <a:rPr lang="en-US" dirty="0">
                <a:latin typeface="Comic Sans MS" panose="030F0702030302020204" pitchFamily="66" charset="0"/>
              </a:rPr>
              <a:t> tree comes into peak-bloom in late December and is known as New Zealand’s Christmas tree.</a:t>
            </a:r>
            <a:endParaRPr lang="ru-RU" dirty="0">
              <a:latin typeface="Comic Sans MS" panose="030F0702030302020204" pitchFamily="66" charset="0"/>
            </a:endParaRPr>
          </a:p>
        </p:txBody>
      </p:sp>
      <p:sp>
        <p:nvSpPr>
          <p:cNvPr id="12" name="Стрелка влево 11">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848376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latin typeface="Comic Sans MS" panose="030F0702030302020204" pitchFamily="66" charset="0"/>
              </a:rPr>
              <a:t>Fatty </a:t>
            </a:r>
            <a:r>
              <a:rPr lang="en-US" dirty="0" smtClean="0">
                <a:latin typeface="Comic Sans MS" panose="030F0702030302020204" pitchFamily="66" charset="0"/>
              </a:rPr>
              <a:t>Foods</a:t>
            </a:r>
            <a:endParaRPr lang="ru-RU" dirty="0"/>
          </a:p>
        </p:txBody>
      </p:sp>
      <p:pic>
        <p:nvPicPr>
          <p:cNvPr id="6" name="Объект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707904" y="1628800"/>
            <a:ext cx="4762500" cy="3171825"/>
          </a:xfrm>
        </p:spPr>
      </p:pic>
      <p:sp>
        <p:nvSpPr>
          <p:cNvPr id="7" name="TextBox 6"/>
          <p:cNvSpPr txBox="1"/>
          <p:nvPr/>
        </p:nvSpPr>
        <p:spPr>
          <a:xfrm>
            <a:off x="827584" y="1700808"/>
            <a:ext cx="2664296" cy="1477328"/>
          </a:xfrm>
          <a:prstGeom prst="rect">
            <a:avLst/>
          </a:prstGeom>
          <a:noFill/>
        </p:spPr>
        <p:txBody>
          <a:bodyPr wrap="square" rtlCol="0">
            <a:spAutoFit/>
          </a:bodyPr>
          <a:lstStyle/>
          <a:p>
            <a:r>
              <a:rPr lang="en-US" dirty="0">
                <a:latin typeface="Comic Sans MS" panose="030F0702030302020204" pitchFamily="66" charset="0"/>
              </a:rPr>
              <a:t>For each person who lives here, New Zealand produces 100 kg of butter and 65 kg of cheese each year.</a:t>
            </a:r>
            <a:endParaRPr lang="ru-RU" dirty="0">
              <a:latin typeface="Comic Sans MS" panose="030F0702030302020204" pitchFamily="66" charset="0"/>
            </a:endParaRPr>
          </a:p>
        </p:txBody>
      </p:sp>
      <p:sp>
        <p:nvSpPr>
          <p:cNvPr id="8" name="Стрелка влево 7">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266118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dirty="0" smtClean="0">
                <a:latin typeface="Comic Sans MS" panose="030F0702030302020204" pitchFamily="66" charset="0"/>
              </a:rPr>
              <a:t>Categories</a:t>
            </a:r>
            <a:endParaRPr lang="ru-RU" sz="3600" dirty="0">
              <a:latin typeface="Comic Sans MS" panose="030F0702030302020204" pitchFamily="66" charset="0"/>
            </a:endParaRPr>
          </a:p>
        </p:txBody>
      </p:sp>
      <p:sp>
        <p:nvSpPr>
          <p:cNvPr id="3" name="Объект 2"/>
          <p:cNvSpPr>
            <a:spLocks noGrp="1"/>
          </p:cNvSpPr>
          <p:nvPr>
            <p:ph sz="quarter" idx="1"/>
          </p:nvPr>
        </p:nvSpPr>
        <p:spPr/>
        <p:txBody>
          <a:bodyPr>
            <a:normAutofit/>
          </a:bodyPr>
          <a:lstStyle/>
          <a:p>
            <a:r>
              <a:rPr lang="en-US" sz="2800" dirty="0" smtClean="0">
                <a:solidFill>
                  <a:schemeClr val="accent1">
                    <a:lumMod val="50000"/>
                  </a:schemeClr>
                </a:solidFill>
                <a:latin typeface="Comic Sans MS" panose="030F0702030302020204" pitchFamily="66" charset="0"/>
              </a:rPr>
              <a:t>Famous People</a:t>
            </a:r>
          </a:p>
          <a:p>
            <a:pPr>
              <a:buFont typeface="Wingdings" panose="05000000000000000000" pitchFamily="2" charset="2"/>
              <a:buChar char="§"/>
            </a:pPr>
            <a:r>
              <a:rPr lang="en-US" sz="2000" dirty="0">
                <a:latin typeface="Comic Sans MS" panose="030F0702030302020204" pitchFamily="66" charset="0"/>
              </a:rPr>
              <a:t>Peter </a:t>
            </a:r>
            <a:r>
              <a:rPr lang="en-US" sz="2000" dirty="0" smtClean="0">
                <a:latin typeface="Comic Sans MS" panose="030F0702030302020204" pitchFamily="66" charset="0"/>
              </a:rPr>
              <a:t>Jackson</a:t>
            </a:r>
          </a:p>
          <a:p>
            <a:pPr>
              <a:buFont typeface="Wingdings" panose="05000000000000000000" pitchFamily="2" charset="2"/>
              <a:buChar char="§"/>
            </a:pPr>
            <a:r>
              <a:rPr lang="en-US" sz="2000" dirty="0" err="1" smtClean="0">
                <a:latin typeface="Comic Sans MS" panose="030F0702030302020204" pitchFamily="66" charset="0"/>
              </a:rPr>
              <a:t>Lorde</a:t>
            </a:r>
            <a:endParaRPr lang="en-US" sz="2000" dirty="0" smtClean="0">
              <a:latin typeface="Comic Sans MS" panose="030F0702030302020204" pitchFamily="66" charset="0"/>
            </a:endParaRPr>
          </a:p>
          <a:p>
            <a:pPr>
              <a:buFont typeface="Wingdings" panose="05000000000000000000" pitchFamily="2" charset="2"/>
              <a:buChar char="§"/>
            </a:pPr>
            <a:r>
              <a:rPr lang="en-US" sz="2000" dirty="0" smtClean="0">
                <a:latin typeface="Comic Sans MS" panose="030F0702030302020204" pitchFamily="66" charset="0"/>
              </a:rPr>
              <a:t>Dean O'Gorman</a:t>
            </a:r>
          </a:p>
          <a:p>
            <a:pPr>
              <a:buFont typeface="Wingdings" panose="05000000000000000000" pitchFamily="2" charset="2"/>
              <a:buChar char="§"/>
            </a:pPr>
            <a:r>
              <a:rPr lang="en-US" sz="2000" dirty="0">
                <a:latin typeface="Comic Sans MS" panose="030F0702030302020204" pitchFamily="66" charset="0"/>
              </a:rPr>
              <a:t>Chris </a:t>
            </a:r>
            <a:r>
              <a:rPr lang="en-US" sz="2000" dirty="0" smtClean="0">
                <a:latin typeface="Comic Sans MS" panose="030F0702030302020204" pitchFamily="66" charset="0"/>
              </a:rPr>
              <a:t>Rankin</a:t>
            </a:r>
          </a:p>
          <a:p>
            <a:r>
              <a:rPr lang="en-US" sz="2800" dirty="0">
                <a:latin typeface="Comic Sans MS" panose="030F0702030302020204" pitchFamily="66" charset="0"/>
              </a:rPr>
              <a:t>Natural Things</a:t>
            </a:r>
          </a:p>
          <a:p>
            <a:r>
              <a:rPr lang="en-US" sz="2800" dirty="0">
                <a:latin typeface="Comic Sans MS" panose="030F0702030302020204" pitchFamily="66" charset="0"/>
              </a:rPr>
              <a:t>Interesting Cities</a:t>
            </a:r>
          </a:p>
          <a:p>
            <a:r>
              <a:rPr lang="en-US" sz="2800" dirty="0">
                <a:latin typeface="Comic Sans MS" panose="030F0702030302020204" pitchFamily="66" charset="0"/>
              </a:rPr>
              <a:t>Sociological Things</a:t>
            </a:r>
            <a:endParaRPr lang="ru-RU" sz="2800" dirty="0">
              <a:latin typeface="Comic Sans MS" panose="030F0702030302020204" pitchFamily="66" charset="0"/>
            </a:endParaRPr>
          </a:p>
        </p:txBody>
      </p:sp>
      <p:sp>
        <p:nvSpPr>
          <p:cNvPr id="5" name="Прямоугольник 4">
            <a:hlinkClick r:id="rId2" action="ppaction://hlinksldjump"/>
          </p:cNvPr>
          <p:cNvSpPr/>
          <p:nvPr/>
        </p:nvSpPr>
        <p:spPr>
          <a:xfrm>
            <a:off x="1280224" y="3500264"/>
            <a:ext cx="2448272" cy="535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1315084" y="4034987"/>
            <a:ext cx="30757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hlinkClick r:id="rId4" action="ppaction://hlinksldjump"/>
          </p:cNvPr>
          <p:cNvSpPr/>
          <p:nvPr/>
        </p:nvSpPr>
        <p:spPr>
          <a:xfrm>
            <a:off x="1280224" y="4467035"/>
            <a:ext cx="3219768" cy="52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лево 7">
            <a:hlinkClick r:id="rId5" action="ppaction://hlinksldjump"/>
          </p:cNvPr>
          <p:cNvSpPr/>
          <p:nvPr/>
        </p:nvSpPr>
        <p:spPr>
          <a:xfrm>
            <a:off x="462490" y="404664"/>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6" action="ppaction://hlinksldjump"/>
          </p:cNvPr>
          <p:cNvSpPr/>
          <p:nvPr/>
        </p:nvSpPr>
        <p:spPr>
          <a:xfrm>
            <a:off x="1280224" y="1988840"/>
            <a:ext cx="17796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hlinkClick r:id="rId7" action="ppaction://hlinksldjump"/>
          </p:cNvPr>
          <p:cNvSpPr/>
          <p:nvPr/>
        </p:nvSpPr>
        <p:spPr>
          <a:xfrm>
            <a:off x="1276637" y="2406116"/>
            <a:ext cx="789101"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hlinkClick r:id="rId8" action="ppaction://hlinksldjump"/>
          </p:cNvPr>
          <p:cNvSpPr/>
          <p:nvPr/>
        </p:nvSpPr>
        <p:spPr>
          <a:xfrm>
            <a:off x="1280224" y="2786138"/>
            <a:ext cx="1937275"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hlinkClick r:id="rId9" action="ppaction://hlinksldjump"/>
          </p:cNvPr>
          <p:cNvSpPr/>
          <p:nvPr/>
        </p:nvSpPr>
        <p:spPr>
          <a:xfrm>
            <a:off x="1280224" y="3140968"/>
            <a:ext cx="149157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744978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41783"/>
            <a:ext cx="7931224" cy="1143000"/>
          </a:xfrm>
        </p:spPr>
        <p:txBody>
          <a:bodyPr>
            <a:normAutofit/>
          </a:bodyPr>
          <a:lstStyle/>
          <a:p>
            <a:r>
              <a:rPr lang="en-US" dirty="0">
                <a:latin typeface="Comic Sans MS" panose="030F0702030302020204" pitchFamily="66" charset="0"/>
              </a:rPr>
              <a:t>Peter Jackson</a:t>
            </a:r>
            <a:endParaRPr lang="ru-RU" dirty="0">
              <a:latin typeface="Comic Sans MS" panose="030F0702030302020204" pitchFamily="66" charset="0"/>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9592" y="1556792"/>
            <a:ext cx="2952328" cy="4373308"/>
          </a:xfrm>
        </p:spPr>
      </p:pic>
      <p:sp>
        <p:nvSpPr>
          <p:cNvPr id="5" name="TextBox 4"/>
          <p:cNvSpPr txBox="1"/>
          <p:nvPr/>
        </p:nvSpPr>
        <p:spPr>
          <a:xfrm>
            <a:off x="4597436" y="476672"/>
            <a:ext cx="3960440" cy="6001643"/>
          </a:xfrm>
          <a:prstGeom prst="rect">
            <a:avLst/>
          </a:prstGeom>
          <a:noFill/>
        </p:spPr>
        <p:txBody>
          <a:bodyPr wrap="square" rtlCol="0">
            <a:spAutoFit/>
          </a:bodyPr>
          <a:lstStyle/>
          <a:p>
            <a:r>
              <a:rPr lang="en-US" sz="1600" dirty="0" smtClean="0">
                <a:latin typeface="Comic Sans MS" panose="030F0702030302020204" pitchFamily="66" charset="0"/>
              </a:rPr>
              <a:t>Sir Peter Robert Jackson, ONZ KNZM (born 31 October 1961) is a New Zealand film director, producer and screenwriter. </a:t>
            </a:r>
          </a:p>
          <a:p>
            <a:r>
              <a:rPr lang="en-US" sz="1600" dirty="0" smtClean="0">
                <a:latin typeface="Comic Sans MS" panose="030F0702030302020204" pitchFamily="66" charset="0"/>
              </a:rPr>
              <a:t>He is best known for The Lord of the Rings film trilogy and its prequel The Hobbit film trilogy, which are adapted from the novels of the same name by J. R. R. Tolkien. </a:t>
            </a:r>
          </a:p>
          <a:p>
            <a:r>
              <a:rPr lang="en-US" sz="1600" dirty="0" smtClean="0">
                <a:latin typeface="Comic Sans MS" panose="030F0702030302020204" pitchFamily="66" charset="0"/>
              </a:rPr>
              <a:t>Jackson has been awarded three Academy Awards in his career, including the award for Best Director in 2003, and has been nominated for nine Academy Awards overall. He has also received a Golden Globe, four Saturn Awards and three BAFTAs amongst others. </a:t>
            </a:r>
          </a:p>
          <a:p>
            <a:r>
              <a:rPr lang="en-US" sz="1600" dirty="0" smtClean="0">
                <a:latin typeface="Comic Sans MS" panose="030F0702030302020204" pitchFamily="66" charset="0"/>
              </a:rPr>
              <a:t>Jackson was made a Companion of the New Zealand Order of Merit in 2002. He was later knighted (as a Knight Companion of the New Zealand Order of Merit) by </a:t>
            </a:r>
            <a:r>
              <a:rPr lang="en-US" sz="1600" dirty="0" err="1" smtClean="0">
                <a:latin typeface="Comic Sans MS" panose="030F0702030302020204" pitchFamily="66" charset="0"/>
              </a:rPr>
              <a:t>Anand</a:t>
            </a:r>
            <a:r>
              <a:rPr lang="en-US" sz="1600" dirty="0" smtClean="0">
                <a:latin typeface="Comic Sans MS" panose="030F0702030302020204" pitchFamily="66" charset="0"/>
              </a:rPr>
              <a:t> </a:t>
            </a:r>
            <a:r>
              <a:rPr lang="en-US" sz="1600" dirty="0" err="1" smtClean="0">
                <a:latin typeface="Comic Sans MS" panose="030F0702030302020204" pitchFamily="66" charset="0"/>
              </a:rPr>
              <a:t>Satyanand</a:t>
            </a:r>
            <a:r>
              <a:rPr lang="en-US" sz="1600" dirty="0" smtClean="0">
                <a:latin typeface="Comic Sans MS" panose="030F0702030302020204" pitchFamily="66" charset="0"/>
              </a:rPr>
              <a:t>, the Governor-General of New Zealand, at a ceremony in Wellington in April 2010.</a:t>
            </a:r>
            <a:endParaRPr lang="ru-RU" sz="1600" dirty="0">
              <a:latin typeface="Comic Sans MS" panose="030F0702030302020204" pitchFamily="66" charset="0"/>
            </a:endParaRPr>
          </a:p>
        </p:txBody>
      </p:sp>
      <p:sp>
        <p:nvSpPr>
          <p:cNvPr id="8" name="Стрелка влево 7">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257050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240" y="332656"/>
            <a:ext cx="7859216" cy="1143000"/>
          </a:xfrm>
        </p:spPr>
        <p:txBody>
          <a:bodyPr>
            <a:normAutofit/>
          </a:bodyPr>
          <a:lstStyle/>
          <a:p>
            <a:r>
              <a:rPr lang="en-US" dirty="0" err="1" smtClean="0">
                <a:latin typeface="Comic Sans MS" panose="030F0702030302020204" pitchFamily="66" charset="0"/>
              </a:rPr>
              <a:t>Lorde</a:t>
            </a:r>
            <a:endParaRPr lang="ru-RU" dirty="0">
              <a:latin typeface="Comic Sans MS" panose="030F0702030302020204" pitchFamily="66" charset="0"/>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27584" y="1556792"/>
            <a:ext cx="2952328" cy="4373308"/>
          </a:xfrm>
        </p:spPr>
      </p:pic>
      <p:sp>
        <p:nvSpPr>
          <p:cNvPr id="5" name="TextBox 4"/>
          <p:cNvSpPr txBox="1"/>
          <p:nvPr/>
        </p:nvSpPr>
        <p:spPr>
          <a:xfrm>
            <a:off x="4502850" y="620688"/>
            <a:ext cx="4176464" cy="5509200"/>
          </a:xfrm>
          <a:prstGeom prst="rect">
            <a:avLst/>
          </a:prstGeom>
          <a:noFill/>
        </p:spPr>
        <p:txBody>
          <a:bodyPr wrap="square" rtlCol="0">
            <a:spAutoFit/>
          </a:bodyPr>
          <a:lstStyle/>
          <a:p>
            <a:r>
              <a:rPr lang="en-US" sz="1600" dirty="0" smtClean="0">
                <a:latin typeface="Comic Sans MS" panose="030F0702030302020204" pitchFamily="66" charset="0"/>
              </a:rPr>
              <a:t>Ella </a:t>
            </a:r>
            <a:r>
              <a:rPr lang="en-US" sz="1600" dirty="0" err="1" smtClean="0">
                <a:latin typeface="Comic Sans MS" panose="030F0702030302020204" pitchFamily="66" charset="0"/>
              </a:rPr>
              <a:t>Marija</a:t>
            </a:r>
            <a:r>
              <a:rPr lang="en-US" sz="1600" dirty="0" smtClean="0">
                <a:latin typeface="Comic Sans MS" panose="030F0702030302020204" pitchFamily="66" charset="0"/>
              </a:rPr>
              <a:t> </a:t>
            </a:r>
            <a:r>
              <a:rPr lang="en-US" sz="1600" dirty="0" err="1" smtClean="0">
                <a:latin typeface="Comic Sans MS" panose="030F0702030302020204" pitchFamily="66" charset="0"/>
              </a:rPr>
              <a:t>Lani</a:t>
            </a:r>
            <a:r>
              <a:rPr lang="en-US" sz="1600" dirty="0" smtClean="0">
                <a:latin typeface="Comic Sans MS" panose="030F0702030302020204" pitchFamily="66" charset="0"/>
              </a:rPr>
              <a:t> </a:t>
            </a:r>
            <a:r>
              <a:rPr lang="en-US" sz="1600" dirty="0" err="1" smtClean="0">
                <a:latin typeface="Comic Sans MS" panose="030F0702030302020204" pitchFamily="66" charset="0"/>
              </a:rPr>
              <a:t>Yelich</a:t>
            </a:r>
            <a:r>
              <a:rPr lang="en-US" sz="1600" dirty="0" smtClean="0">
                <a:latin typeface="Comic Sans MS" panose="030F0702030302020204" pitchFamily="66" charset="0"/>
              </a:rPr>
              <a:t>-O'Connor (born 7 November 1996) is a New Zealand singer-songwriter. </a:t>
            </a:r>
          </a:p>
          <a:p>
            <a:r>
              <a:rPr lang="en-US" sz="1600" dirty="0" smtClean="0">
                <a:latin typeface="Comic Sans MS" panose="030F0702030302020204" pitchFamily="66" charset="0"/>
              </a:rPr>
              <a:t>Her musical debut was an EP, entitled The Love Club, which was released in November 2012, and her first single, "Royals", debuted at number one on the New Zealand Top 40, and also reached number one on the Billboard Hot 100 in 2013, making her the first New Zealand solo artist to have a number one song in the United States. Her debut album, Pure Heroine, was released in September 2013, receiving critical acclaim and commercial success worldwide.</a:t>
            </a:r>
          </a:p>
          <a:p>
            <a:r>
              <a:rPr lang="en-US" sz="1600" dirty="0" smtClean="0">
                <a:latin typeface="Comic Sans MS" panose="030F0702030302020204" pitchFamily="66" charset="0"/>
              </a:rPr>
              <a:t>For the 56th Annual Grammy Awards, </a:t>
            </a:r>
            <a:r>
              <a:rPr lang="en-US" sz="1600" dirty="0" err="1" smtClean="0">
                <a:latin typeface="Comic Sans MS" panose="030F0702030302020204" pitchFamily="66" charset="0"/>
              </a:rPr>
              <a:t>Lorde</a:t>
            </a:r>
            <a:r>
              <a:rPr lang="en-US" sz="1600" dirty="0" smtClean="0">
                <a:latin typeface="Comic Sans MS" panose="030F0702030302020204" pitchFamily="66" charset="0"/>
              </a:rPr>
              <a:t> received four nominations, in which she won Song of the Year and Best Pop Solo Performance for "Royals”. In February 2014 she was chosen International Female Solo Artist at the BRIT Awards.</a:t>
            </a:r>
            <a:endParaRPr lang="ru-RU" sz="1600" dirty="0">
              <a:latin typeface="Comic Sans MS" panose="030F0702030302020204" pitchFamily="66" charset="0"/>
            </a:endParaRPr>
          </a:p>
        </p:txBody>
      </p:sp>
      <p:sp>
        <p:nvSpPr>
          <p:cNvPr id="8" name="Стрелка влево 7">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835375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1143000"/>
          </a:xfrm>
        </p:spPr>
        <p:txBody>
          <a:bodyPr>
            <a:normAutofit/>
          </a:bodyPr>
          <a:lstStyle/>
          <a:p>
            <a:r>
              <a:rPr lang="en-US" dirty="0" smtClean="0">
                <a:latin typeface="Comic Sans MS" panose="030F0702030302020204" pitchFamily="66" charset="0"/>
              </a:rPr>
              <a:t>Dean </a:t>
            </a:r>
            <a:r>
              <a:rPr lang="en-US" dirty="0" smtClean="0">
                <a:latin typeface="Comic Sans MS" panose="030F0702030302020204" pitchFamily="66" charset="0"/>
              </a:rPr>
              <a:t>O'Gorman</a:t>
            </a:r>
            <a:endParaRPr lang="ru-RU" dirty="0"/>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99591" y="1556792"/>
            <a:ext cx="2770831" cy="4104456"/>
          </a:xfrm>
        </p:spPr>
      </p:pic>
      <p:sp>
        <p:nvSpPr>
          <p:cNvPr id="5" name="TextBox 4"/>
          <p:cNvSpPr txBox="1"/>
          <p:nvPr/>
        </p:nvSpPr>
        <p:spPr>
          <a:xfrm>
            <a:off x="5076056" y="1484784"/>
            <a:ext cx="3600400" cy="1754326"/>
          </a:xfrm>
          <a:prstGeom prst="rect">
            <a:avLst/>
          </a:prstGeom>
          <a:noFill/>
        </p:spPr>
        <p:txBody>
          <a:bodyPr wrap="square" rtlCol="0">
            <a:spAutoFit/>
          </a:bodyPr>
          <a:lstStyle/>
          <a:p>
            <a:r>
              <a:rPr lang="en-US" dirty="0" smtClean="0">
                <a:latin typeface="Comic Sans MS" panose="030F0702030302020204" pitchFamily="66" charset="0"/>
              </a:rPr>
              <a:t>Dean Lance O'Gorman (born 1 December 1976) is an actor, artist, and photographer from New Zealand. </a:t>
            </a:r>
          </a:p>
          <a:p>
            <a:r>
              <a:rPr lang="en-US" dirty="0" smtClean="0">
                <a:latin typeface="Comic Sans MS" panose="030F0702030302020204" pitchFamily="66" charset="0"/>
              </a:rPr>
              <a:t>He is known for playing the dwarf </a:t>
            </a:r>
            <a:r>
              <a:rPr lang="en-US" dirty="0" err="1" smtClean="0">
                <a:latin typeface="Comic Sans MS" panose="030F0702030302020204" pitchFamily="66" charset="0"/>
              </a:rPr>
              <a:t>Fíli</a:t>
            </a:r>
            <a:r>
              <a:rPr lang="en-US" dirty="0" smtClean="0">
                <a:latin typeface="Comic Sans MS" panose="030F0702030302020204" pitchFamily="66" charset="0"/>
              </a:rPr>
              <a:t> in the Hobbit trilogy.</a:t>
            </a:r>
            <a:endParaRPr lang="ru-RU" dirty="0">
              <a:latin typeface="Comic Sans MS" panose="030F0702030302020204" pitchFamily="66" charset="0"/>
            </a:endParaRPr>
          </a:p>
        </p:txBody>
      </p:sp>
      <p:sp>
        <p:nvSpPr>
          <p:cNvPr id="8" name="Стрелка влево 7">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153846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latin typeface="Comic Sans MS" panose="030F0702030302020204" pitchFamily="66" charset="0"/>
              </a:rPr>
              <a:t>Chris Rankin</a:t>
            </a:r>
            <a:endParaRPr lang="ru-RU" dirty="0">
              <a:latin typeface="Comic Sans MS" panose="030F0702030302020204" pitchFamily="66" charset="0"/>
            </a:endParaRPr>
          </a:p>
        </p:txBody>
      </p:sp>
      <p:pic>
        <p:nvPicPr>
          <p:cNvPr id="4" name="Объект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71600" y="1484784"/>
            <a:ext cx="2880320" cy="4266642"/>
          </a:xfrm>
        </p:spPr>
      </p:pic>
      <p:sp>
        <p:nvSpPr>
          <p:cNvPr id="5" name="TextBox 4"/>
          <p:cNvSpPr txBox="1"/>
          <p:nvPr/>
        </p:nvSpPr>
        <p:spPr>
          <a:xfrm>
            <a:off x="4788024" y="1484784"/>
            <a:ext cx="3744416" cy="1754326"/>
          </a:xfrm>
          <a:prstGeom prst="rect">
            <a:avLst/>
          </a:prstGeom>
          <a:noFill/>
        </p:spPr>
        <p:txBody>
          <a:bodyPr wrap="square" rtlCol="0">
            <a:spAutoFit/>
          </a:bodyPr>
          <a:lstStyle/>
          <a:p>
            <a:r>
              <a:rPr lang="en-US" dirty="0" smtClean="0">
                <a:latin typeface="Comic Sans MS" panose="030F0702030302020204" pitchFamily="66" charset="0"/>
              </a:rPr>
              <a:t>Christopher William "Chris" Rankin (born 8 November 1983) is a New Zealand actor.</a:t>
            </a:r>
          </a:p>
          <a:p>
            <a:r>
              <a:rPr lang="en-US" dirty="0" smtClean="0">
                <a:latin typeface="Comic Sans MS" panose="030F0702030302020204" pitchFamily="66" charset="0"/>
              </a:rPr>
              <a:t>He is best known for playing Percy </a:t>
            </a:r>
            <a:r>
              <a:rPr lang="en-US" dirty="0" err="1" smtClean="0">
                <a:latin typeface="Comic Sans MS" panose="030F0702030302020204" pitchFamily="66" charset="0"/>
              </a:rPr>
              <a:t>Weasley</a:t>
            </a:r>
            <a:r>
              <a:rPr lang="en-US" dirty="0" smtClean="0">
                <a:latin typeface="Comic Sans MS" panose="030F0702030302020204" pitchFamily="66" charset="0"/>
              </a:rPr>
              <a:t> in the Harry Potter films.</a:t>
            </a:r>
            <a:endParaRPr lang="ru-RU" dirty="0">
              <a:latin typeface="Comic Sans MS" panose="030F0702030302020204" pitchFamily="66" charset="0"/>
            </a:endParaRPr>
          </a:p>
        </p:txBody>
      </p:sp>
      <p:sp>
        <p:nvSpPr>
          <p:cNvPr id="8" name="Стрелка влево 7">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063368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dirty="0" smtClean="0">
                <a:latin typeface="Comic Sans MS" panose="030F0702030302020204" pitchFamily="66" charset="0"/>
              </a:rPr>
              <a:t>Categories</a:t>
            </a:r>
            <a:endParaRPr lang="ru-RU" sz="3600" dirty="0">
              <a:latin typeface="Comic Sans MS" panose="030F0702030302020204" pitchFamily="66" charset="0"/>
            </a:endParaRPr>
          </a:p>
        </p:txBody>
      </p:sp>
      <p:sp>
        <p:nvSpPr>
          <p:cNvPr id="3" name="Объект 2"/>
          <p:cNvSpPr>
            <a:spLocks noGrp="1"/>
          </p:cNvSpPr>
          <p:nvPr>
            <p:ph sz="quarter" idx="1"/>
          </p:nvPr>
        </p:nvSpPr>
        <p:spPr/>
        <p:txBody>
          <a:bodyPr>
            <a:normAutofit/>
          </a:bodyPr>
          <a:lstStyle/>
          <a:p>
            <a:r>
              <a:rPr lang="en-US" sz="2800" dirty="0" smtClean="0">
                <a:latin typeface="Comic Sans MS" panose="030F0702030302020204" pitchFamily="66" charset="0"/>
              </a:rPr>
              <a:t>Famous People</a:t>
            </a:r>
          </a:p>
          <a:p>
            <a:r>
              <a:rPr lang="en-US" sz="2800" dirty="0" smtClean="0">
                <a:solidFill>
                  <a:schemeClr val="accent1">
                    <a:lumMod val="50000"/>
                  </a:schemeClr>
                </a:solidFill>
                <a:latin typeface="Comic Sans MS" panose="030F0702030302020204" pitchFamily="66" charset="0"/>
              </a:rPr>
              <a:t>Natural Things</a:t>
            </a:r>
          </a:p>
          <a:p>
            <a:pPr>
              <a:buFont typeface="Wingdings" panose="05000000000000000000" pitchFamily="2" charset="2"/>
              <a:buChar char="§"/>
            </a:pPr>
            <a:r>
              <a:rPr lang="en-US" sz="2200" dirty="0">
                <a:latin typeface="Comic Sans MS" panose="030F0702030302020204" pitchFamily="66" charset="0"/>
              </a:rPr>
              <a:t>Continental </a:t>
            </a:r>
            <a:r>
              <a:rPr lang="en-US" sz="2200" dirty="0" smtClean="0">
                <a:latin typeface="Comic Sans MS" panose="030F0702030302020204" pitchFamily="66" charset="0"/>
              </a:rPr>
              <a:t>Climate</a:t>
            </a:r>
          </a:p>
          <a:p>
            <a:pPr>
              <a:buFont typeface="Wingdings" panose="05000000000000000000" pitchFamily="2" charset="2"/>
              <a:buChar char="§"/>
            </a:pPr>
            <a:r>
              <a:rPr lang="en-US" sz="2200" dirty="0">
                <a:latin typeface="Comic Sans MS" panose="030F0702030302020204" pitchFamily="66" charset="0"/>
              </a:rPr>
              <a:t>Largest </a:t>
            </a:r>
            <a:r>
              <a:rPr lang="en-US" sz="2200" dirty="0" smtClean="0">
                <a:latin typeface="Comic Sans MS" panose="030F0702030302020204" pitchFamily="66" charset="0"/>
              </a:rPr>
              <a:t>Lake</a:t>
            </a:r>
          </a:p>
          <a:p>
            <a:pPr>
              <a:buFont typeface="Wingdings" panose="05000000000000000000" pitchFamily="2" charset="2"/>
              <a:buChar char="§"/>
            </a:pPr>
            <a:r>
              <a:rPr lang="en-US" sz="2200" dirty="0" smtClean="0">
                <a:latin typeface="Comic Sans MS" panose="030F0702030302020204" pitchFamily="66" charset="0"/>
              </a:rPr>
              <a:t>NZ’s </a:t>
            </a:r>
            <a:r>
              <a:rPr lang="en-US" sz="2200" dirty="0" smtClean="0">
                <a:latin typeface="Comic Sans MS" panose="030F0702030302020204" pitchFamily="66" charset="0"/>
              </a:rPr>
              <a:t>Frog</a:t>
            </a:r>
          </a:p>
          <a:p>
            <a:pPr>
              <a:buFont typeface="Wingdings" panose="05000000000000000000" pitchFamily="2" charset="2"/>
              <a:buChar char="§"/>
            </a:pPr>
            <a:r>
              <a:rPr lang="en-US" sz="2200" dirty="0" err="1">
                <a:latin typeface="Comic Sans MS" panose="030F0702030302020204" pitchFamily="66" charset="0"/>
              </a:rPr>
              <a:t>Pupu</a:t>
            </a:r>
            <a:r>
              <a:rPr lang="en-US" sz="2200" dirty="0">
                <a:latin typeface="Comic Sans MS" panose="030F0702030302020204" pitchFamily="66" charset="0"/>
              </a:rPr>
              <a:t> Springs</a:t>
            </a:r>
          </a:p>
          <a:p>
            <a:pPr>
              <a:buFont typeface="Wingdings" panose="05000000000000000000" pitchFamily="2" charset="2"/>
              <a:buChar char="§"/>
            </a:pPr>
            <a:r>
              <a:rPr lang="en-US" sz="2200" dirty="0" smtClean="0">
                <a:latin typeface="Comic Sans MS" panose="030F0702030302020204" pitchFamily="66" charset="0"/>
              </a:rPr>
              <a:t>NZ’s Mammals</a:t>
            </a:r>
            <a:endParaRPr lang="en-US" sz="2200" dirty="0" smtClean="0">
              <a:latin typeface="Comic Sans MS" panose="030F0702030302020204" pitchFamily="66" charset="0"/>
            </a:endParaRPr>
          </a:p>
          <a:p>
            <a:pPr>
              <a:buFont typeface="Wingdings" panose="05000000000000000000" pitchFamily="2" charset="2"/>
              <a:buChar char="§"/>
            </a:pPr>
            <a:r>
              <a:rPr lang="en-US" sz="2200" dirty="0">
                <a:latin typeface="Comic Sans MS" panose="030F0702030302020204" pitchFamily="66" charset="0"/>
              </a:rPr>
              <a:t>Highest Mountain</a:t>
            </a:r>
            <a:endParaRPr lang="en-US" sz="2200" dirty="0" smtClean="0">
              <a:latin typeface="Comic Sans MS" panose="030F0702030302020204" pitchFamily="66" charset="0"/>
            </a:endParaRPr>
          </a:p>
          <a:p>
            <a:r>
              <a:rPr lang="en-US" sz="2800" dirty="0" smtClean="0">
                <a:latin typeface="Comic Sans MS" panose="030F0702030302020204" pitchFamily="66" charset="0"/>
              </a:rPr>
              <a:t>Interesting Cities</a:t>
            </a:r>
          </a:p>
          <a:p>
            <a:r>
              <a:rPr lang="en-US" sz="2800" dirty="0" smtClean="0">
                <a:latin typeface="Comic Sans MS" panose="030F0702030302020204" pitchFamily="66" charset="0"/>
              </a:rPr>
              <a:t>Sociological Things</a:t>
            </a:r>
            <a:endParaRPr lang="ru-RU" sz="2800" dirty="0">
              <a:latin typeface="Comic Sans MS" panose="030F0702030302020204" pitchFamily="66" charset="0"/>
            </a:endParaRPr>
          </a:p>
        </p:txBody>
      </p:sp>
      <p:sp>
        <p:nvSpPr>
          <p:cNvPr id="4" name="Прямоугольник 3">
            <a:hlinkClick r:id="rId2" action="ppaction://hlinksldjump"/>
          </p:cNvPr>
          <p:cNvSpPr/>
          <p:nvPr/>
        </p:nvSpPr>
        <p:spPr>
          <a:xfrm>
            <a:off x="1315084" y="1484784"/>
            <a:ext cx="24482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a:hlinkClick r:id="rId3" action="ppaction://hlinksldjump"/>
          </p:cNvPr>
          <p:cNvSpPr/>
          <p:nvPr/>
        </p:nvSpPr>
        <p:spPr>
          <a:xfrm>
            <a:off x="1259063" y="4941168"/>
            <a:ext cx="307575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a:hlinkClick r:id="rId4" action="ppaction://hlinksldjump"/>
          </p:cNvPr>
          <p:cNvSpPr/>
          <p:nvPr/>
        </p:nvSpPr>
        <p:spPr>
          <a:xfrm>
            <a:off x="1280224" y="5373216"/>
            <a:ext cx="3219768" cy="52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лево 7">
            <a:hlinkClick r:id="rId5" action="ppaction://hlinksldjump"/>
          </p:cNvPr>
          <p:cNvSpPr/>
          <p:nvPr/>
        </p:nvSpPr>
        <p:spPr>
          <a:xfrm>
            <a:off x="462490" y="404664"/>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6" action="ppaction://hlinksldjump"/>
          </p:cNvPr>
          <p:cNvSpPr/>
          <p:nvPr/>
        </p:nvSpPr>
        <p:spPr>
          <a:xfrm>
            <a:off x="1259063" y="3356992"/>
            <a:ext cx="128015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hlinkClick r:id="rId7" action="ppaction://hlinksldjump"/>
          </p:cNvPr>
          <p:cNvSpPr/>
          <p:nvPr/>
        </p:nvSpPr>
        <p:spPr>
          <a:xfrm>
            <a:off x="1280224" y="3706529"/>
            <a:ext cx="163104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hlinkClick r:id="rId8" action="ppaction://hlinksldjump"/>
          </p:cNvPr>
          <p:cNvSpPr/>
          <p:nvPr/>
        </p:nvSpPr>
        <p:spPr>
          <a:xfrm>
            <a:off x="1245080" y="4160658"/>
            <a:ext cx="1886760" cy="347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hlinkClick r:id="rId9" action="ppaction://hlinksldjump"/>
          </p:cNvPr>
          <p:cNvSpPr/>
          <p:nvPr/>
        </p:nvSpPr>
        <p:spPr>
          <a:xfrm>
            <a:off x="1280224" y="2970900"/>
            <a:ext cx="1716196" cy="301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hlinkClick r:id="rId10" action="ppaction://hlinksldjump"/>
          </p:cNvPr>
          <p:cNvSpPr/>
          <p:nvPr/>
        </p:nvSpPr>
        <p:spPr>
          <a:xfrm>
            <a:off x="1262368" y="4568386"/>
            <a:ext cx="2304826" cy="372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hlinkClick r:id="rId11" action="ppaction://hlinksldjump"/>
          </p:cNvPr>
          <p:cNvSpPr/>
          <p:nvPr/>
        </p:nvSpPr>
        <p:spPr>
          <a:xfrm>
            <a:off x="1259062" y="2564904"/>
            <a:ext cx="250429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744978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latin typeface="Comic Sans MS" panose="030F0702030302020204" pitchFamily="66" charset="0"/>
              </a:rPr>
              <a:t>Continental </a:t>
            </a:r>
            <a:r>
              <a:rPr lang="en-US" dirty="0" smtClean="0">
                <a:latin typeface="Comic Sans MS" panose="030F0702030302020204" pitchFamily="66" charset="0"/>
              </a:rPr>
              <a:t>Climate</a:t>
            </a:r>
            <a:endParaRPr lang="ru-RU" dirty="0">
              <a:latin typeface="Comic Sans MS" panose="030F0702030302020204" pitchFamily="66" charset="0"/>
            </a:endParaRPr>
          </a:p>
        </p:txBody>
      </p:sp>
      <p:pic>
        <p:nvPicPr>
          <p:cNvPr id="6" name="Объект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139952" y="1628800"/>
            <a:ext cx="4572000" cy="2571750"/>
          </a:xfrm>
        </p:spPr>
      </p:pic>
      <p:sp>
        <p:nvSpPr>
          <p:cNvPr id="7" name="TextBox 6"/>
          <p:cNvSpPr txBox="1"/>
          <p:nvPr/>
        </p:nvSpPr>
        <p:spPr>
          <a:xfrm>
            <a:off x="899592" y="1556792"/>
            <a:ext cx="3096344" cy="4524315"/>
          </a:xfrm>
          <a:prstGeom prst="rect">
            <a:avLst/>
          </a:prstGeom>
          <a:noFill/>
        </p:spPr>
        <p:txBody>
          <a:bodyPr wrap="square" rtlCol="0">
            <a:spAutoFit/>
          </a:bodyPr>
          <a:lstStyle/>
          <a:p>
            <a:r>
              <a:rPr lang="en-US" sz="1600" dirty="0" smtClean="0">
                <a:latin typeface="Comic Sans MS" panose="030F0702030302020204" pitchFamily="66" charset="0"/>
              </a:rPr>
              <a:t>Due to the moderating effect of the ocean, summer and winter temperatures in most NZ locations differ by less than 10 °C.</a:t>
            </a:r>
          </a:p>
          <a:p>
            <a:r>
              <a:rPr lang="en-US" sz="1600" dirty="0" smtClean="0">
                <a:latin typeface="Comic Sans MS" panose="030F0702030302020204" pitchFamily="66" charset="0"/>
              </a:rPr>
              <a:t>The most continental climate is found in Central </a:t>
            </a:r>
            <a:r>
              <a:rPr lang="en-US" sz="1600" dirty="0" err="1" smtClean="0">
                <a:latin typeface="Comic Sans MS" panose="030F0702030302020204" pitchFamily="66" charset="0"/>
              </a:rPr>
              <a:t>Otago</a:t>
            </a:r>
            <a:r>
              <a:rPr lang="en-US" sz="1600" dirty="0" smtClean="0">
                <a:latin typeface="Comic Sans MS" panose="030F0702030302020204" pitchFamily="66" charset="0"/>
              </a:rPr>
              <a:t>, inland from Dunedin on the South Island. Here the temperature reaches 24 °C on an average day in summer while in winter it falls to -2 °C on an average night. Rainfall is a semi-arid 350 mm a year.</a:t>
            </a:r>
          </a:p>
          <a:p>
            <a:r>
              <a:rPr lang="en-US" sz="1600" dirty="0" smtClean="0">
                <a:latin typeface="Comic Sans MS" panose="030F0702030302020204" pitchFamily="66" charset="0"/>
              </a:rPr>
              <a:t>Many of New Zealand’s stone fruit crops, such as peaches and apricots are grown in Central </a:t>
            </a:r>
            <a:r>
              <a:rPr lang="en-US" sz="1600" dirty="0" err="1" smtClean="0">
                <a:latin typeface="Comic Sans MS" panose="030F0702030302020204" pitchFamily="66" charset="0"/>
              </a:rPr>
              <a:t>Otago</a:t>
            </a:r>
            <a:r>
              <a:rPr lang="en-US" sz="1600" dirty="0" smtClean="0">
                <a:latin typeface="Comic Sans MS" panose="030F0702030302020204" pitchFamily="66" charset="0"/>
              </a:rPr>
              <a:t>.</a:t>
            </a:r>
            <a:endParaRPr lang="ru-RU" sz="1600" dirty="0">
              <a:latin typeface="Comic Sans MS" panose="030F0702030302020204" pitchFamily="66" charset="0"/>
            </a:endParaRPr>
          </a:p>
        </p:txBody>
      </p:sp>
      <p:sp>
        <p:nvSpPr>
          <p:cNvPr id="8" name="TextBox 7"/>
          <p:cNvSpPr txBox="1"/>
          <p:nvPr/>
        </p:nvSpPr>
        <p:spPr>
          <a:xfrm>
            <a:off x="4211960" y="4365104"/>
            <a:ext cx="4248472" cy="1600438"/>
          </a:xfrm>
          <a:prstGeom prst="rect">
            <a:avLst/>
          </a:prstGeom>
          <a:noFill/>
        </p:spPr>
        <p:txBody>
          <a:bodyPr wrap="square" rtlCol="0">
            <a:spAutoFit/>
          </a:bodyPr>
          <a:lstStyle/>
          <a:p>
            <a:r>
              <a:rPr lang="en-US" sz="1600" dirty="0" smtClean="0">
                <a:latin typeface="Comic Sans MS" panose="030F0702030302020204" pitchFamily="66" charset="0"/>
              </a:rPr>
              <a:t>In comparison, annual rainfall in other New Zealand locations is:</a:t>
            </a:r>
          </a:p>
          <a:p>
            <a:r>
              <a:rPr lang="en-US" sz="1600" dirty="0" smtClean="0">
                <a:latin typeface="Comic Sans MS" panose="030F0702030302020204" pitchFamily="66" charset="0"/>
              </a:rPr>
              <a:t>• Christchurch 635 mm.</a:t>
            </a:r>
          </a:p>
          <a:p>
            <a:r>
              <a:rPr lang="en-US" sz="1600" dirty="0" smtClean="0">
                <a:latin typeface="Comic Sans MS" panose="030F0702030302020204" pitchFamily="66" charset="0"/>
              </a:rPr>
              <a:t>• Wellington 1250 mm.</a:t>
            </a:r>
          </a:p>
          <a:p>
            <a:r>
              <a:rPr lang="en-US" sz="1600" dirty="0" smtClean="0">
                <a:latin typeface="Comic Sans MS" panose="030F0702030302020204" pitchFamily="66" charset="0"/>
              </a:rPr>
              <a:t>• Auckland 1200 mm.</a:t>
            </a:r>
          </a:p>
          <a:p>
            <a:endParaRPr lang="en-US" dirty="0"/>
          </a:p>
        </p:txBody>
      </p:sp>
      <p:sp>
        <p:nvSpPr>
          <p:cNvPr id="9" name="Стрелка влево 8">
            <a:hlinkClick r:id="rId3" action="ppaction://hlinksldjump"/>
          </p:cNvPr>
          <p:cNvSpPr/>
          <p:nvPr/>
        </p:nvSpPr>
        <p:spPr>
          <a:xfrm>
            <a:off x="179512" y="249760"/>
            <a:ext cx="72008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7147018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166</TotalTime>
  <Words>1237</Words>
  <Application>Microsoft Office PowerPoint</Application>
  <PresentationFormat>Экран (4:3)</PresentationFormat>
  <Paragraphs>109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Справедливость</vt:lpstr>
      <vt:lpstr>New Zealand’s Specials: A Future Sociologist’s View</vt:lpstr>
      <vt:lpstr>Categories</vt:lpstr>
      <vt:lpstr>Categories</vt:lpstr>
      <vt:lpstr>Peter Jackson</vt:lpstr>
      <vt:lpstr>Lorde</vt:lpstr>
      <vt:lpstr>Dean O'Gorman</vt:lpstr>
      <vt:lpstr>Chris Rankin</vt:lpstr>
      <vt:lpstr>Categories</vt:lpstr>
      <vt:lpstr>Continental Climate</vt:lpstr>
      <vt:lpstr>Largest Lake</vt:lpstr>
      <vt:lpstr>New Zealand’s Frog</vt:lpstr>
      <vt:lpstr>Pupu Springs</vt:lpstr>
      <vt:lpstr>New Zealand’s Mammals</vt:lpstr>
      <vt:lpstr>Highest Mountain</vt:lpstr>
      <vt:lpstr>Categories</vt:lpstr>
      <vt:lpstr>Wellington</vt:lpstr>
      <vt:lpstr>Dunedin</vt:lpstr>
      <vt:lpstr>Categories</vt:lpstr>
      <vt:lpstr>Oath of loyalty</vt:lpstr>
      <vt:lpstr>Car Phrenzy</vt:lpstr>
      <vt:lpstr>Happy Schools</vt:lpstr>
      <vt:lpstr>Protection from Oddball Names</vt:lpstr>
      <vt:lpstr>Christmas</vt:lpstr>
      <vt:lpstr>Fatty Foods</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Zealand’s Specials: A Future Sociologist’s View</dc:title>
  <dc:creator>User</dc:creator>
  <cp:lastModifiedBy>User</cp:lastModifiedBy>
  <cp:revision>17</cp:revision>
  <dcterms:created xsi:type="dcterms:W3CDTF">2014-02-23T11:02:22Z</dcterms:created>
  <dcterms:modified xsi:type="dcterms:W3CDTF">2014-02-23T19:43:31Z</dcterms:modified>
</cp:coreProperties>
</file>