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72" r:id="rId5"/>
    <p:sldId id="273" r:id="rId6"/>
    <p:sldId id="270" r:id="rId7"/>
    <p:sldId id="271" r:id="rId8"/>
    <p:sldId id="274" r:id="rId9"/>
    <p:sldId id="275" r:id="rId10"/>
    <p:sldId id="265" r:id="rId11"/>
    <p:sldId id="259" r:id="rId12"/>
    <p:sldId id="268" r:id="rId13"/>
    <p:sldId id="262" r:id="rId14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4D0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05D64C0-64AE-44A9-883E-19FAE2479C6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BB73C-5711-44B3-AA12-488B4CD5B88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A3178F-96C0-4CB6-B1A0-F1B981E0816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5E7098-D796-4ACB-95C2-2B81DC503A1E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E71D0E-D9BB-4B1C-B22E-A07A8EF1037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CD5BB6-597D-4074-A2F2-9F002471D98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027387-713C-4647-9EDE-E68AEA8ED6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B84BB1-8B7A-4C63-8C14-DB18F1C2B3E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DC253C-303B-4CAF-A993-66FE8C2344D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82B5CB-D9F4-4D90-889C-5D377F511FC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A3D4DD5-BAB7-4603-9BCB-EDAE9C35BD0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533E68B-F641-494F-B1DB-31233EA4159F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00" y="1981200"/>
            <a:ext cx="6553200" cy="991562"/>
          </a:xfrm>
        </p:spPr>
        <p:txBody>
          <a:bodyPr/>
          <a:lstStyle/>
          <a:p>
            <a:r>
              <a:rPr lang="uk-UA" dirty="0"/>
              <a:t>ПОЛІКУЛЬТУРНІСТЬ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5791200"/>
            <a:ext cx="411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Підготували:</a:t>
            </a:r>
            <a:br>
              <a:rPr lang="uk-UA" dirty="0" smtClean="0"/>
            </a:br>
            <a:r>
              <a:rPr lang="uk-UA" dirty="0" smtClean="0"/>
              <a:t>учениці 11-А класу</a:t>
            </a:r>
            <a:br>
              <a:rPr lang="uk-UA" dirty="0" smtClean="0"/>
            </a:br>
            <a:r>
              <a:rPr lang="uk-UA" dirty="0" smtClean="0"/>
              <a:t>Пономаренко Дарина і </a:t>
            </a:r>
            <a:r>
              <a:rPr lang="uk-UA" dirty="0" err="1" smtClean="0"/>
              <a:t>Телеш</a:t>
            </a:r>
            <a:r>
              <a:rPr lang="uk-UA" dirty="0" smtClean="0"/>
              <a:t> Олена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perevod.jpg"/>
          <p:cNvPicPr>
            <a:picLocks noChangeAspect="1"/>
          </p:cNvPicPr>
          <p:nvPr/>
        </p:nvPicPr>
        <p:blipFill>
          <a:blip r:embed="rId2" cstate="print">
            <a:lum bright="34000" contrast="-35000"/>
          </a:blip>
          <a:stretch>
            <a:fillRect/>
          </a:stretch>
        </p:blipFill>
        <p:spPr>
          <a:xfrm>
            <a:off x="1142999" y="457201"/>
            <a:ext cx="7391399" cy="5543550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828800"/>
            <a:ext cx="6400800" cy="2620963"/>
          </a:xfrm>
        </p:spPr>
        <p:txBody>
          <a:bodyPr>
            <a:noAutofit/>
          </a:bodyPr>
          <a:lstStyle/>
          <a:p>
            <a:r>
              <a:rPr lang="uk-UA" sz="3200" i="1" dirty="0">
                <a:latin typeface="Bookman Old Style" pitchFamily="18" charset="0"/>
              </a:rPr>
              <a:t>Розвиток міжкультурних комунікацій та </a:t>
            </a:r>
            <a:r>
              <a:rPr lang="uk-UA" sz="3200" i="1" dirty="0" err="1">
                <a:latin typeface="Bookman Old Style" pitchFamily="18" charset="0"/>
              </a:rPr>
              <a:t>полікультурності</a:t>
            </a:r>
            <a:r>
              <a:rPr lang="uk-UA" sz="3200" i="1" dirty="0">
                <a:latin typeface="Bookman Old Style" pitchFamily="18" charset="0"/>
              </a:rPr>
              <a:t> сприяє створенню сучасної загальнолюдської культури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клас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52400"/>
            <a:ext cx="3746040" cy="2545080"/>
          </a:xfrm>
          <a:prstGeom prst="rect">
            <a:avLst/>
          </a:prstGeom>
        </p:spPr>
      </p:pic>
      <p:pic>
        <p:nvPicPr>
          <p:cNvPr id="6" name="Рисунок 5" descr="IMG_1369_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00600" y="3886200"/>
            <a:ext cx="4121239" cy="2743200"/>
          </a:xfrm>
          <a:prstGeom prst="rect">
            <a:avLst/>
          </a:prstGeom>
        </p:spPr>
      </p:pic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0" y="381000"/>
            <a:ext cx="8915400" cy="6019800"/>
          </a:xfrm>
        </p:spPr>
        <p:txBody>
          <a:bodyPr>
            <a:normAutofit/>
          </a:bodyPr>
          <a:lstStyle/>
          <a:p>
            <a:pPr algn="r">
              <a:buFontTx/>
              <a:buNone/>
            </a:pPr>
            <a:r>
              <a:rPr lang="uk-UA" sz="2800" dirty="0"/>
              <a:t>   </a:t>
            </a:r>
            <a:r>
              <a:rPr lang="uk-UA" sz="2800" dirty="0">
                <a:latin typeface="Bookman Old Style" pitchFamily="18" charset="0"/>
              </a:rPr>
              <a:t>Сучасна загальнолюдська </a:t>
            </a:r>
            <a:r>
              <a:rPr lang="uk-UA" sz="2800" dirty="0" smtClean="0">
                <a:latin typeface="Bookman Old Style" pitchFamily="18" charset="0"/>
              </a:rPr>
              <a:t/>
            </a:r>
            <a:br>
              <a:rPr lang="uk-UA" sz="2800" dirty="0" smtClean="0">
                <a:latin typeface="Bookman Old Style" pitchFamily="18" charset="0"/>
              </a:rPr>
            </a:br>
            <a:r>
              <a:rPr lang="uk-UA" sz="2800" dirty="0" smtClean="0">
                <a:latin typeface="Bookman Old Style" pitchFamily="18" charset="0"/>
              </a:rPr>
              <a:t>культура </a:t>
            </a:r>
            <a:r>
              <a:rPr lang="uk-UA" sz="2800" dirty="0">
                <a:latin typeface="Bookman Old Style" pitchFamily="18" charset="0"/>
              </a:rPr>
              <a:t>заснована на </a:t>
            </a:r>
            <a:r>
              <a:rPr lang="uk-UA" sz="2800" dirty="0" smtClean="0">
                <a:latin typeface="Bookman Old Style" pitchFamily="18" charset="0"/>
              </a:rPr>
              <a:t/>
            </a:r>
            <a:br>
              <a:rPr lang="uk-UA" sz="2800" dirty="0" smtClean="0">
                <a:latin typeface="Bookman Old Style" pitchFamily="18" charset="0"/>
              </a:rPr>
            </a:br>
            <a:r>
              <a:rPr lang="uk-UA" sz="2800" dirty="0" smtClean="0">
                <a:latin typeface="Bookman Old Style" pitchFamily="18" charset="0"/>
              </a:rPr>
              <a:t>загальнолюдських </a:t>
            </a:r>
            <a:br>
              <a:rPr lang="uk-UA" sz="2800" dirty="0" smtClean="0">
                <a:latin typeface="Bookman Old Style" pitchFamily="18" charset="0"/>
              </a:rPr>
            </a:br>
            <a:r>
              <a:rPr lang="uk-UA" sz="2800" dirty="0" smtClean="0">
                <a:latin typeface="Bookman Old Style" pitchFamily="18" charset="0"/>
              </a:rPr>
              <a:t>цінностях</a:t>
            </a:r>
            <a:r>
              <a:rPr lang="uk-UA" sz="2800" dirty="0">
                <a:latin typeface="Bookman Old Style" pitchFamily="18" charset="0"/>
              </a:rPr>
              <a:t>, </a:t>
            </a:r>
            <a:r>
              <a:rPr lang="uk-UA" sz="2800" dirty="0" smtClean="0">
                <a:latin typeface="Bookman Old Style" pitchFamily="18" charset="0"/>
              </a:rPr>
              <a:t>русі </a:t>
            </a:r>
            <a:r>
              <a:rPr lang="uk-UA" sz="2800" dirty="0">
                <a:latin typeface="Bookman Old Style" pitchFamily="18" charset="0"/>
              </a:rPr>
              <a:t>захисту </a:t>
            </a:r>
            <a:r>
              <a:rPr lang="uk-UA" sz="2800" dirty="0" smtClean="0">
                <a:latin typeface="Bookman Old Style" pitchFamily="18" charset="0"/>
              </a:rPr>
              <a:t/>
            </a:r>
            <a:br>
              <a:rPr lang="uk-UA" sz="2800" dirty="0" smtClean="0">
                <a:latin typeface="Bookman Old Style" pitchFamily="18" charset="0"/>
              </a:rPr>
            </a:br>
            <a:r>
              <a:rPr lang="uk-UA" sz="2800" dirty="0" smtClean="0">
                <a:latin typeface="Bookman Old Style" pitchFamily="18" charset="0"/>
              </a:rPr>
              <a:t>прав </a:t>
            </a:r>
            <a:r>
              <a:rPr lang="uk-UA" sz="2800" dirty="0">
                <a:latin typeface="Bookman Old Style" pitchFamily="18" charset="0"/>
              </a:rPr>
              <a:t>особистості, гуманізмі, </a:t>
            </a:r>
            <a:r>
              <a:rPr lang="uk-UA" sz="2800" dirty="0" smtClean="0">
                <a:latin typeface="Bookman Old Style" pitchFamily="18" charset="0"/>
              </a:rPr>
              <a:t/>
            </a:r>
            <a:br>
              <a:rPr lang="uk-UA" sz="2800" dirty="0" smtClean="0">
                <a:latin typeface="Bookman Old Style" pitchFamily="18" charset="0"/>
              </a:rPr>
            </a:br>
            <a:r>
              <a:rPr lang="uk-UA" sz="2800" dirty="0" smtClean="0">
                <a:latin typeface="Bookman Old Style" pitchFamily="18" charset="0"/>
              </a:rPr>
              <a:t>творчому </a:t>
            </a:r>
            <a:r>
              <a:rPr lang="uk-UA" sz="2800" dirty="0">
                <a:latin typeface="Bookman Old Style" pitchFamily="18" charset="0"/>
              </a:rPr>
              <a:t>розвитку особистості, поширенні наукового знання </a:t>
            </a:r>
            <a:r>
              <a:rPr lang="uk-UA" sz="2800" dirty="0" smtClean="0">
                <a:latin typeface="Bookman Old Style" pitchFamily="18" charset="0"/>
              </a:rPr>
              <a:t>і</a:t>
            </a:r>
          </a:p>
          <a:p>
            <a:pPr>
              <a:buFontTx/>
              <a:buNone/>
            </a:pPr>
            <a:r>
              <a:rPr lang="uk-UA" sz="2800" dirty="0" smtClean="0">
                <a:latin typeface="Bookman Old Style" pitchFamily="18" charset="0"/>
              </a:rPr>
              <a:t> </a:t>
            </a:r>
            <a:r>
              <a:rPr lang="uk-UA" sz="2800" dirty="0">
                <a:latin typeface="Bookman Old Style" pitchFamily="18" charset="0"/>
              </a:rPr>
              <a:t>передових технологій, </a:t>
            </a:r>
            <a:r>
              <a:rPr lang="uk-UA" sz="2800" dirty="0" smtClean="0">
                <a:latin typeface="Bookman Old Style" pitchFamily="18" charset="0"/>
              </a:rPr>
              <a:t/>
            </a:r>
            <a:br>
              <a:rPr lang="uk-UA" sz="2800" dirty="0" smtClean="0">
                <a:latin typeface="Bookman Old Style" pitchFamily="18" charset="0"/>
              </a:rPr>
            </a:br>
            <a:r>
              <a:rPr lang="uk-UA" sz="2800" dirty="0" smtClean="0">
                <a:latin typeface="Bookman Old Style" pitchFamily="18" charset="0"/>
              </a:rPr>
              <a:t>взаємозбагаченні </a:t>
            </a:r>
            <a:br>
              <a:rPr lang="uk-UA" sz="2800" dirty="0" smtClean="0">
                <a:latin typeface="Bookman Old Style" pitchFamily="18" charset="0"/>
              </a:rPr>
            </a:br>
            <a:r>
              <a:rPr lang="uk-UA" sz="2800" dirty="0" smtClean="0">
                <a:latin typeface="Bookman Old Style" pitchFamily="18" charset="0"/>
              </a:rPr>
              <a:t>національних </a:t>
            </a:r>
            <a:r>
              <a:rPr lang="uk-UA" sz="2800" dirty="0">
                <a:latin typeface="Bookman Old Style" pitchFamily="18" charset="0"/>
              </a:rPr>
              <a:t>культур, </a:t>
            </a:r>
            <a:r>
              <a:rPr lang="uk-UA" sz="2800" dirty="0" smtClean="0">
                <a:latin typeface="Bookman Old Style" pitchFamily="18" charset="0"/>
              </a:rPr>
              <a:t/>
            </a:r>
            <a:br>
              <a:rPr lang="uk-UA" sz="2800" dirty="0" smtClean="0">
                <a:latin typeface="Bookman Old Style" pitchFamily="18" charset="0"/>
              </a:rPr>
            </a:br>
            <a:r>
              <a:rPr lang="uk-UA" sz="2800" dirty="0" smtClean="0">
                <a:latin typeface="Bookman Old Style" pitchFamily="18" charset="0"/>
              </a:rPr>
              <a:t>екологічному </a:t>
            </a:r>
            <a:r>
              <a:rPr lang="uk-UA" sz="2800" dirty="0">
                <a:latin typeface="Bookman Old Style" pitchFamily="18" charset="0"/>
              </a:rPr>
              <a:t>ставленні </a:t>
            </a:r>
            <a:r>
              <a:rPr lang="uk-UA" sz="2800" dirty="0" smtClean="0">
                <a:latin typeface="Bookman Old Style" pitchFamily="18" charset="0"/>
              </a:rPr>
              <a:t/>
            </a:r>
            <a:br>
              <a:rPr lang="uk-UA" sz="2800" dirty="0" smtClean="0">
                <a:latin typeface="Bookman Old Style" pitchFamily="18" charset="0"/>
              </a:rPr>
            </a:br>
            <a:r>
              <a:rPr lang="uk-UA" sz="2800" spc="-200" dirty="0" smtClean="0">
                <a:latin typeface="Bookman Old Style" pitchFamily="18" charset="0"/>
              </a:rPr>
              <a:t>до </a:t>
            </a:r>
            <a:r>
              <a:rPr lang="uk-UA" sz="2800" spc="-200" dirty="0">
                <a:latin typeface="Bookman Old Style" pitchFamily="18" charset="0"/>
              </a:rPr>
              <a:t>життя й </a:t>
            </a:r>
            <a:r>
              <a:rPr lang="uk-UA" sz="2800" spc="-200" dirty="0" smtClean="0">
                <a:latin typeface="Bookman Old Style" pitchFamily="18" charset="0"/>
              </a:rPr>
              <a:t>навколишнього</a:t>
            </a:r>
            <a:r>
              <a:rPr lang="uk-UA" sz="2800" dirty="0" smtClean="0">
                <a:latin typeface="Bookman Old Style" pitchFamily="18" charset="0"/>
              </a:rPr>
              <a:t> </a:t>
            </a:r>
            <a:br>
              <a:rPr lang="uk-UA" sz="2800" dirty="0" smtClean="0">
                <a:latin typeface="Bookman Old Style" pitchFamily="18" charset="0"/>
              </a:rPr>
            </a:br>
            <a:r>
              <a:rPr lang="uk-UA" sz="2800" dirty="0" smtClean="0">
                <a:latin typeface="Bookman Old Style" pitchFamily="18" charset="0"/>
              </a:rPr>
              <a:t>середовища</a:t>
            </a:r>
            <a:r>
              <a:rPr lang="uk-UA" sz="2800" dirty="0"/>
              <a:t>.</a:t>
            </a:r>
            <a:r>
              <a:rPr lang="uk-UA" dirty="0"/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idx="1"/>
          </p:nvPr>
        </p:nvSpPr>
        <p:spPr>
          <a:xfrm>
            <a:off x="304800" y="1066800"/>
            <a:ext cx="4343400" cy="2514600"/>
          </a:xfr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/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Clr>
                <a:schemeClr val="tx1"/>
              </a:buClr>
              <a:buFont typeface="Arial" charset="0"/>
              <a:buChar char="+"/>
            </a:pPr>
            <a:r>
              <a:rPr lang="uk-UA" sz="2800" i="1" dirty="0"/>
              <a:t>рівноправність всіх культур, розвиток їх як цілісності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Arial" charset="0"/>
              <a:buChar char="+"/>
            </a:pPr>
            <a:r>
              <a:rPr lang="uk-UA" sz="2800" i="1" dirty="0"/>
              <a:t>толерантність до представників різних груп, їх цінностей і </a:t>
            </a:r>
            <a:r>
              <a:rPr lang="uk-UA" sz="2800" i="1" dirty="0" smtClean="0"/>
              <a:t>поглядів</a:t>
            </a:r>
            <a:endParaRPr lang="uk-UA" sz="2400" dirty="0"/>
          </a:p>
          <a:p>
            <a:pPr>
              <a:lnSpc>
                <a:spcPct val="80000"/>
              </a:lnSpc>
            </a:pPr>
            <a:endParaRPr lang="uk-UA" sz="2400" dirty="0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610600" cy="1143000"/>
          </a:xfrm>
        </p:spPr>
        <p:txBody>
          <a:bodyPr>
            <a:normAutofit fontScale="90000"/>
          </a:bodyPr>
          <a:lstStyle/>
          <a:p>
            <a:r>
              <a:rPr lang="uk-UA" sz="3800" dirty="0"/>
              <a:t>Полікультурність </a:t>
            </a:r>
            <a:r>
              <a:rPr lang="en-US" sz="3800" dirty="0"/>
              <a:t>VS </a:t>
            </a:r>
            <a:r>
              <a:rPr lang="uk-UA" sz="3800" dirty="0"/>
              <a:t>Етноцентризм</a:t>
            </a:r>
            <a:br>
              <a:rPr lang="uk-UA" sz="3800" dirty="0"/>
            </a:br>
            <a:endParaRPr lang="uk-UA" sz="3800" dirty="0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5105400" y="1600200"/>
            <a:ext cx="3733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uk-UA" sz="3200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4800600" y="990600"/>
            <a:ext cx="4191000" cy="1447800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Font typeface="Arial" charset="0"/>
              <a:buChar char="+"/>
            </a:pPr>
            <a:r>
              <a:rPr lang="uk-UA" sz="2800" dirty="0" smtClean="0"/>
              <a:t>сприяння підвищенню етнічної та культурної свідомості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04800" y="3657600"/>
            <a:ext cx="4343400" cy="781752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Clr>
                <a:schemeClr val="tx1"/>
              </a:buClr>
              <a:buFont typeface="Arial" charset="0"/>
              <a:buChar char="≈"/>
            </a:pPr>
            <a:r>
              <a:rPr lang="uk-UA" sz="2800" i="1" dirty="0" smtClean="0">
                <a:latin typeface="Bookman Old Style" pitchFamily="18" charset="0"/>
              </a:rPr>
              <a:t>сприяння глобалізації суспільства</a:t>
            </a:r>
            <a:endParaRPr lang="uk-UA" sz="2800" i="1" dirty="0">
              <a:latin typeface="Bookman Old Style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04800" y="4419600"/>
            <a:ext cx="4343400" cy="1820050"/>
          </a:xfrm>
          <a:prstGeom prst="rect">
            <a:avLst/>
          </a:prstGeom>
          <a:gradFill>
            <a:gsLst>
              <a:gs pos="0">
                <a:srgbClr val="F64D0A"/>
              </a:gs>
              <a:gs pos="45000">
                <a:srgbClr val="FF7A00"/>
              </a:gs>
              <a:gs pos="70000">
                <a:srgbClr val="C00000"/>
              </a:gs>
              <a:gs pos="100000">
                <a:srgbClr val="4D0808"/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Clr>
                <a:schemeClr val="tx1"/>
              </a:buClr>
              <a:buFont typeface="Arial" charset="0"/>
              <a:buChar char="−"/>
            </a:pPr>
            <a:r>
              <a:rPr lang="uk-UA" sz="2800" i="1" dirty="0" smtClean="0">
                <a:solidFill>
                  <a:schemeClr val="bg1"/>
                </a:solidFill>
                <a:latin typeface="Bookman Old Style" pitchFamily="18" charset="0"/>
              </a:rPr>
              <a:t>можливість розмиття культурних меж та втрати культурної ідентичності</a:t>
            </a:r>
            <a:endParaRPr lang="uk-UA" sz="2800" i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800600" y="2438400"/>
            <a:ext cx="4191000" cy="4573560"/>
          </a:xfrm>
          <a:prstGeom prst="rect">
            <a:avLst/>
          </a:prstGeom>
          <a:gradFill>
            <a:gsLst>
              <a:gs pos="0">
                <a:srgbClr val="F64D0A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Font typeface="Arial" charset="0"/>
              <a:buChar char="−"/>
            </a:pPr>
            <a:r>
              <a:rPr lang="uk-UA" sz="2800" i="1" spc="-200" dirty="0" smtClean="0">
                <a:solidFill>
                  <a:schemeClr val="bg1"/>
                </a:solidFill>
                <a:latin typeface="Bookman Old Style" pitchFamily="18" charset="0"/>
              </a:rPr>
              <a:t>домінування певної культури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 typeface="Arial" charset="0"/>
              <a:buChar char="−"/>
            </a:pPr>
            <a:r>
              <a:rPr lang="uk-UA" sz="2800" i="1" spc="-200" dirty="0" smtClean="0">
                <a:solidFill>
                  <a:schemeClr val="bg1"/>
                </a:solidFill>
                <a:latin typeface="Bookman Old Style" pitchFamily="18" charset="0"/>
              </a:rPr>
              <a:t>розгляд питань з точки зору панівної культури, протиставлення іншим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 typeface="Arial" charset="0"/>
              <a:buChar char="−"/>
            </a:pPr>
            <a:r>
              <a:rPr lang="uk-UA" sz="2800" i="1" spc="-200" dirty="0" smtClean="0">
                <a:solidFill>
                  <a:schemeClr val="bg1"/>
                </a:solidFill>
                <a:latin typeface="Bookman Old Style" pitchFamily="18" charset="0"/>
              </a:rPr>
              <a:t>можливість розвитку упередженості и дискримінації</a:t>
            </a:r>
            <a:endParaRPr lang="uk-UA" sz="2800" i="1" spc="-200" dirty="0">
              <a:solidFill>
                <a:schemeClr val="bg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2976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76400" y="228600"/>
            <a:ext cx="5886450" cy="3920376"/>
          </a:xfrm>
          <a:prstGeom prst="rect">
            <a:avLst/>
          </a:prstGeom>
        </p:spPr>
      </p:pic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971800"/>
            <a:ext cx="8077200" cy="36576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uk-UA" sz="2800" i="1" dirty="0">
                <a:latin typeface="Bookman Old Style" pitchFamily="18" charset="0"/>
              </a:rPr>
              <a:t>   </a:t>
            </a:r>
            <a:r>
              <a:rPr lang="uk-UA" sz="2800" i="1" dirty="0">
                <a:solidFill>
                  <a:schemeClr val="bg1"/>
                </a:solidFill>
                <a:latin typeface="Bookman Old Style" pitchFamily="18" charset="0"/>
              </a:rPr>
              <a:t>Розв’язання проблеми співвіднош</a:t>
            </a:r>
            <a:r>
              <a:rPr lang="uk-UA" sz="2800" i="1" dirty="0">
                <a:latin typeface="Bookman Old Style" pitchFamily="18" charset="0"/>
              </a:rPr>
              <a:t>ення </a:t>
            </a:r>
            <a:r>
              <a:rPr lang="uk-UA" sz="2800" i="1" dirty="0">
                <a:solidFill>
                  <a:schemeClr val="bg1"/>
                </a:solidFill>
                <a:latin typeface="Bookman Old Style" pitchFamily="18" charset="0"/>
              </a:rPr>
              <a:t>національного і загальнолюдськ</a:t>
            </a:r>
            <a:r>
              <a:rPr lang="uk-UA" sz="2800" i="1" dirty="0">
                <a:latin typeface="Bookman Old Style" pitchFamily="18" charset="0"/>
              </a:rPr>
              <a:t>ого в </a:t>
            </a:r>
            <a:r>
              <a:rPr lang="uk-UA" sz="2800" i="1" dirty="0">
                <a:solidFill>
                  <a:schemeClr val="bg1"/>
                </a:solidFill>
                <a:latin typeface="Bookman Old Style" pitchFamily="18" charset="0"/>
              </a:rPr>
              <a:t>культурі залежить від конкрет</a:t>
            </a:r>
            <a:r>
              <a:rPr lang="uk-UA" sz="2800" i="1" dirty="0">
                <a:latin typeface="Bookman Old Style" pitchFamily="18" charset="0"/>
              </a:rPr>
              <a:t>ної філософської інтерпретації багатьох інших проблем, зокрема від єдності та розмаїття світової історії, сутності суспільного прогресу, природи національного, співвідношення змісту і форми в культурі.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676400"/>
            <a:ext cx="6324600" cy="3200400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uk-UA" sz="2800" dirty="0">
                <a:latin typeface="Bookman Old Style" pitchFamily="18" charset="0"/>
              </a:rPr>
              <a:t>   </a:t>
            </a:r>
            <a:r>
              <a:rPr lang="uk-UA" sz="2800" i="1" dirty="0">
                <a:latin typeface="Bookman Old Style" pitchFamily="18" charset="0"/>
              </a:rPr>
              <a:t>Особливістю ХХІ століття є тенденція до формування полікультурного </a:t>
            </a:r>
            <a:r>
              <a:rPr lang="uk-UA" sz="2800" i="1" dirty="0" smtClean="0">
                <a:latin typeface="Bookman Old Style" pitchFamily="18" charset="0"/>
              </a:rPr>
              <a:t>простору </a:t>
            </a:r>
            <a:r>
              <a:rPr lang="uk-UA" sz="2800" i="1" dirty="0">
                <a:latin typeface="Bookman Old Style" pitchFamily="18" charset="0"/>
              </a:rPr>
              <a:t>в умовах </a:t>
            </a:r>
            <a:r>
              <a:rPr lang="uk-UA" sz="2800" i="1" dirty="0" err="1">
                <a:latin typeface="Bookman Old Style" pitchFamily="18" charset="0"/>
              </a:rPr>
              <a:t>глобалізаційно-інформаційних</a:t>
            </a:r>
            <a:r>
              <a:rPr lang="uk-UA" sz="2800" i="1" dirty="0">
                <a:latin typeface="Bookman Old Style" pitchFamily="18" charset="0"/>
              </a:rPr>
              <a:t> змін суспільства.</a:t>
            </a:r>
            <a:r>
              <a:rPr lang="uk-UA" i="1" dirty="0">
                <a:latin typeface="Bookman Old Style" pitchFamily="18" charset="0"/>
              </a:rPr>
              <a:t> 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31906" y="152400"/>
            <a:ext cx="1712094" cy="173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04800"/>
            <a:ext cx="1971077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4495800"/>
            <a:ext cx="2895600" cy="2137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" y="3505200"/>
            <a:ext cx="2676990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3962400" y="1219200"/>
            <a:ext cx="4953000" cy="4876800"/>
          </a:xfrm>
        </p:spPr>
        <p:txBody>
          <a:bodyPr>
            <a:normAutofit fontScale="25000" lnSpcReduction="20000"/>
          </a:bodyPr>
          <a:lstStyle/>
          <a:p>
            <a:r>
              <a:rPr lang="uk-UA" sz="11200" i="1" dirty="0">
                <a:latin typeface="Bookman Old Style" pitchFamily="18" charset="0"/>
              </a:rPr>
              <a:t>рівноправність етнокультурних спільнот, рівні умови для їх існування, вивчення, тощо</a:t>
            </a:r>
          </a:p>
          <a:p>
            <a:r>
              <a:rPr lang="uk-UA" sz="11200" i="1" dirty="0">
                <a:latin typeface="Bookman Old Style" pitchFamily="18" charset="0"/>
              </a:rPr>
              <a:t>усвідомлення кожною особистістю своєї культурної ідентичності</a:t>
            </a:r>
          </a:p>
          <a:p>
            <a:r>
              <a:rPr lang="uk-UA" sz="11200" i="1" dirty="0">
                <a:latin typeface="Bookman Old Style" pitchFamily="18" charset="0"/>
              </a:rPr>
              <a:t>міжкультурні взаємини в різних сферах життя</a:t>
            </a:r>
          </a:p>
          <a:p>
            <a:r>
              <a:rPr lang="uk-UA" sz="11200" i="1" dirty="0">
                <a:latin typeface="Bookman Old Style" pitchFamily="18" charset="0"/>
              </a:rPr>
              <a:t>терпимість і толерантність </a:t>
            </a:r>
          </a:p>
          <a:p>
            <a:endParaRPr lang="uk-UA" sz="2800" dirty="0"/>
          </a:p>
          <a:p>
            <a:endParaRPr lang="uk-UA" sz="2800" dirty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4000" dirty="0"/>
              <a:t>Основні засади </a:t>
            </a:r>
            <a:r>
              <a:rPr lang="uk-UA" sz="4000" dirty="0" err="1"/>
              <a:t>полікультурності</a:t>
            </a:r>
            <a:r>
              <a:rPr lang="uk-UA" sz="4000" dirty="0"/>
              <a:t>: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990600" y="50292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 typeface="Arial" charset="0"/>
              <a:buNone/>
            </a:pPr>
            <a:endParaRPr lang="uk-UA"/>
          </a:p>
        </p:txBody>
      </p:sp>
      <p:pic>
        <p:nvPicPr>
          <p:cNvPr id="17416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219200"/>
            <a:ext cx="2571750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609600"/>
            <a:ext cx="4343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uk-UA" sz="3200" i="1" dirty="0">
                <a:latin typeface="Bookman Old Style" pitchFamily="18" charset="0"/>
              </a:rPr>
              <a:t>З метою розвитку полікультурної компетентності суспільства варто впроваджувати полікультурне виховання.</a:t>
            </a:r>
            <a:r>
              <a:rPr lang="uk-UA" sz="4000" i="1" dirty="0"/>
              <a:t/>
            </a:r>
            <a:br>
              <a:rPr lang="uk-UA" sz="4000" i="1" dirty="0"/>
            </a:br>
            <a:endParaRPr lang="uk-UA" sz="4000" i="1" dirty="0"/>
          </a:p>
        </p:txBody>
      </p:sp>
      <p:pic>
        <p:nvPicPr>
          <p:cNvPr id="5" name="Рисунок 4" descr="globu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14800" y="2209800"/>
            <a:ext cx="4737100" cy="386095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>
          <a:xfrm>
            <a:off x="3200400" y="4191000"/>
            <a:ext cx="5715000" cy="2209800"/>
          </a:xfrm>
          <a:noFill/>
          <a:ln/>
        </p:spPr>
        <p:txBody>
          <a:bodyPr>
            <a:normAutofit/>
          </a:bodyPr>
          <a:lstStyle/>
          <a:p>
            <a:pPr algn="r"/>
            <a:r>
              <a:rPr lang="uk-UA" sz="3200" b="0" i="1" dirty="0">
                <a:latin typeface="Bookman Old Style" pitchFamily="18" charset="0"/>
              </a:rPr>
              <a:t>Метою полікультурного виховання є створення полікультурної особистості.</a:t>
            </a:r>
          </a:p>
        </p:txBody>
      </p:sp>
      <p:pic>
        <p:nvPicPr>
          <p:cNvPr id="7" name="Рисунок 6" descr="-T9bcrvT-J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685800"/>
            <a:ext cx="5670550" cy="357104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62000"/>
            <a:ext cx="8229600" cy="56388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endParaRPr lang="uk-UA" dirty="0"/>
          </a:p>
          <a:p>
            <a:pPr>
              <a:lnSpc>
                <a:spcPct val="80000"/>
              </a:lnSpc>
            </a:pPr>
            <a:r>
              <a:rPr lang="uk-UA" sz="2400" i="1" dirty="0">
                <a:latin typeface="Bookman Old Style" pitchFamily="18" charset="0"/>
              </a:rPr>
              <a:t>виховання взаємоповаги та толерантного ставлення між представниками різних груп, </a:t>
            </a:r>
          </a:p>
          <a:p>
            <a:pPr>
              <a:lnSpc>
                <a:spcPct val="80000"/>
              </a:lnSpc>
            </a:pPr>
            <a:r>
              <a:rPr lang="uk-UA" sz="2400" i="1" dirty="0">
                <a:latin typeface="Bookman Old Style" pitchFamily="18" charset="0"/>
              </a:rPr>
              <a:t>формування розуміння і необхідності співпраці між державами</a:t>
            </a:r>
          </a:p>
          <a:p>
            <a:pPr>
              <a:lnSpc>
                <a:spcPct val="80000"/>
              </a:lnSpc>
            </a:pPr>
            <a:r>
              <a:rPr lang="uk-UA" sz="2400" i="1" dirty="0">
                <a:latin typeface="Bookman Old Style" pitchFamily="18" charset="0"/>
              </a:rPr>
              <a:t>усвідомлення людини, її життя як найвищої цінності ;</a:t>
            </a:r>
          </a:p>
          <a:p>
            <a:pPr>
              <a:lnSpc>
                <a:spcPct val="80000"/>
              </a:lnSpc>
            </a:pPr>
            <a:r>
              <a:rPr lang="uk-UA" sz="2400" i="1" dirty="0">
                <a:latin typeface="Bookman Old Style" pitchFamily="18" charset="0"/>
              </a:rPr>
              <a:t>формування в учнівської молоді гуманістичного світогляду, культури миру та відмови від насильства</a:t>
            </a:r>
          </a:p>
          <a:p>
            <a:pPr>
              <a:lnSpc>
                <a:spcPct val="80000"/>
              </a:lnSpc>
            </a:pPr>
            <a:r>
              <a:rPr lang="uk-UA" sz="2400" i="1" dirty="0">
                <a:latin typeface="Bookman Old Style" pitchFamily="18" charset="0"/>
              </a:rPr>
              <a:t>виховувати розуміння прав, свобод і обов'язків, уміння їх реалізовувати і захищати ;</a:t>
            </a:r>
          </a:p>
          <a:p>
            <a:pPr>
              <a:lnSpc>
                <a:spcPct val="80000"/>
              </a:lnSpc>
            </a:pPr>
            <a:r>
              <a:rPr lang="uk-UA" sz="2400" i="1" dirty="0">
                <a:latin typeface="Bookman Old Style" pitchFamily="18" charset="0"/>
              </a:rPr>
              <a:t>організація пізнавальної діяльності учнів з метою збагачення їх знань про культуру міжнаціональних відносин</a:t>
            </a:r>
          </a:p>
          <a:p>
            <a:pPr>
              <a:lnSpc>
                <a:spcPct val="80000"/>
              </a:lnSpc>
            </a:pPr>
            <a:r>
              <a:rPr lang="uk-UA" sz="2400" i="1" dirty="0">
                <a:latin typeface="Bookman Old Style" pitchFamily="18" charset="0"/>
              </a:rPr>
              <a:t>накопичення учнями практичного досвіду у сфері спілкування в багатонаціональному колективі </a:t>
            </a:r>
          </a:p>
          <a:p>
            <a:pPr>
              <a:lnSpc>
                <a:spcPct val="80000"/>
              </a:lnSpc>
            </a:pPr>
            <a:endParaRPr lang="uk-UA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62000" y="0"/>
            <a:ext cx="72752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Основи</a:t>
            </a: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полікультурного </a:t>
            </a:r>
            <a:r>
              <a:rPr lang="ru-RU" sz="30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виховання</a:t>
            </a:r>
            <a:r>
              <a:rPr lang="ru-RU" sz="3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</a:t>
            </a:r>
            <a:endParaRPr lang="ru-RU" sz="3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76200" y="228600"/>
            <a:ext cx="5181600" cy="4525963"/>
          </a:xfrm>
        </p:spPr>
        <p:txBody>
          <a:bodyPr/>
          <a:lstStyle/>
          <a:p>
            <a:pPr>
              <a:buFontTx/>
              <a:buNone/>
            </a:pPr>
            <a:r>
              <a:rPr lang="uk-UA" i="1" u="sng" dirty="0">
                <a:latin typeface="Bookman Old Style" pitchFamily="18" charset="0"/>
              </a:rPr>
              <a:t>Основні риси </a:t>
            </a:r>
            <a:r>
              <a:rPr lang="uk-UA" i="1" u="sng" dirty="0" smtClean="0">
                <a:latin typeface="Bookman Old Style" pitchFamily="18" charset="0"/>
              </a:rPr>
              <a:t>    полікультурної            особистості</a:t>
            </a:r>
            <a:r>
              <a:rPr lang="uk-UA" i="1" u="sng" dirty="0">
                <a:latin typeface="Bookman Old Style" pitchFamily="18" charset="0"/>
              </a:rPr>
              <a:t>:</a:t>
            </a:r>
          </a:p>
          <a:p>
            <a:pPr>
              <a:buClr>
                <a:schemeClr val="tx1"/>
              </a:buClr>
              <a:buFont typeface="Wingdings" pitchFamily="2" charset="2"/>
              <a:buChar char="ü"/>
            </a:pPr>
            <a:r>
              <a:rPr lang="uk-UA" sz="2800" i="1" dirty="0">
                <a:latin typeface="Bookman Old Style" pitchFamily="18" charset="0"/>
              </a:rPr>
              <a:t>толерантність</a:t>
            </a:r>
          </a:p>
          <a:p>
            <a:pPr>
              <a:buClr>
                <a:schemeClr val="tx1"/>
              </a:buClr>
              <a:buFont typeface="Wingdings" pitchFamily="2" charset="2"/>
              <a:buChar char="ü"/>
            </a:pPr>
            <a:r>
              <a:rPr lang="uk-UA" sz="2800" i="1" dirty="0">
                <a:latin typeface="Bookman Old Style" pitchFamily="18" charset="0"/>
              </a:rPr>
              <a:t>комунікабельність</a:t>
            </a:r>
          </a:p>
          <a:p>
            <a:pPr>
              <a:buClr>
                <a:schemeClr val="tx1"/>
              </a:buClr>
              <a:buFont typeface="Wingdings" pitchFamily="2" charset="2"/>
              <a:buChar char="ü"/>
            </a:pPr>
            <a:r>
              <a:rPr lang="uk-UA" sz="2800" i="1" dirty="0">
                <a:latin typeface="Bookman Old Style" pitchFamily="18" charset="0"/>
              </a:rPr>
              <a:t>повага до цінностей інших культур</a:t>
            </a:r>
          </a:p>
          <a:p>
            <a:pPr>
              <a:buClr>
                <a:schemeClr val="tx1"/>
              </a:buClr>
              <a:buFont typeface="Wingdings" pitchFamily="2" charset="2"/>
              <a:buChar char="ü"/>
            </a:pPr>
            <a:r>
              <a:rPr lang="uk-UA" sz="2800" i="1" dirty="0">
                <a:latin typeface="Bookman Old Style" pitchFamily="18" charset="0"/>
              </a:rPr>
              <a:t>обізнаність про інші культурні цінності</a:t>
            </a:r>
          </a:p>
          <a:p>
            <a:pPr>
              <a:buFontTx/>
              <a:buNone/>
            </a:pPr>
            <a:endParaRPr lang="uk-UA" sz="2800" dirty="0"/>
          </a:p>
        </p:txBody>
      </p:sp>
      <p:pic>
        <p:nvPicPr>
          <p:cNvPr id="6" name="Рисунок 5" descr="obrazovani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29200" y="2590800"/>
            <a:ext cx="3810000" cy="3429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229600" cy="1905000"/>
          </a:xfrm>
        </p:spPr>
        <p:txBody>
          <a:bodyPr/>
          <a:lstStyle/>
          <a:p>
            <a:r>
              <a:rPr lang="uk-UA" sz="3600" dirty="0"/>
              <a:t>Основним шляхом розвитку </a:t>
            </a:r>
            <a:r>
              <a:rPr lang="uk-UA" sz="3600" dirty="0" err="1"/>
              <a:t>полікультурності</a:t>
            </a:r>
            <a:r>
              <a:rPr lang="uk-UA" sz="3600" dirty="0"/>
              <a:t> є збільшення обсягів міжкультурної комунікації</a:t>
            </a:r>
            <a:r>
              <a:rPr lang="uk-UA" dirty="0"/>
              <a:t> </a:t>
            </a:r>
          </a:p>
        </p:txBody>
      </p:sp>
      <p:pic>
        <p:nvPicPr>
          <p:cNvPr id="5" name="Рисунок 4" descr="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200400"/>
            <a:ext cx="9144000" cy="2024743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Овал 19"/>
          <p:cNvSpPr/>
          <p:nvPr/>
        </p:nvSpPr>
        <p:spPr>
          <a:xfrm>
            <a:off x="3276600" y="152400"/>
            <a:ext cx="2362200" cy="1676400"/>
          </a:xfrm>
          <a:prstGeom prst="ellipse">
            <a:avLst/>
          </a:prstGeom>
          <a:solidFill>
            <a:schemeClr val="bg2">
              <a:lumMod val="75000"/>
            </a:schemeClr>
          </a:solidFill>
          <a:scene3d>
            <a:camera prst="perspectiveFront"/>
            <a:lightRig rig="threePt" dir="t"/>
          </a:scene3d>
          <a:sp3d extrusionH="76200">
            <a:bevelT/>
            <a:bevelB/>
            <a:extrusionClr>
              <a:schemeClr val="bg2">
                <a:lumMod val="5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Овал 18"/>
          <p:cNvSpPr/>
          <p:nvPr/>
        </p:nvSpPr>
        <p:spPr>
          <a:xfrm>
            <a:off x="5715000" y="457200"/>
            <a:ext cx="3429000" cy="1828800"/>
          </a:xfrm>
          <a:prstGeom prst="ellipse">
            <a:avLst/>
          </a:prstGeom>
          <a:solidFill>
            <a:schemeClr val="bg2">
              <a:lumMod val="75000"/>
            </a:schemeClr>
          </a:solidFill>
          <a:scene3d>
            <a:camera prst="perspectiveFront"/>
            <a:lightRig rig="threePt" dir="t"/>
          </a:scene3d>
          <a:sp3d extrusionH="76200">
            <a:bevelT/>
            <a:bevelB/>
            <a:extrusionClr>
              <a:schemeClr val="bg2">
                <a:lumMod val="5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Овал 17"/>
          <p:cNvSpPr/>
          <p:nvPr/>
        </p:nvSpPr>
        <p:spPr>
          <a:xfrm>
            <a:off x="6553200" y="3886200"/>
            <a:ext cx="2743200" cy="1981200"/>
          </a:xfrm>
          <a:prstGeom prst="ellipse">
            <a:avLst/>
          </a:prstGeom>
          <a:solidFill>
            <a:schemeClr val="bg2">
              <a:lumMod val="75000"/>
            </a:schemeClr>
          </a:solidFill>
          <a:scene3d>
            <a:camera prst="perspectiveFront"/>
            <a:lightRig rig="threePt" dir="t"/>
          </a:scene3d>
          <a:sp3d extrusionH="76200">
            <a:bevelT/>
            <a:bevelB/>
            <a:extrusionClr>
              <a:schemeClr val="bg2">
                <a:lumMod val="5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Овал 16"/>
          <p:cNvSpPr/>
          <p:nvPr/>
        </p:nvSpPr>
        <p:spPr>
          <a:xfrm>
            <a:off x="3886200" y="4648200"/>
            <a:ext cx="2286000" cy="1828800"/>
          </a:xfrm>
          <a:prstGeom prst="ellipse">
            <a:avLst/>
          </a:prstGeom>
          <a:solidFill>
            <a:schemeClr val="bg2">
              <a:lumMod val="75000"/>
            </a:schemeClr>
          </a:solidFill>
          <a:scene3d>
            <a:camera prst="perspectiveFront"/>
            <a:lightRig rig="threePt" dir="t"/>
          </a:scene3d>
          <a:sp3d extrusionH="76200">
            <a:bevelT/>
            <a:bevelB/>
            <a:extrusionClr>
              <a:schemeClr val="bg2">
                <a:lumMod val="5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Овал 15"/>
          <p:cNvSpPr/>
          <p:nvPr/>
        </p:nvSpPr>
        <p:spPr>
          <a:xfrm>
            <a:off x="609600" y="4419600"/>
            <a:ext cx="2819400" cy="1524000"/>
          </a:xfrm>
          <a:prstGeom prst="ellipse">
            <a:avLst/>
          </a:prstGeom>
          <a:solidFill>
            <a:schemeClr val="bg2">
              <a:lumMod val="75000"/>
            </a:schemeClr>
          </a:solidFill>
          <a:scene3d>
            <a:camera prst="perspectiveFront"/>
            <a:lightRig rig="threePt" dir="t"/>
          </a:scene3d>
          <a:sp3d extrusionH="76200">
            <a:bevelT/>
            <a:bevelB/>
            <a:extrusionClr>
              <a:schemeClr val="bg2">
                <a:lumMod val="5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Овал 14"/>
          <p:cNvSpPr/>
          <p:nvPr/>
        </p:nvSpPr>
        <p:spPr>
          <a:xfrm>
            <a:off x="0" y="2743200"/>
            <a:ext cx="2133600" cy="1371600"/>
          </a:xfrm>
          <a:prstGeom prst="ellipse">
            <a:avLst/>
          </a:prstGeom>
          <a:solidFill>
            <a:schemeClr val="bg2">
              <a:lumMod val="75000"/>
            </a:schemeClr>
          </a:solidFill>
          <a:scene3d>
            <a:camera prst="perspectiveFront"/>
            <a:lightRig rig="threePt" dir="t"/>
          </a:scene3d>
          <a:sp3d extrusionH="76200">
            <a:bevelT/>
            <a:bevelB/>
            <a:extrusionClr>
              <a:schemeClr val="bg2">
                <a:lumMod val="5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Овал 13"/>
          <p:cNvSpPr/>
          <p:nvPr/>
        </p:nvSpPr>
        <p:spPr>
          <a:xfrm>
            <a:off x="457200" y="609600"/>
            <a:ext cx="2590800" cy="1828800"/>
          </a:xfrm>
          <a:prstGeom prst="ellipse">
            <a:avLst/>
          </a:prstGeom>
          <a:solidFill>
            <a:schemeClr val="bg2">
              <a:lumMod val="75000"/>
            </a:schemeClr>
          </a:solidFill>
          <a:scene3d>
            <a:camera prst="perspectiveFront"/>
            <a:lightRig rig="threePt" dir="t"/>
          </a:scene3d>
          <a:sp3d extrusionH="76200">
            <a:bevelT/>
            <a:bevelB/>
            <a:extrusionClr>
              <a:schemeClr val="bg2">
                <a:lumMod val="5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276600" y="2590800"/>
            <a:ext cx="3429000" cy="1447800"/>
          </a:xfrm>
          <a:prstGeom prst="roundRect">
            <a:avLst/>
          </a:prstGeom>
          <a:scene3d>
            <a:camera prst="obliqueTopRight"/>
            <a:lightRig rig="sunset" dir="t"/>
          </a:scene3d>
          <a:sp3d prstMaterial="flat"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0" y="914400"/>
            <a:ext cx="3124200" cy="12954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uk-UA" sz="2800" dirty="0"/>
              <a:t>     </a:t>
            </a:r>
            <a:r>
              <a:rPr lang="uk-UA" sz="2800" i="1" dirty="0">
                <a:latin typeface="Bookman Old Style" pitchFamily="18" charset="0"/>
              </a:rPr>
              <a:t>розвиток міжнародного ринку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76600" y="2743200"/>
            <a:ext cx="3429000" cy="1143000"/>
          </a:xfrm>
        </p:spPr>
        <p:txBody>
          <a:bodyPr/>
          <a:lstStyle/>
          <a:p>
            <a:r>
              <a:rPr lang="uk-UA" sz="3200" i="1" dirty="0"/>
              <a:t>МІЖКУЛЬТУРНА КОМУНІКАЦІЯ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381000" y="4800600"/>
            <a:ext cx="3124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uk-UA" sz="2400" i="1" dirty="0">
                <a:latin typeface="Bookman Old Style" pitchFamily="18" charset="0"/>
              </a:rPr>
              <a:t>обмін художнім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uk-UA" sz="2400" i="1" dirty="0">
                <a:latin typeface="Bookman Old Style" pitchFamily="18" charset="0"/>
              </a:rPr>
              <a:t>досвідом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5943600" y="4267200"/>
            <a:ext cx="3581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uk-UA" sz="2800" dirty="0"/>
              <a:t>     </a:t>
            </a:r>
            <a:r>
              <a:rPr lang="uk-UA" sz="2400" i="1" dirty="0">
                <a:latin typeface="Bookman Old Style" pitchFamily="18" charset="0"/>
              </a:rPr>
              <a:t>глобалізація інформаційного поля</a:t>
            </a:r>
            <a:endParaRPr lang="uk-UA" sz="2800" i="1" dirty="0">
              <a:latin typeface="Bookman Old Style" pitchFamily="18" charset="0"/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5181600" y="762000"/>
            <a:ext cx="396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uk-UA" sz="2800" dirty="0"/>
              <a:t>    </a:t>
            </a:r>
            <a:r>
              <a:rPr lang="ru-RU" sz="2400" i="1" dirty="0" err="1">
                <a:latin typeface="Bookman Old Style" pitchFamily="18" charset="0"/>
              </a:rPr>
              <a:t>п</a:t>
            </a:r>
            <a:r>
              <a:rPr lang="uk-UA" sz="2400" i="1" dirty="0" smtClean="0">
                <a:latin typeface="Bookman Old Style" pitchFamily="18" charset="0"/>
              </a:rPr>
              <a:t>ожвавлення </a:t>
            </a:r>
            <a:r>
              <a:rPr lang="uk-UA" sz="2400" i="1" dirty="0">
                <a:latin typeface="Bookman Old Style" pitchFamily="18" charset="0"/>
              </a:rPr>
              <a:t>політичних </a:t>
            </a:r>
            <a:r>
              <a:rPr lang="uk-UA" sz="2400" i="1" dirty="0" err="1">
                <a:latin typeface="Bookman Old Style" pitchFamily="18" charset="0"/>
              </a:rPr>
              <a:t>зв</a:t>
            </a:r>
            <a:r>
              <a:rPr lang="en-US" sz="2400" i="1" dirty="0">
                <a:latin typeface="Bookman Old Style" pitchFamily="18" charset="0"/>
              </a:rPr>
              <a:t>’</a:t>
            </a:r>
            <a:r>
              <a:rPr lang="ru-RU" sz="2400" i="1" dirty="0" err="1">
                <a:latin typeface="Bookman Old Style" pitchFamily="18" charset="0"/>
              </a:rPr>
              <a:t>язків</a:t>
            </a:r>
            <a:r>
              <a:rPr lang="ru-RU" sz="2400" i="1" dirty="0">
                <a:latin typeface="Bookman Old Style" pitchFamily="18" charset="0"/>
              </a:rPr>
              <a:t> м</a:t>
            </a:r>
            <a:r>
              <a:rPr lang="uk-UA" sz="2400" i="1" dirty="0">
                <a:latin typeface="Bookman Old Style" pitchFamily="18" charset="0"/>
              </a:rPr>
              <a:t>і</a:t>
            </a:r>
            <a:r>
              <a:rPr lang="ru-RU" sz="2400" i="1" dirty="0">
                <a:latin typeface="Bookman Old Style" pitchFamily="18" charset="0"/>
              </a:rPr>
              <a:t>ж державами</a:t>
            </a:r>
            <a:endParaRPr lang="uk-UA" sz="2800" i="1" dirty="0">
              <a:latin typeface="Bookman Old Style" pitchFamily="18" charset="0"/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-533400" y="2971800"/>
            <a:ext cx="2667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uk-UA" sz="2800" dirty="0"/>
              <a:t>    </a:t>
            </a:r>
            <a:r>
              <a:rPr lang="uk-UA" sz="2800" i="1" dirty="0">
                <a:latin typeface="Bookman Old Style" pitchFamily="18" charset="0"/>
              </a:rPr>
              <a:t>розвиток туризму</a:t>
            </a:r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3962400" y="5029200"/>
            <a:ext cx="2209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uk-UA" sz="2400" i="1" dirty="0">
                <a:latin typeface="Bookman Old Style" pitchFamily="18" charset="0"/>
              </a:rPr>
              <a:t>Інтернет та соціальні мережі</a:t>
            </a: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3200400" y="381000"/>
            <a:ext cx="2438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uk-UA" sz="2400" i="1" dirty="0">
                <a:latin typeface="Bookman Old Style" pitchFamily="18" charset="0"/>
              </a:rPr>
              <a:t>Міжнародні наукові дослідження</a:t>
            </a:r>
          </a:p>
        </p:txBody>
      </p:sp>
      <p:cxnSp>
        <p:nvCxnSpPr>
          <p:cNvPr id="22" name="Прямая со стрелкой 21"/>
          <p:cNvCxnSpPr>
            <a:stCxn id="20" idx="4"/>
            <a:endCxn id="13" idx="0"/>
          </p:cNvCxnSpPr>
          <p:nvPr/>
        </p:nvCxnSpPr>
        <p:spPr>
          <a:xfrm>
            <a:off x="4457700" y="1828800"/>
            <a:ext cx="533400" cy="762000"/>
          </a:xfrm>
          <a:prstGeom prst="straightConnector1">
            <a:avLst/>
          </a:prstGeom>
          <a:ln w="31750" cap="rnd" cmpd="sng"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14" idx="4"/>
            <a:endCxn id="13" idx="1"/>
          </p:cNvCxnSpPr>
          <p:nvPr/>
        </p:nvCxnSpPr>
        <p:spPr>
          <a:xfrm>
            <a:off x="1752600" y="2438400"/>
            <a:ext cx="1524000" cy="876300"/>
          </a:xfrm>
          <a:prstGeom prst="straightConnector1">
            <a:avLst/>
          </a:prstGeom>
          <a:ln w="31750" cap="rnd" cmpd="sng"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34824" idx="3"/>
            <a:endCxn id="34818" idx="1"/>
          </p:cNvCxnSpPr>
          <p:nvPr/>
        </p:nvCxnSpPr>
        <p:spPr>
          <a:xfrm flipV="1">
            <a:off x="2133600" y="3314700"/>
            <a:ext cx="1143000" cy="190500"/>
          </a:xfrm>
          <a:prstGeom prst="straightConnector1">
            <a:avLst/>
          </a:prstGeom>
          <a:ln w="31750" cap="rnd" cmpd="sng"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19" idx="4"/>
            <a:endCxn id="13" idx="0"/>
          </p:cNvCxnSpPr>
          <p:nvPr/>
        </p:nvCxnSpPr>
        <p:spPr>
          <a:xfrm flipH="1">
            <a:off x="4991100" y="2286000"/>
            <a:ext cx="2438400" cy="304800"/>
          </a:xfrm>
          <a:prstGeom prst="straightConnector1">
            <a:avLst/>
          </a:prstGeom>
          <a:ln w="31750" cap="rnd" cmpd="sng"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18" idx="0"/>
            <a:endCxn id="13" idx="3"/>
          </p:cNvCxnSpPr>
          <p:nvPr/>
        </p:nvCxnSpPr>
        <p:spPr>
          <a:xfrm flipH="1" flipV="1">
            <a:off x="6705600" y="3314700"/>
            <a:ext cx="1219200" cy="571500"/>
          </a:xfrm>
          <a:prstGeom prst="straightConnector1">
            <a:avLst/>
          </a:prstGeom>
          <a:ln w="31750" cap="rnd" cmpd="sng"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17" idx="0"/>
          </p:cNvCxnSpPr>
          <p:nvPr/>
        </p:nvCxnSpPr>
        <p:spPr>
          <a:xfrm flipV="1">
            <a:off x="5029200" y="4038600"/>
            <a:ext cx="76200" cy="609600"/>
          </a:xfrm>
          <a:prstGeom prst="straightConnector1">
            <a:avLst/>
          </a:prstGeom>
          <a:ln w="31750" cap="rnd" cmpd="sng"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16" idx="0"/>
          </p:cNvCxnSpPr>
          <p:nvPr/>
        </p:nvCxnSpPr>
        <p:spPr>
          <a:xfrm flipV="1">
            <a:off x="2019300" y="4038600"/>
            <a:ext cx="3086100" cy="381000"/>
          </a:xfrm>
          <a:prstGeom prst="straightConnector1">
            <a:avLst/>
          </a:prstGeom>
          <a:ln w="31750" cap="rnd" cmpd="sng"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229</TotalTime>
  <Words>319</Words>
  <Application>Microsoft Office PowerPoint</Application>
  <PresentationFormat>Экран (4:3)</PresentationFormat>
  <Paragraphs>47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Arial</vt:lpstr>
      <vt:lpstr>Wingdings</vt:lpstr>
      <vt:lpstr>Открытая</vt:lpstr>
      <vt:lpstr>ПОЛІКУЛЬТУРНІСТЬ</vt:lpstr>
      <vt:lpstr>Слайд 2</vt:lpstr>
      <vt:lpstr>Основні засади полікультурності:</vt:lpstr>
      <vt:lpstr>Слайд 4</vt:lpstr>
      <vt:lpstr>Метою полікультурного виховання є створення полікультурної особистості.</vt:lpstr>
      <vt:lpstr>Слайд 6</vt:lpstr>
      <vt:lpstr>Слайд 7</vt:lpstr>
      <vt:lpstr>Основним шляхом розвитку полікультурності є збільшення обсягів міжкультурної комунікації </vt:lpstr>
      <vt:lpstr>МІЖКУЛЬТУРНА КОМУНІКАЦІЯ</vt:lpstr>
      <vt:lpstr>Розвиток міжкультурних комунікацій та полікультурності сприяє створенню сучасної загальнолюдської культури</vt:lpstr>
      <vt:lpstr>Слайд 11</vt:lpstr>
      <vt:lpstr>Полікультурність VS Етноцентризм 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DARINA</dc:creator>
  <cp:lastModifiedBy>Елена</cp:lastModifiedBy>
  <cp:revision>53</cp:revision>
  <cp:lastPrinted>1601-01-01T00:00:00Z</cp:lastPrinted>
  <dcterms:created xsi:type="dcterms:W3CDTF">2014-03-14T07:44:24Z</dcterms:created>
  <dcterms:modified xsi:type="dcterms:W3CDTF">2014-03-30T20:00:25Z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