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286124"/>
            <a:ext cx="5708726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</a:t>
            </a:r>
            <a:r>
              <a:rPr lang="ru-RU" dirty="0" err="1" smtClean="0"/>
              <a:t>Готовність</a:t>
            </a:r>
            <a:r>
              <a:rPr lang="ru-RU" dirty="0" smtClean="0"/>
              <a:t> до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дорослого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572140"/>
            <a:ext cx="7772400" cy="914400"/>
          </a:xfrm>
        </p:spPr>
        <p:txBody>
          <a:bodyPr/>
          <a:lstStyle/>
          <a:p>
            <a:r>
              <a:rPr lang="uk-UA" dirty="0" smtClean="0"/>
              <a:t>Виконала учениця 9-Б класу </a:t>
            </a:r>
          </a:p>
          <a:p>
            <a:r>
              <a:rPr lang="uk-UA" dirty="0" smtClean="0"/>
              <a:t>Сліпченко Карина</a:t>
            </a:r>
            <a:endParaRPr lang="ru-RU" dirty="0"/>
          </a:p>
        </p:txBody>
      </p:sp>
      <p:pic>
        <p:nvPicPr>
          <p:cNvPr id="4" name="Рисунок 3" descr="untitled[17701](300x240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4018388" cy="3214710"/>
          </a:xfrm>
          <a:prstGeom prst="rect">
            <a:avLst/>
          </a:prstGeom>
        </p:spPr>
      </p:pic>
      <p:pic>
        <p:nvPicPr>
          <p:cNvPr id="5" name="Рисунок 4" descr="kak-otpustit-detey-vo-vzrosluyu-zhizn-460x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04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286124"/>
            <a:ext cx="4471990" cy="2748916"/>
          </a:xfrm>
        </p:spPr>
        <p:txBody>
          <a:bodyPr>
            <a:normAutofit fontScale="90000"/>
          </a:bodyPr>
          <a:lstStyle/>
          <a:p>
            <a:pPr indent="247650">
              <a:tabLst>
                <a:tab pos="663575" algn="l"/>
                <a:tab pos="846138" algn="l"/>
              </a:tabLst>
            </a:pPr>
            <a:r>
              <a:rPr lang="uk-UA" dirty="0" smtClean="0">
                <a:solidFill>
                  <a:srgbClr val="000000"/>
                </a:solidFill>
              </a:rPr>
              <a:t/>
            </a:r>
            <a:br>
              <a:rPr lang="uk-UA" dirty="0" smtClean="0">
                <a:solidFill>
                  <a:srgbClr val="000000"/>
                </a:solidFill>
              </a:rPr>
            </a:br>
            <a:r>
              <a:rPr lang="uk-UA" sz="1600" i="1" u="sng" dirty="0" smtClean="0">
                <a:solidFill>
                  <a:srgbClr val="000000"/>
                </a:solidFill>
              </a:rPr>
              <a:t>Стати дорослим означає:</a:t>
            </a:r>
            <a:br>
              <a:rPr lang="uk-UA" sz="1600" i="1" u="sng" dirty="0" smtClean="0">
                <a:solidFill>
                  <a:srgbClr val="000000"/>
                </a:solidFill>
              </a:rPr>
            </a:br>
            <a:r>
              <a:rPr lang="uk-UA" sz="1600" dirty="0" smtClean="0">
                <a:solidFill>
                  <a:srgbClr val="000000"/>
                </a:solidFill>
              </a:rPr>
              <a:t>взяти на себе відповідальність за своє матеріальне забезпечення;</a:t>
            </a:r>
            <a:br>
              <a:rPr lang="uk-UA" sz="1600" dirty="0" smtClean="0">
                <a:solidFill>
                  <a:srgbClr val="000000"/>
                </a:solidFill>
              </a:rPr>
            </a:br>
            <a:r>
              <a:rPr lang="uk-UA" sz="1600" dirty="0" smtClean="0">
                <a:solidFill>
                  <a:srgbClr val="000000"/>
                </a:solidFill>
              </a:rPr>
              <a:t>духовний розвиток; </a:t>
            </a:r>
            <a:br>
              <a:rPr lang="uk-UA" sz="1600" dirty="0" smtClean="0">
                <a:solidFill>
                  <a:srgbClr val="000000"/>
                </a:solidFill>
              </a:rPr>
            </a:br>
            <a:r>
              <a:rPr lang="uk-UA" sz="1600" dirty="0" smtClean="0">
                <a:solidFill>
                  <a:srgbClr val="000000"/>
                </a:solidFill>
              </a:rPr>
              <a:t>здоров'я; </a:t>
            </a:r>
            <a:br>
              <a:rPr lang="uk-UA" sz="1600" dirty="0" smtClean="0">
                <a:solidFill>
                  <a:srgbClr val="000000"/>
                </a:solidFill>
              </a:rPr>
            </a:br>
            <a:r>
              <a:rPr lang="uk-UA" sz="1600" dirty="0" smtClean="0">
                <a:solidFill>
                  <a:srgbClr val="000000"/>
                </a:solidFill>
              </a:rPr>
              <a:t>відповідати за свої вчинки та їхні наслідки перед суспільством; створити родину;</a:t>
            </a:r>
            <a:br>
              <a:rPr lang="uk-UA" sz="1600" dirty="0" smtClean="0">
                <a:solidFill>
                  <a:srgbClr val="000000"/>
                </a:solidFill>
              </a:rPr>
            </a:br>
            <a:r>
              <a:rPr lang="uk-UA" sz="1600" dirty="0" smtClean="0">
                <a:solidFill>
                  <a:srgbClr val="000000"/>
                </a:solidFill>
              </a:rPr>
              <a:t>мати власних дітей і нести за них духовну й матеріальну відповідальність.</a:t>
            </a:r>
            <a:r>
              <a:rPr lang="ru-RU" i="1" u="sng" dirty="0" smtClean="0">
                <a:solidFill>
                  <a:srgbClr val="000000"/>
                </a:solidFill>
              </a:rPr>
              <a:t/>
            </a:r>
            <a:br>
              <a:rPr lang="ru-RU" i="1" u="sng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27210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1.Доросле життя </a:t>
            </a:r>
          </a:p>
          <a:p>
            <a:pPr>
              <a:buNone/>
            </a:pPr>
            <a:r>
              <a:rPr lang="uk-UA" sz="1600" dirty="0" smtClean="0">
                <a:solidFill>
                  <a:srgbClr val="000000"/>
                </a:solidFill>
              </a:rPr>
              <a:t>Підліток ще не є самостійним членом суспільства. За його здоров'я, розвиток, учинки, які він робить, несуть відповідальність його батьки.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600" i="1" u="sng" dirty="0" smtClean="0">
                <a:solidFill>
                  <a:srgbClr val="000000"/>
                </a:solidFill>
              </a:rPr>
              <a:t>Батьки зобов'язані до певного </a:t>
            </a:r>
            <a:r>
              <a:rPr lang="uk-UA" sz="1600" i="1" u="sng" dirty="0" smtClean="0">
                <a:solidFill>
                  <a:srgbClr val="000000"/>
                </a:solidFill>
              </a:rPr>
              <a:t>віку :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забезпечувати дитину матеріально; 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дати їй освіту;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сприяти в отриманні тієї чи іншої професії; 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розвивати її духовно, морально, інтелектуально; 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піклуватися про її здоров'я</a:t>
            </a:r>
            <a:r>
              <a:rPr lang="uk-UA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FF3300"/>
              </a:buClr>
              <a:buFontTx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CM1B_h34W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86124"/>
            <a:ext cx="350046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6590831"/>
            <a:ext cx="3971924" cy="534338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>Зріла </a:t>
            </a: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>людина вміє спілкуватися з іншими людьми й співпрацювати з ними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12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>
                <a:solidFill>
                  <a:srgbClr val="000000"/>
                </a:solidFill>
              </a:rPr>
              <a:t>Соціально зріла особистість уміє: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1700" dirty="0" smtClean="0">
                <a:solidFill>
                  <a:srgbClr val="000000"/>
                </a:solidFill>
              </a:rPr>
              <a:t>брати на себе відповідальність за свої почуття, думки, а головне — вчинки (зріла людина не перекладає свою провину на когось іншого, не шукає причин своїх невдач в інших людях);</a:t>
            </a:r>
            <a:endParaRPr lang="ru-RU" sz="17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1700" dirty="0" smtClean="0">
                <a:solidFill>
                  <a:srgbClr val="000000"/>
                </a:solidFill>
              </a:rPr>
              <a:t>тверезо оцінювати ситуацію, що виникла, й свої можливості, здатність виносити уроки зі своїх невдач;</a:t>
            </a:r>
            <a:endParaRPr lang="ru-RU" sz="17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1700" dirty="0" smtClean="0">
                <a:solidFill>
                  <a:srgbClr val="000000"/>
                </a:solidFill>
              </a:rPr>
              <a:t>повноцінно спілкуватися з іншими людьми, співпрацювати з ними.</a:t>
            </a:r>
            <a:endParaRPr lang="ru-RU" sz="17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00000"/>
                </a:solidFill>
              </a:rPr>
              <a:t>Зрілість</a:t>
            </a:r>
            <a:r>
              <a:rPr lang="uk-UA" sz="1800" i="1" dirty="0" smtClean="0">
                <a:solidFill>
                  <a:srgbClr val="000000"/>
                </a:solidFill>
              </a:rPr>
              <a:t> </a:t>
            </a:r>
            <a:r>
              <a:rPr lang="uk-UA" sz="1800" dirty="0" smtClean="0">
                <a:solidFill>
                  <a:srgbClr val="000000"/>
                </a:solidFill>
              </a:rPr>
              <a:t>— це найбільш тривалий період життя людини, в якому вона максимально реалізує свої духовні, інтелектуальні й фізичні здібності.</a:t>
            </a:r>
            <a:endParaRPr lang="ru-RU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-x7FSa3At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3571900" cy="2375314"/>
          </a:xfrm>
          <a:prstGeom prst="rect">
            <a:avLst/>
          </a:prstGeom>
        </p:spPr>
      </p:pic>
      <p:pic>
        <p:nvPicPr>
          <p:cNvPr id="5" name="Рисунок 4" descr="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14686"/>
            <a:ext cx="421484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0000"/>
                </a:solidFill>
              </a:rPr>
              <a:t>2. Як підліток готується до дорослого життя</a:t>
            </a:r>
            <a:endParaRPr lang="uk-UA" sz="2000" b="1" i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600" u="sng" dirty="0" smtClean="0">
                <a:solidFill>
                  <a:srgbClr val="000000"/>
                </a:solidFill>
              </a:rPr>
              <a:t>По-перше</a:t>
            </a:r>
            <a:r>
              <a:rPr lang="uk-UA" sz="1600" dirty="0" smtClean="0">
                <a:solidFill>
                  <a:srgbClr val="000000"/>
                </a:solidFill>
              </a:rPr>
              <a:t>, підготовка до дорослого життя пов'язана з тим, що організм підлітка росте, розвивається, відбуваються відповідні зміни його фізіологічних систем. </a:t>
            </a:r>
            <a:endParaRPr lang="uk-UA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600" u="sng" dirty="0" smtClean="0">
                <a:solidFill>
                  <a:srgbClr val="000000"/>
                </a:solidFill>
              </a:rPr>
              <a:t>По-друге</a:t>
            </a:r>
            <a:r>
              <a:rPr lang="uk-UA" sz="1600" dirty="0" smtClean="0">
                <a:solidFill>
                  <a:srgbClr val="000000"/>
                </a:solidFill>
              </a:rPr>
              <a:t>, підготовка до дорослого життя пов'язана з психологічними зусиллями. Поступово підліток вчиться прогнозувати свою поведінку в різних життєвих ситуаціях, одержувати необхідну інформацію, аналізувати її, застосовувати для досягнення своїх цілей.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endParaRPr lang="uk-UA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600" u="sng" dirty="0" smtClean="0">
                <a:solidFill>
                  <a:srgbClr val="000000"/>
                </a:solidFill>
              </a:rPr>
              <a:t>По-третє</a:t>
            </a:r>
            <a:r>
              <a:rPr lang="uk-UA" sz="1600" dirty="0" smtClean="0">
                <a:solidFill>
                  <a:srgbClr val="000000"/>
                </a:solidFill>
              </a:rPr>
              <a:t>, підготовка до дорослого життя передбачає набуття соціальних умінь, наприклад уміння знайти своє місце в класі, групі підлітків, уміння відповідати за свої вчинки, бути </a:t>
            </a:r>
            <a:r>
              <a:rPr lang="uk-UA" sz="1600" dirty="0" smtClean="0">
                <a:solidFill>
                  <a:srgbClr val="000000"/>
                </a:solidFill>
              </a:rPr>
              <a:t>самостійним.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IMG_8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857628"/>
            <a:ext cx="3929090" cy="2643206"/>
          </a:xfrm>
          <a:prstGeom prst="rect">
            <a:avLst/>
          </a:prstGeom>
        </p:spPr>
      </p:pic>
      <p:pic>
        <p:nvPicPr>
          <p:cNvPr id="5" name="Рисунок 4" descr="TFtfxR8Ht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857628"/>
            <a:ext cx="397180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79"/>
            <a:ext cx="2428892" cy="181932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0" y="571480"/>
          <a:ext cx="3381388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388"/>
              </a:tblGrid>
              <a:tr h="785818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Доросла людина прагне </a:t>
                      </a:r>
                    </a:p>
                    <a:p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забезпечити себе матеріально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428868"/>
            <a:ext cx="2535546" cy="1500198"/>
          </a:xfrm>
          <a:prstGeom prst="rect">
            <a:avLst/>
          </a:prstGeom>
        </p:spPr>
      </p:pic>
      <p:pic>
        <p:nvPicPr>
          <p:cNvPr id="7" name="Рисунок 6" descr="16665-oboi-kosmonav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428868"/>
            <a:ext cx="2428892" cy="1518057"/>
          </a:xfrm>
          <a:prstGeom prst="rect">
            <a:avLst/>
          </a:prstGeom>
        </p:spPr>
      </p:pic>
      <p:pic>
        <p:nvPicPr>
          <p:cNvPr id="8" name="Рисунок 7" descr="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428868"/>
            <a:ext cx="2376621" cy="1571636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081259"/>
            <a:ext cx="8183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Доросла 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людина прагне мати професію</a:t>
            </a:r>
            <a:endParaRPr lang="ru-RU" sz="1600" dirty="0"/>
          </a:p>
        </p:txBody>
      </p:sp>
      <p:pic>
        <p:nvPicPr>
          <p:cNvPr id="10" name="Рисунок 9" descr="schastlivaya-sem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357694"/>
            <a:ext cx="2232438" cy="178595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86050" y="4500570"/>
          <a:ext cx="200026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178595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Дорослість передбачає, </a:t>
                      </a:r>
                    </a:p>
                    <a:p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що людина створює родину, </a:t>
                      </a:r>
                    </a:p>
                    <a:p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виховує своїх дітей</a:t>
                      </a:r>
                      <a:r>
                        <a:rPr lang="ru-RU" sz="1800" dirty="0" smtClean="0">
                          <a:latin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wiara-dziecka-hory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4429132"/>
            <a:ext cx="3636843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7929618" cy="1051560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rgbClr val="000000"/>
                </a:solidFill>
              </a:rPr>
              <a:t>Щоб стати дорослим, потрібно щоденно працювати над собою, учитися будувати стосунки з людьми, що живуть поруч із нами (рідні, близькі, знайомі, однолітки), замислюватися над тим, що ви даєте іншим людям.</a:t>
            </a:r>
            <a:br>
              <a:rPr lang="uk-UA" sz="1600" dirty="0" smtClean="0">
                <a:solidFill>
                  <a:srgbClr val="000000"/>
                </a:solidFill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600" b="1" dirty="0" smtClean="0">
                <a:solidFill>
                  <a:srgbClr val="000000"/>
                </a:solidFill>
              </a:rPr>
              <a:t>До соціальних умінь належать:</a:t>
            </a:r>
          </a:p>
          <a:p>
            <a:pP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відповідальність;</a:t>
            </a:r>
          </a:p>
          <a:p>
            <a:pP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уміння виконувати доручені завдання; </a:t>
            </a:r>
          </a:p>
          <a:p>
            <a:pP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уміння вчитися; </a:t>
            </a:r>
          </a:p>
          <a:p>
            <a:pPr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уміння набувати знань, які потім знадобляться для майбутньої професії. </a:t>
            </a:r>
          </a:p>
          <a:p>
            <a:endParaRPr lang="uk-UA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600" b="1" i="1" dirty="0" smtClean="0">
                <a:solidFill>
                  <a:srgbClr val="000000"/>
                </a:solidFill>
                <a:latin typeface="Times New Roman" pitchFamily="18" charset="0"/>
              </a:rPr>
              <a:t>Відповідальність, повага до людей і знання — це якості зрілої людини</a:t>
            </a:r>
            <a:r>
              <a:rPr lang="uk-UA" sz="16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ru-RU" sz="16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uk-UA" sz="1700" b="1" dirty="0" smtClean="0">
                <a:solidFill>
                  <a:srgbClr val="000000"/>
                </a:solidFill>
              </a:rPr>
              <a:t>Для соціально зрілої особистості </a:t>
            </a:r>
            <a:endParaRPr lang="uk-UA" sz="17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700" b="1" dirty="0" smtClean="0">
                <a:solidFill>
                  <a:srgbClr val="000000"/>
                </a:solidFill>
              </a:rPr>
              <a:t>характерний</a:t>
            </a:r>
            <a:r>
              <a:rPr lang="uk-UA" sz="1700" b="1" dirty="0" smtClean="0">
                <a:solidFill>
                  <a:srgbClr val="000000"/>
                </a:solidFill>
              </a:rPr>
              <a:t>:</a:t>
            </a:r>
            <a:r>
              <a:rPr lang="uk-UA" sz="17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uk-UA" sz="1700" dirty="0" smtClean="0">
                <a:solidFill>
                  <a:srgbClr val="000000"/>
                </a:solidFill>
              </a:rPr>
              <a:t>саморозвиток, який проявляється в тому</a:t>
            </a:r>
            <a:r>
              <a:rPr lang="uk-UA" sz="1700" dirty="0" smtClean="0">
                <a:solidFill>
                  <a:srgbClr val="000000"/>
                </a:solidFill>
              </a:rPr>
              <a:t>,</a:t>
            </a:r>
          </a:p>
          <a:p>
            <a:pPr>
              <a:buNone/>
            </a:pPr>
            <a:r>
              <a:rPr lang="uk-UA" sz="1700" dirty="0" smtClean="0">
                <a:solidFill>
                  <a:srgbClr val="000000"/>
                </a:solidFill>
              </a:rPr>
              <a:t> </a:t>
            </a:r>
            <a:r>
              <a:rPr lang="uk-UA" sz="1700" dirty="0" smtClean="0">
                <a:solidFill>
                  <a:srgbClr val="000000"/>
                </a:solidFill>
              </a:rPr>
              <a:t>що людина прагне стати кращою, набути </a:t>
            </a:r>
            <a:endParaRPr lang="uk-UA" sz="17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1700" dirty="0" smtClean="0">
                <a:solidFill>
                  <a:srgbClr val="000000"/>
                </a:solidFill>
              </a:rPr>
              <a:t>нових </a:t>
            </a:r>
            <a:r>
              <a:rPr lang="uk-UA" sz="1700" dirty="0" smtClean="0">
                <a:solidFill>
                  <a:srgbClr val="000000"/>
                </a:solidFill>
              </a:rPr>
              <a:t>якостей, які роблять її </a:t>
            </a:r>
            <a:r>
              <a:rPr lang="uk-UA" sz="1700" dirty="0" smtClean="0">
                <a:solidFill>
                  <a:srgbClr val="000000"/>
                </a:solidFill>
              </a:rPr>
              <a:t>більш</a:t>
            </a:r>
          </a:p>
          <a:p>
            <a:pPr>
              <a:buNone/>
            </a:pPr>
            <a:r>
              <a:rPr lang="uk-UA" sz="1700" dirty="0" smtClean="0">
                <a:solidFill>
                  <a:srgbClr val="000000"/>
                </a:solidFill>
              </a:rPr>
              <a:t> </a:t>
            </a:r>
            <a:r>
              <a:rPr lang="uk-UA" sz="1700" dirty="0" smtClean="0">
                <a:solidFill>
                  <a:srgbClr val="000000"/>
                </a:solidFill>
              </a:rPr>
              <a:t>індивідуальною й привабливою для </a:t>
            </a:r>
            <a:r>
              <a:rPr lang="uk-UA" sz="1700" dirty="0" smtClean="0">
                <a:solidFill>
                  <a:srgbClr val="000000"/>
                </a:solidFill>
              </a:rPr>
              <a:t>інших</a:t>
            </a:r>
          </a:p>
          <a:p>
            <a:pPr>
              <a:buNone/>
            </a:pPr>
            <a:r>
              <a:rPr lang="uk-UA" sz="1700" dirty="0" smtClean="0">
                <a:solidFill>
                  <a:srgbClr val="000000"/>
                </a:solidFill>
              </a:rPr>
              <a:t> </a:t>
            </a:r>
            <a:r>
              <a:rPr lang="uk-UA" sz="1700" dirty="0" smtClean="0">
                <a:solidFill>
                  <a:srgbClr val="000000"/>
                </a:solidFill>
              </a:rPr>
              <a:t>людей.</a:t>
            </a:r>
            <a:endParaRPr lang="ru-RU" sz="17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928934"/>
            <a:ext cx="245745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i="1" dirty="0" smtClean="0">
                <a:solidFill>
                  <a:srgbClr val="000000"/>
                </a:solidFill>
              </a:rPr>
              <a:t>Якщо ви жодного разу не відповіли «я сам», то до дорослості вам іще дуже далеко.</a:t>
            </a:r>
            <a:r>
              <a:rPr lang="uk-UA" i="1" dirty="0" smtClean="0">
                <a:solidFill>
                  <a:srgbClr val="000000"/>
                </a:solidFill>
              </a:rPr>
              <a:t/>
            </a:r>
            <a:br>
              <a:rPr lang="uk-UA" i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b="1" i="1" dirty="0" smtClean="0">
                <a:solidFill>
                  <a:srgbClr val="000000"/>
                </a:solidFill>
                <a:latin typeface="Times New Roman" pitchFamily="18" charset="0"/>
              </a:rPr>
              <a:t>Дорослість</a:t>
            </a:r>
            <a:r>
              <a:rPr lang="uk-UA" sz="1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>— це самостійність. Можна написати це слово так: самостійність, це означає, що я стою сам. Я не маю потреби в наказах і заборонах, командах та оцінках, ніхто не повинен думати за мене й відповідати за мої вчинки, за мене ніхто не повинен приймати рішення. Я все роблю </a:t>
            </a:r>
            <a:r>
              <a:rPr lang="uk-UA" sz="1800" dirty="0" smtClean="0">
                <a:solidFill>
                  <a:srgbClr val="000000"/>
                </a:solidFill>
                <a:latin typeface="Times New Roman" pitchFamily="18" charset="0"/>
              </a:rPr>
              <a:t>сам.</a:t>
            </a:r>
          </a:p>
          <a:p>
            <a:pPr>
              <a:buNone/>
            </a:pPr>
            <a:r>
              <a:rPr lang="uk-UA" sz="1900" b="1" dirty="0" smtClean="0">
                <a:solidFill>
                  <a:srgbClr val="000000"/>
                </a:solidFill>
                <a:latin typeface="Times New Roman" pitchFamily="18" charset="0"/>
              </a:rPr>
              <a:t>Щоб </a:t>
            </a:r>
            <a:r>
              <a:rPr lang="uk-UA" sz="1900" b="1" dirty="0" smtClean="0">
                <a:solidFill>
                  <a:srgbClr val="000000"/>
                </a:solidFill>
                <a:latin typeface="Times New Roman" pitchFamily="18" charset="0"/>
              </a:rPr>
              <a:t>визначити ступінь своєї дорослості, спробуйте відповісти ось на ці запитання:</a:t>
            </a:r>
            <a:endParaRPr lang="ru-RU" sz="19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застилає ваше ліжко?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готує вам сніданок?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миє ваше взуття після дощу?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прасує вам одяг?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прибирає у вашій кімнаті?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стежить за вашими успіхами в навчанні?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визначає ваш режим дня?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>
                <a:srgbClr val="FF3300"/>
              </a:buClr>
              <a:buFontTx/>
              <a:buChar char="o"/>
              <a:tabLst>
                <a:tab pos="250825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itchFamily="18" charset="0"/>
              </a:rPr>
              <a:t>Хто відповідає за ваші вчинки?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071678"/>
            <a:ext cx="257176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0000"/>
                </a:solidFill>
              </a:rPr>
              <a:t>Для фізичного дорослішання особливо корисні в підлітковому віці: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uk-UA" sz="1800" dirty="0" smtClean="0">
                <a:solidFill>
                  <a:srgbClr val="000000"/>
                </a:solidFill>
              </a:rPr>
              <a:t>заняття фізкультурою, оскільки звичайна денна активність рідко може забезпечити достатнє фізичне навантаження;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endParaRPr lang="uk-UA" sz="1800" dirty="0" smtClean="0">
              <a:solidFill>
                <a:srgbClr val="000000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uk-UA" sz="1800" dirty="0" smtClean="0">
                <a:solidFill>
                  <a:srgbClr val="000000"/>
                </a:solidFill>
              </a:rPr>
              <a:t>загартовування, що підвищує стійкість організму до дії несприятливих чинників навколишнього середовища;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endParaRPr lang="uk-UA" sz="1800" dirty="0" smtClean="0">
              <a:solidFill>
                <a:srgbClr val="000000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uk-UA" sz="1800" dirty="0" smtClean="0">
                <a:solidFill>
                  <a:srgbClr val="000000"/>
                </a:solidFill>
              </a:rPr>
              <a:t>повноцінне раціональне харчування — теж необхідний чинник нормального дозрівання.</a:t>
            </a:r>
            <a:endParaRPr lang="ru-RU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9ea27483ef5addaa4bd69670dab8dc5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2424960" cy="2643206"/>
          </a:xfrm>
          <a:prstGeom prst="rect">
            <a:avLst/>
          </a:prstGeom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3" y="3786190"/>
            <a:ext cx="3036115" cy="2428892"/>
          </a:xfrm>
          <a:prstGeom prst="rect">
            <a:avLst/>
          </a:prstGeom>
        </p:spPr>
      </p:pic>
      <p:pic>
        <p:nvPicPr>
          <p:cNvPr id="6" name="Рисунок 5" descr="лр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857628"/>
            <a:ext cx="250033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600" dirty="0" smtClean="0">
                <a:solidFill>
                  <a:srgbClr val="000000"/>
                </a:solidFill>
              </a:rPr>
              <a:t> Зрілість — це найбільш тривалий період життя людини, під час якого вона максимально реалізує свої духовні, інтелектуальні й фізичні здібності. </a:t>
            </a:r>
          </a:p>
          <a:p>
            <a:pPr algn="just"/>
            <a:endParaRPr lang="uk-UA" sz="1600" dirty="0" smtClean="0">
              <a:solidFill>
                <a:srgbClr val="00000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0000"/>
                </a:solidFill>
              </a:rPr>
              <a:t>    Дорослою є та людина, яка має навички, що дозволяють їй вільно жити в суспільстві, в якому вона виросла. </a:t>
            </a:r>
          </a:p>
          <a:p>
            <a:pPr algn="just"/>
            <a:endParaRPr lang="uk-UA" sz="1600" dirty="0" smtClean="0">
              <a:solidFill>
                <a:srgbClr val="00000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0000"/>
                </a:solidFill>
              </a:rPr>
              <a:t>    Підготовка до дорослого життя пов'язана з фізіологічним, психологічним та соціальним дорослішанням. </a:t>
            </a:r>
          </a:p>
          <a:p>
            <a:pPr algn="just"/>
            <a:endParaRPr lang="uk-UA" sz="1600" dirty="0" smtClean="0">
              <a:solidFill>
                <a:srgbClr val="00000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0000"/>
                </a:solidFill>
              </a:rPr>
              <a:t>    Дорослішання відбувається успішно, якщо підліток веде здоровий спосіб </a:t>
            </a:r>
            <a:r>
              <a:rPr lang="uk-UA" sz="1600" dirty="0" smtClean="0">
                <a:solidFill>
                  <a:srgbClr val="000000"/>
                </a:solidFill>
              </a:rPr>
              <a:t>життя</a:t>
            </a:r>
            <a:r>
              <a:rPr lang="uk-UA" sz="1600" dirty="0" smtClean="0">
                <a:solidFill>
                  <a:srgbClr val="000000"/>
                </a:solidFill>
              </a:rPr>
              <a:t>.</a:t>
            </a:r>
            <a:endParaRPr lang="ru-RU" sz="1600" dirty="0"/>
          </a:p>
        </p:txBody>
      </p:sp>
      <p:pic>
        <p:nvPicPr>
          <p:cNvPr id="4" name="Рисунок 3" descr="8AvRXgz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829633"/>
            <a:ext cx="5643602" cy="30283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654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                             Готовність до  дорослого життя  </vt:lpstr>
      <vt:lpstr> Стати дорослим означає: взяти на себе відповідальність за своє матеріальне забезпечення; духовний розвиток;  здоров'я;  відповідати за свої вчинки та їхні наслідки перед суспільством; створити родину; мати власних дітей і нести за них духовну й матеріальну відповідальність. </vt:lpstr>
      <vt:lpstr>                                  Зріла людина вміє спілкуватися з іншими людьми й співпрацювати з ними </vt:lpstr>
      <vt:lpstr>Слайд 4</vt:lpstr>
      <vt:lpstr>                                     Доросла людина прагне мати професію</vt:lpstr>
      <vt:lpstr>Щоб стати дорослим, потрібно щоденно працювати над собою, учитися будувати стосунки з людьми, що живуть поруч із нами (рідні, близькі, знайомі, однолітки), замислюватися над тим, що ви даєте іншим людям. </vt:lpstr>
      <vt:lpstr>Якщо ви жодного разу не відповіли «я сам», то до дорослості вам іще дуже далеко.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Готовність до  дорослого життя</dc:title>
  <dc:creator>SaM</dc:creator>
  <cp:lastModifiedBy>SaM</cp:lastModifiedBy>
  <cp:revision>5</cp:revision>
  <dcterms:created xsi:type="dcterms:W3CDTF">2014-08-28T14:43:07Z</dcterms:created>
  <dcterms:modified xsi:type="dcterms:W3CDTF">2014-11-29T20:36:59Z</dcterms:modified>
</cp:coreProperties>
</file>