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4" r:id="rId6"/>
    <p:sldId id="265" r:id="rId7"/>
    <p:sldId id="273" r:id="rId8"/>
    <p:sldId id="266" r:id="rId9"/>
    <p:sldId id="274" r:id="rId10"/>
    <p:sldId id="267" r:id="rId11"/>
    <p:sldId id="275" r:id="rId12"/>
    <p:sldId id="283" r:id="rId13"/>
    <p:sldId id="259" r:id="rId14"/>
    <p:sldId id="271" r:id="rId15"/>
    <p:sldId id="268" r:id="rId16"/>
    <p:sldId id="28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FF"/>
    <a:srgbClr val="990000"/>
    <a:srgbClr val="996633"/>
    <a:srgbClr val="336699"/>
    <a:srgbClr val="660066"/>
    <a:srgbClr val="666633"/>
    <a:srgbClr val="FFFF99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1019-4BA2-49DC-8E61-6954B709D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12EDF-4B03-4921-B05D-0132FC1BC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03A0-32E7-4EF9-9AF4-4A3E9396E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782DB-75C3-4751-AE8F-0BFDDF781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25E1-B33B-4A8C-9609-68C1575A0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D71F6-7F22-4D9E-BFE7-79CA9A77F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3AD3-7F89-4823-8CE1-332088079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8096B-BA25-4396-9D92-299F3E18F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C05E3-ECBE-4A7E-9038-994460B61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05D8-D16A-4182-941C-4369694E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A4ED6-C3C5-446E-9872-6DA16A4B1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EC3FD-C410-428E-BFDF-4CD4222E1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FFFF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D888EA-401A-4940-8DF5-9CA2D86FB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3.jpeg"/><Relationship Id="rId7" Type="http://schemas.openxmlformats.org/officeDocument/2006/relationships/image" Target="../media/image9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gif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_Microsoft_Office_Excel1.xls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0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886200"/>
            <a:ext cx="55626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b="1" dirty="0" smtClean="0"/>
              <a:t>Підготувала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dirty="0" smtClean="0"/>
              <a:t> учениця </a:t>
            </a:r>
            <a:r>
              <a:rPr lang="uk-UA" sz="2400" b="1" dirty="0" smtClean="0"/>
              <a:t> 9– </a:t>
            </a:r>
            <a:r>
              <a:rPr lang="uk-UA" sz="2400" b="1" dirty="0" smtClean="0"/>
              <a:t>Б </a:t>
            </a:r>
            <a:r>
              <a:rPr lang="uk-UA" sz="2400" b="1" dirty="0" smtClean="0"/>
              <a:t>класу</a:t>
            </a:r>
            <a:endParaRPr lang="ru-RU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Сл</a:t>
            </a:r>
            <a:r>
              <a:rPr lang="uk-UA" sz="2400" b="1" dirty="0" err="1" smtClean="0"/>
              <a:t>іпченко</a:t>
            </a:r>
            <a:r>
              <a:rPr lang="uk-UA" sz="2400" b="1" dirty="0" smtClean="0"/>
              <a:t> Карина </a:t>
            </a:r>
            <a:endParaRPr lang="uk-UA" sz="2400" b="1" dirty="0" smtClean="0"/>
          </a:p>
        </p:txBody>
      </p:sp>
      <p:sp>
        <p:nvSpPr>
          <p:cNvPr id="2051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057400" y="2057400"/>
            <a:ext cx="4800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38"/>
              </a:avLst>
            </a:prstTxWarp>
          </a:bodyPr>
          <a:lstStyle/>
          <a:p>
            <a:pPr algn="ctr"/>
            <a:r>
              <a:rPr lang="uk-UA" sz="3600" b="1" i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Життя і здоров'я </a:t>
            </a:r>
          </a:p>
          <a:p>
            <a:pPr algn="ctr"/>
            <a:r>
              <a:rPr lang="uk-UA" sz="3600" b="1" i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людини </a:t>
            </a:r>
            <a:endParaRPr lang="ru-RU" sz="3600" b="1" i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Picture 5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52400"/>
            <a:ext cx="1828800" cy="1295400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2053" name="Picture 6" descr="444makaro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600200"/>
            <a:ext cx="1905000" cy="1905000"/>
          </a:xfrm>
          <a:prstGeom prst="rect">
            <a:avLst/>
          </a:prstGeom>
          <a:noFill/>
          <a:ln w="38100" cmpd="dbl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054" name="Picture 7" descr="12124_t"/>
          <p:cNvPicPr>
            <a:picLocks noChangeAspect="1" noChangeArrowheads="1"/>
          </p:cNvPicPr>
          <p:nvPr/>
        </p:nvPicPr>
        <p:blipFill>
          <a:blip r:embed="rId5" cstate="print"/>
          <a:srcRect l="17384"/>
          <a:stretch>
            <a:fillRect/>
          </a:stretch>
        </p:blipFill>
        <p:spPr bwMode="auto">
          <a:xfrm>
            <a:off x="7315200" y="5334000"/>
            <a:ext cx="1752600" cy="1385888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055" name="Picture 8" descr="devchonki250"/>
          <p:cNvPicPr>
            <a:picLocks noChangeAspect="1" noChangeArrowheads="1"/>
          </p:cNvPicPr>
          <p:nvPr/>
        </p:nvPicPr>
        <p:blipFill>
          <a:blip r:embed="rId6" cstate="print"/>
          <a:srcRect l="4167" r="4167"/>
          <a:stretch>
            <a:fillRect/>
          </a:stretch>
        </p:blipFill>
        <p:spPr bwMode="auto">
          <a:xfrm>
            <a:off x="5486400" y="5334000"/>
            <a:ext cx="1676400" cy="1376363"/>
          </a:xfrm>
          <a:prstGeom prst="rect">
            <a:avLst/>
          </a:prstGeom>
          <a:noFill/>
          <a:ln w="38100" cmpd="dbl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2056" name="Picture 10" descr="14"/>
          <p:cNvPicPr>
            <a:picLocks noChangeAspect="1" noChangeArrowheads="1"/>
          </p:cNvPicPr>
          <p:nvPr/>
        </p:nvPicPr>
        <p:blipFill>
          <a:blip r:embed="rId7" cstate="print"/>
          <a:srcRect l="8000"/>
          <a:stretch>
            <a:fillRect/>
          </a:stretch>
        </p:blipFill>
        <p:spPr bwMode="auto">
          <a:xfrm>
            <a:off x="152400" y="95250"/>
            <a:ext cx="1676400" cy="1428750"/>
          </a:xfrm>
          <a:prstGeom prst="rect">
            <a:avLst/>
          </a:prstGeom>
          <a:noFill/>
          <a:ln w="57150" cmpd="thinThick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2057" name="Picture 11" descr="66"/>
          <p:cNvPicPr>
            <a:picLocks noChangeAspect="1" noChangeArrowheads="1"/>
          </p:cNvPicPr>
          <p:nvPr/>
        </p:nvPicPr>
        <p:blipFill>
          <a:blip r:embed="rId8" cstate="print"/>
          <a:srcRect l="2052" t="3989" r="4320" b="27332"/>
          <a:stretch>
            <a:fillRect/>
          </a:stretch>
        </p:blipFill>
        <p:spPr bwMode="auto">
          <a:xfrm>
            <a:off x="76200" y="5334000"/>
            <a:ext cx="1676400" cy="1371600"/>
          </a:xfrm>
          <a:prstGeom prst="rect">
            <a:avLst/>
          </a:prstGeom>
          <a:noFill/>
          <a:ln w="38100" cmpd="dbl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2058" name="Picture 12" descr="0_24dad_5f8a626b_XL"/>
          <p:cNvPicPr>
            <a:picLocks noChangeAspect="1" noChangeArrowheads="1"/>
          </p:cNvPicPr>
          <p:nvPr/>
        </p:nvPicPr>
        <p:blipFill>
          <a:blip r:embed="rId9" cstate="print"/>
          <a:srcRect l="9071" t="6888" r="11212" b="4031"/>
          <a:stretch>
            <a:fillRect/>
          </a:stretch>
        </p:blipFill>
        <p:spPr bwMode="auto">
          <a:xfrm>
            <a:off x="3810000" y="5410200"/>
            <a:ext cx="1524000" cy="1277938"/>
          </a:xfrm>
          <a:prstGeom prst="rect">
            <a:avLst/>
          </a:prstGeom>
          <a:noFill/>
          <a:ln w="57150" cmpd="thinThick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2059" name="Picture 13" descr="5es"/>
          <p:cNvPicPr>
            <a:picLocks noChangeAspect="1" noChangeArrowheads="1"/>
          </p:cNvPicPr>
          <p:nvPr/>
        </p:nvPicPr>
        <p:blipFill>
          <a:blip r:embed="rId10" cstate="print"/>
          <a:srcRect l="6897"/>
          <a:stretch>
            <a:fillRect/>
          </a:stretch>
        </p:blipFill>
        <p:spPr bwMode="auto">
          <a:xfrm>
            <a:off x="76200" y="1676400"/>
            <a:ext cx="1752600" cy="1406525"/>
          </a:xfrm>
          <a:prstGeom prst="rect">
            <a:avLst/>
          </a:prstGeom>
          <a:noFill/>
          <a:ln w="38100" cmpd="dbl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2060" name="Picture 14" descr="04t1143"/>
          <p:cNvPicPr>
            <a:picLocks noChangeAspect="1" noChangeArrowheads="1"/>
          </p:cNvPicPr>
          <p:nvPr/>
        </p:nvPicPr>
        <p:blipFill>
          <a:blip r:embed="rId11" cstate="print"/>
          <a:srcRect l="7561" r="7561"/>
          <a:stretch>
            <a:fillRect/>
          </a:stretch>
        </p:blipFill>
        <p:spPr bwMode="auto">
          <a:xfrm>
            <a:off x="1981200" y="152400"/>
            <a:ext cx="1633538" cy="1341438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2061" name="Picture 9" descr="id10307_w2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33800" y="152400"/>
            <a:ext cx="1619250" cy="1295400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062" name="Picture 15" descr="Рисунок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0" y="5410200"/>
            <a:ext cx="1676400" cy="1311275"/>
          </a:xfrm>
          <a:prstGeom prst="rect">
            <a:avLst/>
          </a:prstGeom>
          <a:noFill/>
          <a:ln w="38100" cmpd="dbl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2063" name="Picture 17" descr="328089"/>
          <p:cNvPicPr>
            <a:picLocks noChangeAspect="1" noChangeArrowheads="1"/>
          </p:cNvPicPr>
          <p:nvPr/>
        </p:nvPicPr>
        <p:blipFill>
          <a:blip r:embed="rId14" cstate="print"/>
          <a:srcRect l="24605" b="7433"/>
          <a:stretch>
            <a:fillRect/>
          </a:stretch>
        </p:blipFill>
        <p:spPr bwMode="auto">
          <a:xfrm>
            <a:off x="5486400" y="152400"/>
            <a:ext cx="1600200" cy="1289050"/>
          </a:xfrm>
          <a:prstGeom prst="rect">
            <a:avLst/>
          </a:prstGeom>
          <a:noFill/>
          <a:ln w="38100" cmpd="dbl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2064" name="Picture 18" descr="363841_349238"/>
          <p:cNvPicPr>
            <a:picLocks noChangeAspect="1" noChangeArrowheads="1"/>
          </p:cNvPicPr>
          <p:nvPr/>
        </p:nvPicPr>
        <p:blipFill>
          <a:blip r:embed="rId15" cstate="print"/>
          <a:srcRect b="8691"/>
          <a:stretch>
            <a:fillRect/>
          </a:stretch>
        </p:blipFill>
        <p:spPr bwMode="auto">
          <a:xfrm>
            <a:off x="111125" y="3200400"/>
            <a:ext cx="1717675" cy="1905000"/>
          </a:xfrm>
          <a:prstGeom prst="rect">
            <a:avLst/>
          </a:prstGeom>
          <a:noFill/>
          <a:ln w="57150" cmpd="thinThick">
            <a:solidFill>
              <a:srgbClr val="FF66FF"/>
            </a:solidFill>
            <a:miter lim="800000"/>
            <a:headEnd/>
            <a:tailEnd/>
          </a:ln>
        </p:spPr>
      </p:pic>
      <p:pic>
        <p:nvPicPr>
          <p:cNvPr id="2065" name="Picture 5" descr="D:\КАРТИНКИ\FLOWERS\Еда.jpg"/>
          <p:cNvPicPr>
            <a:picLocks noChangeAspect="1" noChangeArrowheads="1"/>
          </p:cNvPicPr>
          <p:nvPr/>
        </p:nvPicPr>
        <p:blipFill>
          <a:blip r:embed="rId16" cstate="print"/>
          <a:srcRect r="10704"/>
          <a:stretch>
            <a:fillRect/>
          </a:stretch>
        </p:blipFill>
        <p:spPr bwMode="auto">
          <a:xfrm>
            <a:off x="7239000" y="3657600"/>
            <a:ext cx="1828800" cy="1536700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1534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b="1" i="1" smtClean="0">
                <a:solidFill>
                  <a:srgbClr val="660066"/>
                </a:solidFill>
              </a:rPr>
              <a:t>У школі також піклуйся про своє здоров</a:t>
            </a:r>
            <a:r>
              <a:rPr lang="en-US" sz="2400" b="1" i="1" smtClean="0">
                <a:solidFill>
                  <a:srgbClr val="660066"/>
                </a:solidFill>
              </a:rPr>
              <a:t>’</a:t>
            </a:r>
            <a:r>
              <a:rPr lang="uk-UA" sz="2400" b="1" i="1" smtClean="0">
                <a:solidFill>
                  <a:srgbClr val="660066"/>
                </a:solidFill>
              </a:rPr>
              <a:t>я, не забувайте про: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1400" b="1" i="1" smtClean="0">
              <a:solidFill>
                <a:srgbClr val="66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ь"/>
            </a:pPr>
            <a:r>
              <a:rPr lang="uk-UA" sz="2400" i="1" smtClean="0"/>
              <a:t>Розпорядок дня школяра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ь"/>
            </a:pPr>
            <a:r>
              <a:rPr lang="uk-UA" sz="2400" i="1" smtClean="0"/>
              <a:t>Інтелектуальне здоров</a:t>
            </a:r>
            <a:r>
              <a:rPr lang="en-US" sz="2400" i="1" smtClean="0"/>
              <a:t>’</a:t>
            </a:r>
            <a:r>
              <a:rPr lang="uk-UA" sz="2400" i="1" smtClean="0"/>
              <a:t>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ь"/>
            </a:pPr>
            <a:r>
              <a:rPr lang="uk-UA" sz="2400" i="1" smtClean="0"/>
              <a:t>Сколіоз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ь"/>
            </a:pPr>
            <a:r>
              <a:rPr lang="uk-UA" sz="2400" i="1" smtClean="0"/>
              <a:t>Стресові ситуації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ь"/>
            </a:pPr>
            <a:r>
              <a:rPr lang="uk-UA" sz="2400" i="1" smtClean="0"/>
              <a:t>Емоції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ь"/>
            </a:pPr>
            <a:r>
              <a:rPr lang="uk-UA" sz="2400" i="1" smtClean="0"/>
              <a:t>Конфлікти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ь"/>
            </a:pPr>
            <a:endParaRPr lang="uk-UA" sz="24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24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</p:txBody>
      </p:sp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8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Школа і здоров'я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28600" y="58674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Дані медичної статистики:</a:t>
            </a:r>
          </a:p>
          <a:p>
            <a:pPr algn="ctr"/>
            <a:r>
              <a:rPr lang="uk-UA" sz="2400">
                <a:cs typeface="Arial" charset="0"/>
              </a:rPr>
              <a:t>≈98 % школярів мають сколіоз - бокове викривлення хребта</a:t>
            </a:r>
          </a:p>
        </p:txBody>
      </p:sp>
      <p:pic>
        <p:nvPicPr>
          <p:cNvPr id="11269" name="Picture 8" descr="skol-01"/>
          <p:cNvPicPr>
            <a:picLocks noChangeAspect="1" noChangeArrowheads="1"/>
          </p:cNvPicPr>
          <p:nvPr/>
        </p:nvPicPr>
        <p:blipFill>
          <a:blip r:embed="rId2" cstate="print"/>
          <a:srcRect l="2264" r="52452" b="999"/>
          <a:stretch>
            <a:fillRect/>
          </a:stretch>
        </p:blipFill>
        <p:spPr bwMode="auto">
          <a:xfrm>
            <a:off x="6781800" y="2819400"/>
            <a:ext cx="1801813" cy="297180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270" name="Picture 9" descr="scoliosis"/>
          <p:cNvPicPr>
            <a:picLocks noChangeAspect="1" noChangeArrowheads="1"/>
          </p:cNvPicPr>
          <p:nvPr/>
        </p:nvPicPr>
        <p:blipFill>
          <a:blip r:embed="rId3" cstate="print"/>
          <a:srcRect b="20258"/>
          <a:stretch>
            <a:fillRect/>
          </a:stretch>
        </p:blipFill>
        <p:spPr bwMode="auto">
          <a:xfrm>
            <a:off x="4343400" y="3352800"/>
            <a:ext cx="1743075" cy="236220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1267" grpId="0" animBg="1"/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45720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Конфлікти</a:t>
            </a:r>
          </a:p>
        </p:txBody>
      </p:sp>
      <p:pic>
        <p:nvPicPr>
          <p:cNvPr id="12292" name="Picture 6" descr="j0282744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52400"/>
            <a:ext cx="1371600" cy="1371600"/>
          </a:xfrm>
          <a:noFill/>
        </p:spPr>
      </p:pic>
      <p:pic>
        <p:nvPicPr>
          <p:cNvPr id="12293" name="Picture 7" descr="j028274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304800" y="4419600"/>
            <a:ext cx="7467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/>
            <a:r>
              <a:rPr lang="uk-UA" sz="2400" b="1">
                <a:solidFill>
                  <a:schemeClr val="tx2"/>
                </a:solidFill>
              </a:rPr>
              <a:t>Розв'язання конфліктів:</a:t>
            </a:r>
          </a:p>
          <a:p>
            <a:pPr marL="274638" indent="-274638">
              <a:buFontTx/>
              <a:buChar char="•"/>
            </a:pPr>
            <a:r>
              <a:rPr lang="ru-RU" sz="2400">
                <a:solidFill>
                  <a:schemeClr val="tx2"/>
                </a:solidFill>
              </a:rPr>
              <a:t>відстоюючи власні інтереси, беріть до уваги потреби та бажання іншої сторони.</a:t>
            </a:r>
          </a:p>
          <a:p>
            <a:pPr marL="274638" indent="-274638">
              <a:buFontTx/>
              <a:buChar char="•"/>
            </a:pPr>
            <a:r>
              <a:rPr lang="ru-RU" sz="2400"/>
              <a:t>вміння пояснювати свої бажання, вислуховувати один одного, стримувати свої емоції. </a:t>
            </a:r>
          </a:p>
          <a:p>
            <a:pPr marL="274638" indent="-274638">
              <a:buFontTx/>
              <a:buChar char="•"/>
            </a:pPr>
            <a:r>
              <a:rPr lang="ru-RU" sz="2400"/>
              <a:t>знайдіть спільне рішення, компромісних рішень </a:t>
            </a:r>
            <a:endParaRPr lang="uk-UA" sz="2400">
              <a:solidFill>
                <a:schemeClr val="tx2"/>
              </a:solidFill>
            </a:endParaRPr>
          </a:p>
          <a:p>
            <a:pPr marL="274638" indent="-274638">
              <a:buFontTx/>
              <a:buChar char="•"/>
            </a:pP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2286000" y="2514600"/>
            <a:ext cx="4724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/>
            <a:r>
              <a:rPr lang="uk-UA" sz="2400" b="1"/>
              <a:t>Причини конфліктів:</a:t>
            </a:r>
          </a:p>
          <a:p>
            <a:pPr marL="365125" indent="-365125">
              <a:buFontTx/>
              <a:buBlip>
                <a:blip r:embed="rId4"/>
              </a:buBlip>
            </a:pPr>
            <a:r>
              <a:rPr lang="ru-RU" sz="2400"/>
              <a:t>відсутність взаєморозуміння</a:t>
            </a:r>
          </a:p>
          <a:p>
            <a:pPr marL="365125" indent="-365125">
              <a:buFontTx/>
              <a:buBlip>
                <a:blip r:embed="rId4"/>
              </a:buBlip>
            </a:pPr>
            <a:r>
              <a:rPr lang="ru-RU" sz="2400"/>
              <a:t>підвищена критичність </a:t>
            </a:r>
          </a:p>
          <a:p>
            <a:pPr marL="365125" indent="-365125">
              <a:buFontTx/>
              <a:buBlip>
                <a:blip r:embed="rId4"/>
              </a:buBlip>
            </a:pPr>
            <a:r>
              <a:rPr lang="ru-RU" sz="2400"/>
              <a:t>характер відносин </a:t>
            </a:r>
          </a:p>
          <a:p>
            <a:pPr marL="365125" indent="-365125">
              <a:buFontTx/>
              <a:buBlip>
                <a:blip r:embed="rId4"/>
              </a:buBlip>
            </a:pPr>
            <a:r>
              <a:rPr lang="ru-RU" sz="2400"/>
              <a:t>нестандартна поведінка </a:t>
            </a: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609600" y="1524000"/>
            <a:ext cx="80994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996633"/>
                </a:solidFill>
              </a:rPr>
              <a:t>«</a:t>
            </a:r>
            <a:r>
              <a:rPr lang="ru-RU" sz="2000" b="1">
                <a:solidFill>
                  <a:srgbClr val="990000"/>
                </a:solidFill>
              </a:rPr>
              <a:t>Конфлікт між педагогом і дитиною, між учителем і батьками, </a:t>
            </a:r>
          </a:p>
          <a:p>
            <a:pPr algn="ctr"/>
            <a:r>
              <a:rPr lang="ru-RU" sz="2000" b="1">
                <a:solidFill>
                  <a:srgbClr val="990000"/>
                </a:solidFill>
              </a:rPr>
              <a:t>педагогом і колективом - велика біда школи…»</a:t>
            </a:r>
          </a:p>
          <a:p>
            <a:pPr algn="ctr"/>
            <a:r>
              <a:rPr lang="ru-RU" sz="2000" b="1">
                <a:solidFill>
                  <a:srgbClr val="990000"/>
                </a:solidFill>
              </a:rPr>
              <a:t>					В. Сухомлинський</a:t>
            </a:r>
          </a:p>
          <a:p>
            <a:pPr algn="ctr"/>
            <a:endParaRPr lang="ru-RU" sz="1800">
              <a:solidFill>
                <a:srgbClr val="990000"/>
              </a:solidFill>
            </a:endParaRPr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5" cstate="print"/>
          <a:srcRect l="8333" r="5556"/>
          <a:stretch>
            <a:fillRect/>
          </a:stretch>
        </p:blipFill>
        <p:spPr bwMode="auto">
          <a:xfrm>
            <a:off x="152400" y="2667000"/>
            <a:ext cx="2165350" cy="1676400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301" name="Picture 14"/>
          <p:cNvPicPr>
            <a:picLocks noChangeAspect="1" noChangeArrowheads="1"/>
          </p:cNvPicPr>
          <p:nvPr/>
        </p:nvPicPr>
        <p:blipFill>
          <a:blip r:embed="rId6" cstate="print"/>
          <a:srcRect l="14484" t="3893" r="8276" b="45499"/>
          <a:stretch>
            <a:fillRect/>
          </a:stretch>
        </p:blipFill>
        <p:spPr bwMode="auto">
          <a:xfrm>
            <a:off x="6858000" y="2590800"/>
            <a:ext cx="2133600" cy="1981200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4" grpId="0"/>
      <p:bldP spid="12295" grpId="0"/>
      <p:bldP spid="122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989013" indent="-989013" eaLnBrk="1" hangingPunct="1">
              <a:lnSpc>
                <a:spcPct val="80000"/>
              </a:lnSpc>
              <a:buFontTx/>
              <a:buNone/>
            </a:pPr>
            <a:r>
              <a:rPr lang="uk-UA" sz="2400" b="1" i="1" smtClean="0">
                <a:solidFill>
                  <a:srgbClr val="990000"/>
                </a:solidFill>
              </a:rPr>
              <a:t>Радість, горе, здивування,</a:t>
            </a:r>
          </a:p>
          <a:p>
            <a:pPr marL="989013" indent="-989013" eaLnBrk="1" hangingPunct="1">
              <a:lnSpc>
                <a:spcPct val="80000"/>
              </a:lnSpc>
              <a:buFontTx/>
              <a:buNone/>
            </a:pPr>
            <a:r>
              <a:rPr lang="uk-UA" sz="2400" b="1" i="1" smtClean="0">
                <a:solidFill>
                  <a:srgbClr val="990000"/>
                </a:solidFill>
              </a:rPr>
              <a:t>Смуток, спокій, хвилювання – </a:t>
            </a:r>
          </a:p>
          <a:p>
            <a:pPr marL="989013" indent="-989013" eaLnBrk="1" hangingPunct="1">
              <a:lnSpc>
                <a:spcPct val="80000"/>
              </a:lnSpc>
              <a:buFontTx/>
              <a:buNone/>
            </a:pPr>
            <a:r>
              <a:rPr lang="uk-UA" sz="2400" b="1" i="1" smtClean="0">
                <a:solidFill>
                  <a:srgbClr val="990000"/>
                </a:solidFill>
              </a:rPr>
              <a:t>Це емоції, мій друже.</a:t>
            </a:r>
            <a:endParaRPr lang="en-US" sz="2400" b="1" i="1" smtClean="0">
              <a:solidFill>
                <a:srgbClr val="990000"/>
              </a:solidFill>
            </a:endParaRPr>
          </a:p>
          <a:p>
            <a:pPr marL="989013" indent="-989013" eaLnBrk="1" hangingPunct="1">
              <a:lnSpc>
                <a:spcPct val="80000"/>
              </a:lnSpc>
              <a:buFontTx/>
              <a:buNone/>
            </a:pPr>
            <a:r>
              <a:rPr lang="uk-UA" sz="2400" b="1" i="1" smtClean="0">
                <a:solidFill>
                  <a:srgbClr val="990000"/>
                </a:solidFill>
              </a:rPr>
              <a:t>І вони важливі дуже.</a:t>
            </a:r>
          </a:p>
          <a:p>
            <a:pPr marL="989013" indent="-989013" eaLnBrk="1" hangingPunct="1">
              <a:lnSpc>
                <a:spcPct val="80000"/>
              </a:lnSpc>
              <a:buFontTx/>
              <a:buNone/>
            </a:pPr>
            <a:endParaRPr lang="uk-UA" sz="2400" b="1" i="1" smtClean="0">
              <a:solidFill>
                <a:srgbClr val="990000"/>
              </a:solidFill>
            </a:endParaRPr>
          </a:p>
          <a:p>
            <a:pPr marL="989013" indent="-989013" eaLnBrk="1" hangingPunct="1">
              <a:lnSpc>
                <a:spcPct val="80000"/>
              </a:lnSpc>
              <a:buFontTx/>
              <a:buNone/>
            </a:pPr>
            <a:r>
              <a:rPr lang="uk-UA" sz="2400" b="1" i="1" smtClean="0">
                <a:solidFill>
                  <a:srgbClr val="990000"/>
                </a:solidFill>
              </a:rPr>
              <a:t>Як корисні позитивні:</a:t>
            </a:r>
          </a:p>
          <a:p>
            <a:pPr marL="989013" indent="-989013" eaLnBrk="1" hangingPunct="1">
              <a:lnSpc>
                <a:spcPct val="80000"/>
              </a:lnSpc>
              <a:buFontTx/>
              <a:buNone/>
            </a:pPr>
            <a:r>
              <a:rPr lang="uk-UA" sz="2400" b="1" i="1" smtClean="0">
                <a:solidFill>
                  <a:srgbClr val="990000"/>
                </a:solidFill>
              </a:rPr>
              <a:t>Сміх і радість, спокій теж!</a:t>
            </a:r>
          </a:p>
          <a:p>
            <a:pPr marL="989013" indent="-989013" eaLnBrk="1" hangingPunct="1">
              <a:lnSpc>
                <a:spcPct val="80000"/>
              </a:lnSpc>
              <a:buFontTx/>
              <a:buNone/>
            </a:pPr>
            <a:r>
              <a:rPr lang="uk-UA" sz="2400" b="1" i="1" smtClean="0">
                <a:solidFill>
                  <a:srgbClr val="990000"/>
                </a:solidFill>
              </a:rPr>
              <a:t>Злість і смуток – негативні.</a:t>
            </a:r>
          </a:p>
          <a:p>
            <a:pPr marL="989013" indent="-989013" eaLnBrk="1" hangingPunct="1">
              <a:lnSpc>
                <a:spcPct val="80000"/>
              </a:lnSpc>
              <a:buFontTx/>
              <a:buNone/>
            </a:pPr>
            <a:r>
              <a:rPr lang="uk-UA" sz="2400" b="1" i="1" smtClean="0">
                <a:solidFill>
                  <a:srgbClr val="990000"/>
                </a:solidFill>
              </a:rPr>
              <a:t>За емоціями стеж!</a:t>
            </a:r>
          </a:p>
          <a:p>
            <a:pPr marL="989013" indent="-989013" eaLnBrk="1" hangingPunct="1">
              <a:lnSpc>
                <a:spcPct val="80000"/>
              </a:lnSpc>
              <a:buFontTx/>
              <a:buNone/>
            </a:pPr>
            <a:endParaRPr lang="uk-UA" sz="2400" b="1" i="1" smtClean="0">
              <a:solidFill>
                <a:srgbClr val="990000"/>
              </a:solidFill>
            </a:endParaRPr>
          </a:p>
          <a:p>
            <a:pPr marL="989013" indent="-989013" eaLnBrk="1" hangingPunct="1">
              <a:lnSpc>
                <a:spcPct val="80000"/>
              </a:lnSpc>
              <a:buFontTx/>
              <a:buNone/>
            </a:pPr>
            <a:r>
              <a:rPr lang="uk-UA" sz="2400" b="1" i="1" smtClean="0">
                <a:solidFill>
                  <a:srgbClr val="990000"/>
                </a:solidFill>
              </a:rPr>
              <a:t>Швидко негативний настрій</a:t>
            </a:r>
          </a:p>
          <a:p>
            <a:pPr marL="989013" indent="-989013" eaLnBrk="1" hangingPunct="1">
              <a:lnSpc>
                <a:spcPct val="80000"/>
              </a:lnSpc>
              <a:buFontTx/>
              <a:buNone/>
            </a:pPr>
            <a:r>
              <a:rPr lang="uk-UA" sz="2400" b="1" i="1" smtClean="0">
                <a:solidFill>
                  <a:srgbClr val="990000"/>
                </a:solidFill>
              </a:rPr>
              <a:t>Зіпсує здоров</a:t>
            </a:r>
            <a:r>
              <a:rPr lang="en-US" sz="2400" b="1" i="1" smtClean="0">
                <a:solidFill>
                  <a:srgbClr val="990000"/>
                </a:solidFill>
              </a:rPr>
              <a:t>’</a:t>
            </a:r>
            <a:r>
              <a:rPr lang="uk-UA" sz="2400" b="1" i="1" smtClean="0">
                <a:solidFill>
                  <a:srgbClr val="990000"/>
                </a:solidFill>
              </a:rPr>
              <a:t>я, знай.</a:t>
            </a:r>
          </a:p>
          <a:p>
            <a:pPr marL="989013" indent="-989013" eaLnBrk="1" hangingPunct="1">
              <a:lnSpc>
                <a:spcPct val="80000"/>
              </a:lnSpc>
              <a:buFontTx/>
              <a:buNone/>
            </a:pPr>
            <a:r>
              <a:rPr lang="uk-UA" sz="2400" b="1" i="1" smtClean="0">
                <a:solidFill>
                  <a:srgbClr val="990000"/>
                </a:solidFill>
              </a:rPr>
              <a:t>Не сумуй, жартуй, всміхайся,</a:t>
            </a:r>
          </a:p>
          <a:p>
            <a:pPr marL="989013" indent="-989013" eaLnBrk="1" hangingPunct="1">
              <a:lnSpc>
                <a:spcPct val="80000"/>
              </a:lnSpc>
              <a:buFontTx/>
              <a:buNone/>
            </a:pPr>
            <a:r>
              <a:rPr lang="uk-UA" sz="2400" b="1" i="1" smtClean="0">
                <a:solidFill>
                  <a:srgbClr val="990000"/>
                </a:solidFill>
              </a:rPr>
              <a:t>Завжди добрий настрій май!</a:t>
            </a:r>
            <a:endParaRPr lang="ru-RU" sz="2400" b="1" i="1" smtClean="0">
              <a:solidFill>
                <a:srgbClr val="990000"/>
              </a:solidFill>
            </a:endParaRP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2895600" y="228600"/>
            <a:ext cx="3657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nstantia"/>
              </a:rPr>
              <a:t>Емоції</a:t>
            </a:r>
          </a:p>
        </p:txBody>
      </p:sp>
      <p:sp>
        <p:nvSpPr>
          <p:cNvPr id="1434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77200" y="6172200"/>
            <a:ext cx="762000" cy="457200"/>
          </a:xfrm>
          <a:prstGeom prst="curvedUpArrow">
            <a:avLst>
              <a:gd name="adj1" fmla="val 33333"/>
              <a:gd name="adj2" fmla="val 6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050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92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88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72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76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4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1728788" cy="2286000"/>
          </a:xfrm>
          <a:prstGeom prst="rect">
            <a:avLst/>
          </a:prstGeom>
          <a:noFill/>
          <a:ln w="38100" cmpd="dbl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8199" name="Picture 7" descr="3es"/>
          <p:cNvPicPr>
            <a:picLocks noChangeAspect="1" noChangeArrowheads="1"/>
          </p:cNvPicPr>
          <p:nvPr/>
        </p:nvPicPr>
        <p:blipFill>
          <a:blip r:embed="rId3" cstate="print"/>
          <a:srcRect r="11160"/>
          <a:stretch>
            <a:fillRect/>
          </a:stretch>
        </p:blipFill>
        <p:spPr bwMode="auto">
          <a:xfrm>
            <a:off x="1143000" y="2209800"/>
            <a:ext cx="2438400" cy="1824038"/>
          </a:xfrm>
          <a:prstGeom prst="rect">
            <a:avLst/>
          </a:prstGeom>
          <a:noFill/>
          <a:ln w="38100" cmpd="dbl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8201" name="Рисунок 17"/>
          <p:cNvPicPr>
            <a:picLocks noChangeAspect="1" noChangeArrowheads="1"/>
          </p:cNvPicPr>
          <p:nvPr/>
        </p:nvPicPr>
        <p:blipFill>
          <a:blip r:embed="rId4" cstate="print"/>
          <a:srcRect t="8229"/>
          <a:stretch>
            <a:fillRect/>
          </a:stretch>
        </p:blipFill>
        <p:spPr bwMode="auto">
          <a:xfrm>
            <a:off x="2819400" y="3505200"/>
            <a:ext cx="2286000" cy="2025650"/>
          </a:xfrm>
          <a:prstGeom prst="rect">
            <a:avLst/>
          </a:prstGeom>
          <a:noFill/>
          <a:ln w="38100" cmpd="dbl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3429000" cy="533400"/>
          </a:xfrm>
        </p:spPr>
        <p:txBody>
          <a:bodyPr/>
          <a:lstStyle/>
          <a:p>
            <a:pPr indent="-250825" eaLnBrk="1" hangingPunct="1">
              <a:buFontTx/>
              <a:buBlip>
                <a:blip r:embed="rId5"/>
              </a:buBlip>
            </a:pPr>
            <a:r>
              <a:rPr lang="uk-UA" sz="2800" smtClean="0"/>
              <a:t>Особиста гігієна</a:t>
            </a:r>
          </a:p>
          <a:p>
            <a:pPr indent="-250825" eaLnBrk="1" hangingPunct="1">
              <a:buFontTx/>
              <a:buNone/>
            </a:pPr>
            <a:endParaRPr lang="ru-RU" sz="2800" smtClean="0"/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6248400" cy="808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Краса і здоров'я</a:t>
            </a:r>
          </a:p>
        </p:txBody>
      </p:sp>
      <p:pic>
        <p:nvPicPr>
          <p:cNvPr id="8202" name="Рисунок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648200"/>
            <a:ext cx="2286000" cy="1714500"/>
          </a:xfrm>
          <a:prstGeom prst="rect">
            <a:avLst/>
          </a:prstGeom>
          <a:noFill/>
          <a:ln w="38100" cmpd="dbl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8200" name="Picture 8" descr="5es"/>
          <p:cNvPicPr>
            <a:picLocks noChangeAspect="1" noChangeArrowheads="1"/>
          </p:cNvPicPr>
          <p:nvPr/>
        </p:nvPicPr>
        <p:blipFill>
          <a:blip r:embed="rId7" cstate="print"/>
          <a:srcRect l="6897"/>
          <a:stretch>
            <a:fillRect/>
          </a:stretch>
        </p:blipFill>
        <p:spPr bwMode="auto">
          <a:xfrm>
            <a:off x="6705600" y="5129213"/>
            <a:ext cx="2057400" cy="1652587"/>
          </a:xfrm>
          <a:prstGeom prst="rect">
            <a:avLst/>
          </a:prstGeom>
          <a:noFill/>
          <a:ln w="38100" cmpd="dbl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5638800" y="34290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50825">
              <a:lnSpc>
                <a:spcPct val="8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uk-UA"/>
              <a:t>Ранковий душ</a:t>
            </a:r>
          </a:p>
          <a:p>
            <a:pPr marL="342900" indent="-250825">
              <a:lnSpc>
                <a:spcPct val="80000"/>
              </a:lnSpc>
              <a:spcBef>
                <a:spcPct val="20000"/>
              </a:spcBef>
            </a:pPr>
            <a:endParaRPr lang="ru-RU"/>
          </a:p>
        </p:txBody>
      </p:sp>
      <p:sp>
        <p:nvSpPr>
          <p:cNvPr id="13322" name="Rectangle 13"/>
          <p:cNvSpPr>
            <a:spLocks noChangeArrowheads="1"/>
          </p:cNvSpPr>
          <p:nvPr/>
        </p:nvSpPr>
        <p:spPr bwMode="auto">
          <a:xfrm>
            <a:off x="4038600" y="2819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50825">
              <a:lnSpc>
                <a:spcPct val="8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uk-UA"/>
              <a:t>Загартовування організму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133600" y="1143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50825">
              <a:lnSpc>
                <a:spcPct val="8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uk-UA"/>
              <a:t>Догляд за волоссям</a:t>
            </a:r>
          </a:p>
          <a:p>
            <a:pPr marL="342900" indent="-250825">
              <a:lnSpc>
                <a:spcPct val="80000"/>
              </a:lnSpc>
              <a:spcBef>
                <a:spcPct val="20000"/>
              </a:spcBef>
            </a:pPr>
            <a:endParaRPr lang="ru-RU"/>
          </a:p>
        </p:txBody>
      </p:sp>
      <p:sp>
        <p:nvSpPr>
          <p:cNvPr id="13324" name="Rectangle 15"/>
          <p:cNvSpPr>
            <a:spLocks noChangeArrowheads="1"/>
          </p:cNvSpPr>
          <p:nvPr/>
        </p:nvSpPr>
        <p:spPr bwMode="auto">
          <a:xfrm>
            <a:off x="5638800" y="38862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50825">
              <a:lnSpc>
                <a:spcPct val="8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uk-UA"/>
              <a:t>Догляд за нігтями</a:t>
            </a:r>
          </a:p>
          <a:p>
            <a:pPr marL="342900" indent="-250825">
              <a:lnSpc>
                <a:spcPct val="80000"/>
              </a:lnSpc>
              <a:spcBef>
                <a:spcPct val="20000"/>
              </a:spcBef>
            </a:pPr>
            <a:endParaRPr lang="ru-RU"/>
          </a:p>
        </p:txBody>
      </p:sp>
      <p:sp>
        <p:nvSpPr>
          <p:cNvPr id="13325" name="Rectangle 16"/>
          <p:cNvSpPr>
            <a:spLocks noChangeArrowheads="1"/>
          </p:cNvSpPr>
          <p:nvPr/>
        </p:nvSpPr>
        <p:spPr bwMode="auto">
          <a:xfrm>
            <a:off x="4038600" y="228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50825">
              <a:lnSpc>
                <a:spcPct val="8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uk-UA"/>
              <a:t>Краса шкіри</a:t>
            </a:r>
          </a:p>
          <a:p>
            <a:pPr marL="342900" indent="-250825">
              <a:lnSpc>
                <a:spcPct val="80000"/>
              </a:lnSpc>
              <a:spcBef>
                <a:spcPct val="20000"/>
              </a:spcBef>
            </a:pPr>
            <a:endParaRPr lang="ru-RU"/>
          </a:p>
        </p:txBody>
      </p:sp>
      <p:sp>
        <p:nvSpPr>
          <p:cNvPr id="1537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153400" y="6400800"/>
            <a:ext cx="609600" cy="3048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8197" grpId="0" animBg="1"/>
      <p:bldP spid="13321" grpId="0"/>
      <p:bldP spid="13322" grpId="0"/>
      <p:bldP spid="8206" grpId="0"/>
      <p:bldP spid="13324" grpId="0"/>
      <p:bldP spid="133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1211653721_024"/>
          <p:cNvPicPr>
            <a:picLocks noChangeAspect="1" noChangeArrowheads="1"/>
          </p:cNvPicPr>
          <p:nvPr/>
        </p:nvPicPr>
        <p:blipFill>
          <a:blip r:embed="rId2" cstate="print"/>
          <a:srcRect l="2702"/>
          <a:stretch>
            <a:fillRect/>
          </a:stretch>
        </p:blipFill>
        <p:spPr bwMode="auto">
          <a:xfrm>
            <a:off x="6172200" y="1524000"/>
            <a:ext cx="2743200" cy="2114550"/>
          </a:xfrm>
          <a:prstGeom prst="rect">
            <a:avLst/>
          </a:prstGeom>
          <a:noFill/>
          <a:ln w="38100" cmpd="dbl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32038"/>
            <a:ext cx="8229600" cy="4525962"/>
          </a:xfrm>
        </p:spPr>
        <p:txBody>
          <a:bodyPr/>
          <a:lstStyle/>
          <a:p>
            <a:pPr indent="-254000" eaLnBrk="1" hangingPunct="1">
              <a:lnSpc>
                <a:spcPct val="90000"/>
              </a:lnSpc>
            </a:pPr>
            <a:r>
              <a:rPr lang="uk-UA" sz="2800" smtClean="0">
                <a:solidFill>
                  <a:srgbClr val="990000"/>
                </a:solidFill>
              </a:rPr>
              <a:t>Забруднення довкілля</a:t>
            </a:r>
            <a:r>
              <a:rPr lang="uk-UA" sz="2800" smtClean="0"/>
              <a:t>.</a:t>
            </a:r>
          </a:p>
          <a:p>
            <a:pPr indent="-254000" eaLnBrk="1" hangingPunct="1">
              <a:lnSpc>
                <a:spcPct val="90000"/>
              </a:lnSpc>
            </a:pPr>
            <a:r>
              <a:rPr lang="uk-UA" sz="2800" smtClean="0">
                <a:solidFill>
                  <a:srgbClr val="990000"/>
                </a:solidFill>
              </a:rPr>
              <a:t>Забруднення води</a:t>
            </a:r>
            <a:r>
              <a:rPr lang="uk-UA" sz="2800" smtClean="0"/>
              <a:t>.</a:t>
            </a:r>
          </a:p>
          <a:p>
            <a:pPr indent="-254000" eaLnBrk="1" hangingPunct="1">
              <a:lnSpc>
                <a:spcPct val="90000"/>
              </a:lnSpc>
            </a:pPr>
            <a:r>
              <a:rPr lang="uk-UA" sz="2800" smtClean="0">
                <a:solidFill>
                  <a:srgbClr val="990000"/>
                </a:solidFill>
              </a:rPr>
              <a:t>Забруднення атмосфери.</a:t>
            </a:r>
          </a:p>
          <a:p>
            <a:pPr indent="-254000" eaLnBrk="1" hangingPunct="1">
              <a:lnSpc>
                <a:spcPct val="90000"/>
              </a:lnSpc>
            </a:pPr>
            <a:r>
              <a:rPr lang="uk-UA" sz="2800" smtClean="0"/>
              <a:t>Осушування боліт.</a:t>
            </a:r>
          </a:p>
          <a:p>
            <a:pPr indent="-254000" eaLnBrk="1" hangingPunct="1">
              <a:lnSpc>
                <a:spcPct val="90000"/>
              </a:lnSpc>
            </a:pPr>
            <a:r>
              <a:rPr lang="uk-UA" sz="2800" smtClean="0"/>
              <a:t>Неправильне зрощення.</a:t>
            </a:r>
          </a:p>
          <a:p>
            <a:pPr indent="-254000" eaLnBrk="1" hangingPunct="1">
              <a:lnSpc>
                <a:spcPct val="90000"/>
              </a:lnSpc>
            </a:pPr>
            <a:r>
              <a:rPr lang="uk-UA" sz="2800" smtClean="0"/>
              <a:t>Вирубування лісів.</a:t>
            </a:r>
          </a:p>
          <a:p>
            <a:pPr indent="-254000" eaLnBrk="1" hangingPunct="1">
              <a:lnSpc>
                <a:spcPct val="90000"/>
              </a:lnSpc>
            </a:pPr>
            <a:r>
              <a:rPr lang="uk-UA" sz="2800" smtClean="0"/>
              <a:t>Знищення тварин, птахів і рослин.</a:t>
            </a:r>
          </a:p>
          <a:p>
            <a:pPr indent="-254000" eaLnBrk="1" hangingPunct="1">
              <a:lnSpc>
                <a:spcPct val="90000"/>
              </a:lnSpc>
            </a:pPr>
            <a:r>
              <a:rPr lang="uk-UA" sz="2800" smtClean="0"/>
              <a:t>Будівництво великих шахт.</a:t>
            </a:r>
          </a:p>
          <a:p>
            <a:pPr indent="-254000" eaLnBrk="1" hangingPunct="1">
              <a:lnSpc>
                <a:spcPct val="90000"/>
              </a:lnSpc>
            </a:pPr>
            <a:r>
              <a:rPr lang="uk-UA" sz="2800" smtClean="0"/>
              <a:t>Створення ядерної зброї.</a:t>
            </a:r>
            <a:endParaRPr lang="ru-RU" sz="2800" smtClean="0"/>
          </a:p>
          <a:p>
            <a:pPr indent="-254000" eaLnBrk="1" hangingPunct="1">
              <a:lnSpc>
                <a:spcPct val="90000"/>
              </a:lnSpc>
            </a:pPr>
            <a:endParaRPr lang="ru-RU" sz="2800" smtClean="0"/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Екологія і людина.</a:t>
            </a:r>
          </a:p>
        </p:txBody>
      </p:sp>
      <p:pic>
        <p:nvPicPr>
          <p:cNvPr id="23557" name="Picture 5" descr="бабоч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975535">
            <a:off x="7654925" y="282575"/>
            <a:ext cx="17716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533400" y="1447800"/>
            <a:ext cx="457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Втручання людини:</a:t>
            </a:r>
          </a:p>
        </p:txBody>
      </p:sp>
      <p:pic>
        <p:nvPicPr>
          <p:cNvPr id="23561" name="Picture 9" descr="365955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089275"/>
            <a:ext cx="2743200" cy="1863725"/>
          </a:xfrm>
          <a:prstGeom prst="rect">
            <a:avLst/>
          </a:prstGeom>
          <a:noFill/>
          <a:ln w="57150" cmpd="thinThick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23559" name="Picture 7" descr="id10307_w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495800"/>
            <a:ext cx="2743200" cy="2195513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5.80615E-7 C -0.0783 0.00231 -0.07639 -5.80615E-7 -0.1224 0.00786 C -0.12518 0.00948 -0.12796 0.01041 -0.13056 0.01249 C -0.13195 0.01365 -0.13247 0.01642 -0.13403 0.01735 C -0.13768 0.01989 -0.14619 0.0222 -0.15053 0.02359 C -0.15608 0.02868 -0.16146 0.03585 -0.16702 0.04071 C -0.17101 0.04441 -0.17657 0.04719 -0.18108 0.05019 C -0.18282 0.0569 -0.19341 0.07587 -0.19758 0.08142 C -0.19948 0.0916 -0.20383 0.10247 -0.20817 0.11126 C -0.21077 0.12445 -0.21719 0.13671 -0.22119 0.14897 C -0.22501 0.16077 -0.2231 0.164 -0.23056 0.17094 C -0.23126 0.17303 -0.2316 0.17557 -0.23282 0.17719 C -0.23369 0.17835 -0.23542 0.17788 -0.23646 0.17881 C -0.24098 0.18205 -0.2448 0.18829 -0.24931 0.1913 C -0.25157 0.19269 -0.25417 0.19269 -0.25643 0.19431 C -0.25799 0.19546 -0.25955 0.19639 -0.26112 0.19755 C -0.26667 0.19639 -0.27223 0.19593 -0.27761 0.19431 C -0.28438 0.19223 -0.2908 0.18459 -0.29758 0.18182 C -0.31268 0.17557 -0.32744 0.16817 -0.34237 0.16146 C -0.34619 0.15359 -0.34254 0.15938 -0.34931 0.15359 C -0.35226 0.15105 -0.35764 0.14573 -0.35764 0.14573 C -0.36181 0.13833 -0.36233 0.13 -0.3658 0.12237 C -0.36685 0.12005 -0.36841 0.11843 -0.36945 0.11612 C -0.37032 0.11404 -0.37084 0.11173 -0.37171 0.10964 C -0.37344 0.10594 -0.37761 0.09877 -0.37761 0.09877 C -0.379 0.09322 -0.3816 0.08975 -0.38351 0.08466 C -0.38907 0.06963 -0.39497 0.05181 -0.40591 0.04233 C -0.41685 0.03285 -0.40643 0.04233 -0.42119 0.03446 C -0.4441 0.0222 -0.42709 0.02706 -0.44237 0.02359 C -0.57761 -0.05066 -0.7349 0.01573 -0.88108 0.01573 " pathEditMode="relative" ptsTypes="fffffffffffffffffffffffffffffA">
                                      <p:cBhvr>
                                        <p:cTn id="11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 animBg="1"/>
      <p:bldP spid="235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81400"/>
            <a:ext cx="8610600" cy="3048000"/>
          </a:xfrm>
        </p:spPr>
        <p:txBody>
          <a:bodyPr/>
          <a:lstStyle/>
          <a:p>
            <a:pPr marL="365125" indent="-273050" eaLnBrk="1" hangingPunct="1">
              <a:tabLst>
                <a:tab pos="1431925" algn="l"/>
              </a:tabLst>
            </a:pPr>
            <a:r>
              <a:rPr lang="uk-UA" sz="2800" smtClean="0"/>
              <a:t>Зменшення впливу людини на довкілля</a:t>
            </a:r>
          </a:p>
          <a:p>
            <a:pPr marL="365125" indent="-273050" eaLnBrk="1" hangingPunct="1">
              <a:tabLst>
                <a:tab pos="1431925" algn="l"/>
              </a:tabLst>
            </a:pPr>
            <a:r>
              <a:rPr lang="uk-UA" sz="2800" smtClean="0"/>
              <a:t>Відновлення пошкоджених земель</a:t>
            </a:r>
          </a:p>
          <a:p>
            <a:pPr marL="365125" indent="-273050" eaLnBrk="1" hangingPunct="1">
              <a:tabLst>
                <a:tab pos="1431925" algn="l"/>
              </a:tabLst>
            </a:pPr>
            <a:r>
              <a:rPr lang="uk-UA" sz="2800" smtClean="0"/>
              <a:t>Раціональне використання природних ресурсів</a:t>
            </a:r>
          </a:p>
          <a:p>
            <a:pPr marL="365125" indent="-273050" eaLnBrk="1" hangingPunct="1">
              <a:tabLst>
                <a:tab pos="1431925" algn="l"/>
              </a:tabLst>
            </a:pPr>
            <a:r>
              <a:rPr lang="uk-UA" sz="2800" smtClean="0"/>
              <a:t>Створення безвідходних виробництв</a:t>
            </a:r>
          </a:p>
          <a:p>
            <a:pPr marL="365125" indent="-273050" eaLnBrk="1" hangingPunct="1">
              <a:tabLst>
                <a:tab pos="1431925" algn="l"/>
              </a:tabLst>
            </a:pPr>
            <a:r>
              <a:rPr lang="uk-UA" sz="2800" smtClean="0"/>
              <a:t>Розвиток екологічної освіти й культури населення</a:t>
            </a:r>
          </a:p>
          <a:p>
            <a:pPr marL="365125" indent="-273050" eaLnBrk="1" hangingPunct="1">
              <a:tabLst>
                <a:tab pos="1431925" algn="l"/>
              </a:tabLst>
            </a:pPr>
            <a:endParaRPr lang="uk-UA" sz="2800" smtClean="0"/>
          </a:p>
          <a:p>
            <a:pPr marL="365125" indent="-273050" eaLnBrk="1" hangingPunct="1">
              <a:tabLst>
                <a:tab pos="1431925" algn="l"/>
              </a:tabLst>
            </a:pPr>
            <a:endParaRPr lang="uk-UA" sz="2800" smtClean="0"/>
          </a:p>
          <a:p>
            <a:pPr marL="365125" indent="-273050" eaLnBrk="1" hangingPunct="1">
              <a:tabLst>
                <a:tab pos="1431925" algn="l"/>
              </a:tabLst>
            </a:pPr>
            <a:endParaRPr lang="ru-RU" sz="2800" smtClean="0"/>
          </a:p>
        </p:txBody>
      </p:sp>
      <p:sp>
        <p:nvSpPr>
          <p:cNvPr id="15363" name="WordArt 8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297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Наслідки:</a:t>
            </a:r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304800" y="990600"/>
            <a:ext cx="4343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buFontTx/>
              <a:buBlip>
                <a:blip r:embed="rId2"/>
              </a:buBlip>
            </a:pPr>
            <a:r>
              <a:rPr lang="uk-UA" sz="2400"/>
              <a:t>Алергія.</a:t>
            </a:r>
          </a:p>
          <a:p>
            <a:pPr marL="365125" indent="-365125">
              <a:buFontTx/>
              <a:buBlip>
                <a:blip r:embed="rId2"/>
              </a:buBlip>
            </a:pPr>
            <a:r>
              <a:rPr lang="uk-UA" sz="2400"/>
              <a:t>Функціональні порушення  кровоносної системи.</a:t>
            </a:r>
          </a:p>
          <a:p>
            <a:pPr marL="365125" indent="-365125">
              <a:buFontTx/>
              <a:buBlip>
                <a:blip r:embed="rId2"/>
              </a:buBlip>
            </a:pPr>
            <a:r>
              <a:rPr lang="uk-UA" sz="2400"/>
              <a:t>Гіпертонічна хвороба.</a:t>
            </a:r>
          </a:p>
          <a:p>
            <a:pPr marL="365125" indent="-365125">
              <a:buFontTx/>
              <a:buBlip>
                <a:blip r:embed="rId2"/>
              </a:buBlip>
            </a:pPr>
            <a:r>
              <a:rPr lang="uk-UA" sz="2400"/>
              <a:t>Рак легенів.</a:t>
            </a:r>
          </a:p>
        </p:txBody>
      </p:sp>
      <p:sp>
        <p:nvSpPr>
          <p:cNvPr id="15365" name="WordArt 12"/>
          <p:cNvSpPr>
            <a:spLocks noChangeArrowheads="1" noChangeShapeType="1" noTextEdit="1"/>
          </p:cNvSpPr>
          <p:nvPr/>
        </p:nvSpPr>
        <p:spPr bwMode="auto">
          <a:xfrm>
            <a:off x="533400" y="2971800"/>
            <a:ext cx="44100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Вирішення проблеми:</a:t>
            </a:r>
          </a:p>
        </p:txBody>
      </p:sp>
      <p:pic>
        <p:nvPicPr>
          <p:cNvPr id="15368" name="Picture 10"/>
          <p:cNvPicPr>
            <a:picLocks noChangeAspect="1" noChangeArrowheads="1"/>
          </p:cNvPicPr>
          <p:nvPr/>
        </p:nvPicPr>
        <p:blipFill>
          <a:blip r:embed="rId3" cstate="print"/>
          <a:srcRect l="3575" t="4550" r="40863" b="15829"/>
          <a:stretch>
            <a:fillRect/>
          </a:stretch>
        </p:blipFill>
        <p:spPr bwMode="auto">
          <a:xfrm>
            <a:off x="5943600" y="381000"/>
            <a:ext cx="27733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53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44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8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36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63" grpId="0" animBg="1"/>
      <p:bldP spid="15364" grpId="0"/>
      <p:bldP spid="153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 descr="1145091468_67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БУДЬТЕ ЗДОРОВИМИ </a:t>
            </a:r>
          </a:p>
          <a:p>
            <a:pPr algn="ctr"/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ТА ЩАСЛИВИМИ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Arial"/>
              <a:cs typeface="Arial"/>
            </a:endParaRPr>
          </a:p>
        </p:txBody>
      </p:sp>
      <p:pic>
        <p:nvPicPr>
          <p:cNvPr id="4" name="Рисунок 3" descr="Zdorov’ia-–-holovne-bahatst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676400"/>
            <a:ext cx="6856141" cy="400144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J0101859"/>
          <p:cNvPicPr>
            <a:picLocks noChangeAspect="1" noChangeArrowheads="1"/>
          </p:cNvPicPr>
          <p:nvPr/>
        </p:nvPicPr>
        <p:blipFill>
          <a:blip r:embed="rId3" cstate="print"/>
          <a:srcRect l="9836" t="15657" b="8919"/>
          <a:stretch>
            <a:fillRect/>
          </a:stretch>
        </p:blipFill>
        <p:spPr bwMode="auto">
          <a:xfrm>
            <a:off x="4876800" y="1143000"/>
            <a:ext cx="4191000" cy="2549525"/>
          </a:xfrm>
          <a:prstGeom prst="rect">
            <a:avLst/>
          </a:prstGeom>
          <a:noFill/>
          <a:ln w="57150" cmpd="thinThick">
            <a:solidFill>
              <a:srgbClr val="666699"/>
            </a:solidFill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4953000" cy="2057400"/>
          </a:xfrm>
        </p:spPr>
        <p:txBody>
          <a:bodyPr/>
          <a:lstStyle/>
          <a:p>
            <a:pPr marL="274638" indent="-274638" eaLnBrk="1" hangingPunct="1">
              <a:lnSpc>
                <a:spcPct val="80000"/>
              </a:lnSpc>
              <a:buFontTx/>
              <a:buBlip>
                <a:blip r:embed="rId4"/>
              </a:buBlip>
            </a:pPr>
            <a:r>
              <a:rPr lang="uk-UA" sz="2400" smtClean="0">
                <a:solidFill>
                  <a:srgbClr val="000099"/>
                </a:solidFill>
              </a:rPr>
              <a:t>Здоров'я  - найвище благо, дароване людині природою.</a:t>
            </a:r>
          </a:p>
          <a:p>
            <a:pPr marL="274638" indent="-274638" eaLnBrk="1" hangingPunct="1">
              <a:lnSpc>
                <a:spcPct val="80000"/>
              </a:lnSpc>
              <a:buFontTx/>
              <a:buNone/>
            </a:pPr>
            <a:endParaRPr lang="en-US" sz="2400" smtClean="0">
              <a:solidFill>
                <a:srgbClr val="000099"/>
              </a:solidFill>
            </a:endParaRPr>
          </a:p>
          <a:p>
            <a:pPr marL="274638" indent="-274638" eaLnBrk="1" hangingPunct="1">
              <a:lnSpc>
                <a:spcPct val="80000"/>
              </a:lnSpc>
              <a:buFontTx/>
              <a:buBlip>
                <a:blip r:embed="rId4"/>
              </a:buBlip>
            </a:pPr>
            <a:r>
              <a:rPr lang="uk-UA" sz="2400" smtClean="0">
                <a:solidFill>
                  <a:srgbClr val="000099"/>
                </a:solidFill>
              </a:rPr>
              <a:t>Без нього не можна зробити життя повноцінним і щасливим.</a:t>
            </a:r>
            <a:endParaRPr lang="en-US" sz="2000" smtClean="0">
              <a:solidFill>
                <a:srgbClr val="000099"/>
              </a:solidFill>
            </a:endParaRPr>
          </a:p>
        </p:txBody>
      </p:sp>
      <p:sp>
        <p:nvSpPr>
          <p:cNvPr id="1029" name="WordArt 6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086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Здоров`я  - це ЖИТТЯ!</a:t>
            </a: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152400" y="4006850"/>
          <a:ext cx="4572000" cy="2470150"/>
        </p:xfrm>
        <a:graphic>
          <a:graphicData uri="http://schemas.openxmlformats.org/presentationml/2006/ole">
            <p:oleObj spid="_x0000_s3077" name="Диаграмма" r:id="rId5" imgW="4676851" imgH="2390779" progId="Excel.Chart.8">
              <p:embed/>
            </p:oleObj>
          </a:graphicData>
        </a:graphic>
      </p:graphicFrame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4800600" y="4648200"/>
            <a:ext cx="434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2600" b="1">
                <a:solidFill>
                  <a:srgbClr val="006600"/>
                </a:solidFill>
              </a:rPr>
              <a:t>Втратити здоров'я легко,</a:t>
            </a:r>
            <a:endParaRPr lang="en-US" sz="2600" b="1">
              <a:solidFill>
                <a:srgbClr val="0066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2600" b="1">
                <a:solidFill>
                  <a:srgbClr val="006600"/>
                </a:solidFill>
              </a:rPr>
              <a:t> а ось повернути його </a:t>
            </a:r>
            <a:endParaRPr lang="en-US" sz="2600" b="1">
              <a:solidFill>
                <a:srgbClr val="0066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2600" b="1">
                <a:solidFill>
                  <a:srgbClr val="006600"/>
                </a:solidFill>
              </a:rPr>
              <a:t>дуже й дуже важко.</a:t>
            </a:r>
            <a:endParaRPr lang="ru-RU" sz="26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  <p:bldP spid="1029" grpId="0" animBg="1"/>
      <p:bldOleChart spid="1026" grpId="0"/>
      <p:bldP spid="10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7"/>
          <p:cNvGrpSpPr>
            <a:grpSpLocks/>
          </p:cNvGrpSpPr>
          <p:nvPr/>
        </p:nvGrpSpPr>
        <p:grpSpPr bwMode="auto">
          <a:xfrm>
            <a:off x="457200" y="685800"/>
            <a:ext cx="2438400" cy="1524000"/>
            <a:chOff x="528" y="240"/>
            <a:chExt cx="1536" cy="960"/>
          </a:xfrm>
        </p:grpSpPr>
        <p:sp>
          <p:nvSpPr>
            <p:cNvPr id="4131" name="AutoShape 5"/>
            <p:cNvSpPr>
              <a:spLocks noChangeArrowheads="1"/>
            </p:cNvSpPr>
            <p:nvPr/>
          </p:nvSpPr>
          <p:spPr bwMode="auto">
            <a:xfrm>
              <a:off x="528" y="240"/>
              <a:ext cx="1536" cy="960"/>
            </a:xfrm>
            <a:prstGeom prst="bevel">
              <a:avLst>
                <a:gd name="adj" fmla="val 5060"/>
              </a:avLst>
            </a:prstGeom>
            <a:gradFill rotWithShape="1">
              <a:gsLst>
                <a:gs pos="0">
                  <a:srgbClr val="CCFFFF">
                    <a:alpha val="85999"/>
                  </a:srgbClr>
                </a:gs>
                <a:gs pos="100000">
                  <a:srgbClr val="88AAAA">
                    <a:alpha val="21001"/>
                  </a:srgbClr>
                </a:gs>
              </a:gsLst>
              <a:path path="rect">
                <a:fillToRect l="100000" t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  <p:sp>
          <p:nvSpPr>
            <p:cNvPr id="4132" name="WordArt 15">
              <a:hlinkClick r:id="rId2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6" y="432"/>
              <a:ext cx="1242" cy="5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Шкідливі </a:t>
              </a:r>
            </a:p>
            <a:p>
              <a:pPr algn="ctr"/>
              <a:r>
                <a:rPr lang="ru-RU" sz="3600" kern="1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звички</a:t>
              </a:r>
            </a:p>
          </p:txBody>
        </p:sp>
      </p:grpSp>
      <p:grpSp>
        <p:nvGrpSpPr>
          <p:cNvPr id="4099" name="Group 38"/>
          <p:cNvGrpSpPr>
            <a:grpSpLocks/>
          </p:cNvGrpSpPr>
          <p:nvPr/>
        </p:nvGrpSpPr>
        <p:grpSpPr bwMode="auto">
          <a:xfrm>
            <a:off x="3352800" y="76200"/>
            <a:ext cx="2438400" cy="1524000"/>
            <a:chOff x="2112" y="48"/>
            <a:chExt cx="1536" cy="960"/>
          </a:xfrm>
        </p:grpSpPr>
        <p:sp>
          <p:nvSpPr>
            <p:cNvPr id="7174" name="AutoShape 6"/>
            <p:cNvSpPr>
              <a:spLocks noChangeArrowheads="1"/>
            </p:cNvSpPr>
            <p:nvPr/>
          </p:nvSpPr>
          <p:spPr bwMode="auto">
            <a:xfrm>
              <a:off x="2112" y="48"/>
              <a:ext cx="1536" cy="960"/>
            </a:xfrm>
            <a:prstGeom prst="bevel">
              <a:avLst>
                <a:gd name="adj" fmla="val 5060"/>
              </a:avLst>
            </a:prstGeom>
            <a:gradFill rotWithShape="1">
              <a:gsLst>
                <a:gs pos="0">
                  <a:schemeClr val="accent1">
                    <a:alpha val="86000"/>
                  </a:schemeClr>
                </a:gs>
                <a:gs pos="100000">
                  <a:schemeClr val="accent1">
                    <a:gamma/>
                    <a:shade val="64314"/>
                    <a:invGamma/>
                    <a:alpha val="28999"/>
                  </a:schemeClr>
                </a:gs>
              </a:gsLst>
              <a:path path="rect">
                <a:fillToRect l="100000" t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4130" name="WordArt 16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08" y="240"/>
              <a:ext cx="1344" cy="5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Раціональне</a:t>
              </a:r>
            </a:p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 харчування</a:t>
              </a:r>
            </a:p>
          </p:txBody>
        </p:sp>
      </p:grpSp>
      <p:grpSp>
        <p:nvGrpSpPr>
          <p:cNvPr id="4100" name="Group 43"/>
          <p:cNvGrpSpPr>
            <a:grpSpLocks/>
          </p:cNvGrpSpPr>
          <p:nvPr/>
        </p:nvGrpSpPr>
        <p:grpSpPr bwMode="auto">
          <a:xfrm>
            <a:off x="3276600" y="5257800"/>
            <a:ext cx="2438400" cy="1524000"/>
            <a:chOff x="1200" y="3312"/>
            <a:chExt cx="1536" cy="960"/>
          </a:xfrm>
        </p:grpSpPr>
        <p:sp>
          <p:nvSpPr>
            <p:cNvPr id="7181" name="AutoShape 13"/>
            <p:cNvSpPr>
              <a:spLocks noChangeArrowheads="1"/>
            </p:cNvSpPr>
            <p:nvPr/>
          </p:nvSpPr>
          <p:spPr bwMode="auto">
            <a:xfrm>
              <a:off x="1200" y="3312"/>
              <a:ext cx="1536" cy="960"/>
            </a:xfrm>
            <a:prstGeom prst="bevel">
              <a:avLst>
                <a:gd name="adj" fmla="val 5060"/>
              </a:avLst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1569"/>
                    <a:invGamma/>
                    <a:alpha val="25999"/>
                  </a:schemeClr>
                </a:gs>
              </a:gsLst>
              <a:path path="rect">
                <a:fillToRect r="100000" b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4128" name="WordArt 17">
              <a:hlinkClick r:id="" action="ppaction://noaction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96" y="3504"/>
              <a:ext cx="1344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Я - за здоровий</a:t>
              </a:r>
            </a:p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спосіб життя!</a:t>
              </a:r>
            </a:p>
          </p:txBody>
        </p:sp>
      </p:grpSp>
      <p:grpSp>
        <p:nvGrpSpPr>
          <p:cNvPr id="4101" name="Group 40"/>
          <p:cNvGrpSpPr>
            <a:grpSpLocks/>
          </p:cNvGrpSpPr>
          <p:nvPr/>
        </p:nvGrpSpPr>
        <p:grpSpPr bwMode="auto">
          <a:xfrm>
            <a:off x="6629400" y="2514600"/>
            <a:ext cx="2438400" cy="1524000"/>
            <a:chOff x="4176" y="1248"/>
            <a:chExt cx="1536" cy="960"/>
          </a:xfrm>
        </p:grpSpPr>
        <p:sp>
          <p:nvSpPr>
            <p:cNvPr id="7177" name="AutoShape 9"/>
            <p:cNvSpPr>
              <a:spLocks noChangeArrowheads="1"/>
            </p:cNvSpPr>
            <p:nvPr/>
          </p:nvSpPr>
          <p:spPr bwMode="auto">
            <a:xfrm>
              <a:off x="4176" y="1248"/>
              <a:ext cx="1536" cy="960"/>
            </a:xfrm>
            <a:prstGeom prst="bevel">
              <a:avLst>
                <a:gd name="adj" fmla="val 5060"/>
              </a:avLst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4314"/>
                    <a:invGamma/>
                    <a:alpha val="25000"/>
                  </a:schemeClr>
                </a:gs>
              </a:gsLst>
              <a:path path="rect">
                <a:fillToRect t="100000" r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4126" name="WordArt 18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2" y="1392"/>
              <a:ext cx="1254" cy="6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Краса </a:t>
              </a:r>
            </a:p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і здоров'я</a:t>
              </a:r>
            </a:p>
          </p:txBody>
        </p:sp>
      </p:grpSp>
      <p:grpSp>
        <p:nvGrpSpPr>
          <p:cNvPr id="4102" name="Group 45"/>
          <p:cNvGrpSpPr>
            <a:grpSpLocks/>
          </p:cNvGrpSpPr>
          <p:nvPr/>
        </p:nvGrpSpPr>
        <p:grpSpPr bwMode="auto">
          <a:xfrm>
            <a:off x="76200" y="2514600"/>
            <a:ext cx="2362200" cy="1524000"/>
            <a:chOff x="96" y="1296"/>
            <a:chExt cx="1488" cy="912"/>
          </a:xfrm>
        </p:grpSpPr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96" y="1296"/>
              <a:ext cx="1488" cy="912"/>
            </a:xfrm>
            <a:prstGeom prst="bevel">
              <a:avLst>
                <a:gd name="adj" fmla="val 5060"/>
              </a:avLst>
            </a:prstGeom>
            <a:gradFill rotWithShape="1">
              <a:gsLst>
                <a:gs pos="0">
                  <a:schemeClr val="accent1">
                    <a:alpha val="82001"/>
                  </a:schemeClr>
                </a:gs>
                <a:gs pos="100000">
                  <a:schemeClr val="accent1">
                    <a:gamma/>
                    <a:shade val="56863"/>
                    <a:invGamma/>
                    <a:alpha val="24001"/>
                  </a:schemeClr>
                </a:gs>
              </a:gsLst>
              <a:path path="rect">
                <a:fillToRect l="100000" t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4124" name="WordArt 19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2" y="1440"/>
              <a:ext cx="1272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Школа</a:t>
              </a:r>
            </a:p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і здоров'я</a:t>
              </a:r>
            </a:p>
          </p:txBody>
        </p:sp>
      </p:grpSp>
      <p:grpSp>
        <p:nvGrpSpPr>
          <p:cNvPr id="4103" name="Group 39"/>
          <p:cNvGrpSpPr>
            <a:grpSpLocks/>
          </p:cNvGrpSpPr>
          <p:nvPr/>
        </p:nvGrpSpPr>
        <p:grpSpPr bwMode="auto">
          <a:xfrm>
            <a:off x="6172200" y="609600"/>
            <a:ext cx="2438400" cy="1524000"/>
            <a:chOff x="3696" y="240"/>
            <a:chExt cx="1536" cy="960"/>
          </a:xfrm>
        </p:grpSpPr>
        <p:sp>
          <p:nvSpPr>
            <p:cNvPr id="7175" name="AutoShape 7"/>
            <p:cNvSpPr>
              <a:spLocks noChangeArrowheads="1"/>
            </p:cNvSpPr>
            <p:nvPr/>
          </p:nvSpPr>
          <p:spPr bwMode="auto">
            <a:xfrm>
              <a:off x="3696" y="240"/>
              <a:ext cx="1536" cy="960"/>
            </a:xfrm>
            <a:prstGeom prst="bevel">
              <a:avLst>
                <a:gd name="adj" fmla="val 5060"/>
              </a:avLst>
            </a:prstGeom>
            <a:gradFill rotWithShape="1">
              <a:gsLst>
                <a:gs pos="0">
                  <a:schemeClr val="accent1">
                    <a:alpha val="86000"/>
                  </a:schemeClr>
                </a:gs>
                <a:gs pos="100000">
                  <a:schemeClr val="accent1">
                    <a:gamma/>
                    <a:shade val="66667"/>
                    <a:invGamma/>
                    <a:alpha val="24001"/>
                  </a:schemeClr>
                </a:gs>
              </a:gsLst>
              <a:path path="rect">
                <a:fillToRect t="100000" r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4122" name="WordArt 20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92" y="384"/>
              <a:ext cx="1344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Спортивне</a:t>
              </a:r>
            </a:p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життя</a:t>
              </a:r>
            </a:p>
          </p:txBody>
        </p:sp>
      </p:grpSp>
      <p:grpSp>
        <p:nvGrpSpPr>
          <p:cNvPr id="4104" name="Group 41"/>
          <p:cNvGrpSpPr>
            <a:grpSpLocks/>
          </p:cNvGrpSpPr>
          <p:nvPr/>
        </p:nvGrpSpPr>
        <p:grpSpPr bwMode="auto">
          <a:xfrm>
            <a:off x="6172200" y="4495800"/>
            <a:ext cx="2438400" cy="1524000"/>
            <a:chOff x="3936" y="2256"/>
            <a:chExt cx="1536" cy="960"/>
          </a:xfrm>
        </p:grpSpPr>
        <p:sp>
          <p:nvSpPr>
            <p:cNvPr id="7180" name="AutoShape 12"/>
            <p:cNvSpPr>
              <a:spLocks noChangeArrowheads="1"/>
            </p:cNvSpPr>
            <p:nvPr/>
          </p:nvSpPr>
          <p:spPr bwMode="auto">
            <a:xfrm>
              <a:off x="3936" y="2256"/>
              <a:ext cx="1536" cy="960"/>
            </a:xfrm>
            <a:prstGeom prst="bevel">
              <a:avLst>
                <a:gd name="adj" fmla="val 5060"/>
              </a:avLst>
            </a:prstGeom>
            <a:gradFill rotWithShape="1">
              <a:gsLst>
                <a:gs pos="0">
                  <a:schemeClr val="accent1">
                    <a:alpha val="86000"/>
                  </a:schemeClr>
                </a:gs>
                <a:gs pos="100000">
                  <a:schemeClr val="accent1">
                    <a:gamma/>
                    <a:shade val="61569"/>
                    <a:invGamma/>
                    <a:alpha val="24001"/>
                  </a:schemeClr>
                </a:gs>
              </a:gsLst>
              <a:path path="rect">
                <a:fillToRect t="100000" r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4120" name="WordArt 23">
              <a:hlinkClick r:id="" action="ppaction://noaction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080" y="2448"/>
              <a:ext cx="127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Безпека</a:t>
              </a:r>
            </a:p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пішохода</a:t>
              </a:r>
            </a:p>
          </p:txBody>
        </p:sp>
      </p:grpSp>
      <p:sp>
        <p:nvSpPr>
          <p:cNvPr id="4105" name="Line 26"/>
          <p:cNvSpPr>
            <a:spLocks noChangeShapeType="1"/>
          </p:cNvSpPr>
          <p:nvPr/>
        </p:nvSpPr>
        <p:spPr bwMode="auto">
          <a:xfrm flipV="1">
            <a:off x="5638800" y="17526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4106" name="Group 46"/>
          <p:cNvGrpSpPr>
            <a:grpSpLocks/>
          </p:cNvGrpSpPr>
          <p:nvPr/>
        </p:nvGrpSpPr>
        <p:grpSpPr bwMode="auto">
          <a:xfrm>
            <a:off x="3200400" y="2438400"/>
            <a:ext cx="2743200" cy="1828800"/>
            <a:chOff x="2016" y="1488"/>
            <a:chExt cx="1728" cy="1152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2016" y="1488"/>
              <a:ext cx="1728" cy="1152"/>
            </a:xfrm>
            <a:prstGeom prst="bevel">
              <a:avLst>
                <a:gd name="adj" fmla="val 506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3200" b="1"/>
            </a:p>
          </p:txBody>
        </p:sp>
        <p:sp>
          <p:nvSpPr>
            <p:cNvPr id="4118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256" y="1584"/>
              <a:ext cx="1287" cy="9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latin typeface="Arial"/>
                  <a:cs typeface="Arial"/>
                </a:rPr>
                <a:t>Здоровий</a:t>
              </a:r>
            </a:p>
            <a:p>
              <a:pPr algn="ctr"/>
              <a:r>
                <a:rPr lang="ru-RU" sz="3600" b="1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latin typeface="Arial"/>
                  <a:cs typeface="Arial"/>
                </a:rPr>
                <a:t>спосіб</a:t>
              </a:r>
            </a:p>
            <a:p>
              <a:pPr algn="ctr"/>
              <a:r>
                <a:rPr lang="ru-RU" sz="3600" b="1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latin typeface="Arial"/>
                  <a:cs typeface="Arial"/>
                </a:rPr>
                <a:t>життя</a:t>
              </a:r>
            </a:p>
          </p:txBody>
        </p:sp>
      </p:grpSp>
      <p:sp>
        <p:nvSpPr>
          <p:cNvPr id="4107" name="Line 25"/>
          <p:cNvSpPr>
            <a:spLocks noChangeShapeType="1"/>
          </p:cNvSpPr>
          <p:nvPr/>
        </p:nvSpPr>
        <p:spPr bwMode="auto">
          <a:xfrm flipV="1">
            <a:off x="4495800" y="1600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8" name="Line 27"/>
          <p:cNvSpPr>
            <a:spLocks noChangeShapeType="1"/>
          </p:cNvSpPr>
          <p:nvPr/>
        </p:nvSpPr>
        <p:spPr bwMode="auto">
          <a:xfrm flipH="1" flipV="1">
            <a:off x="2895600" y="1752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9" name="Line 28"/>
          <p:cNvSpPr>
            <a:spLocks noChangeShapeType="1"/>
          </p:cNvSpPr>
          <p:nvPr/>
        </p:nvSpPr>
        <p:spPr bwMode="auto">
          <a:xfrm flipH="1" flipV="1">
            <a:off x="24384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29"/>
          <p:cNvSpPr>
            <a:spLocks noChangeShapeType="1"/>
          </p:cNvSpPr>
          <p:nvPr/>
        </p:nvSpPr>
        <p:spPr bwMode="auto">
          <a:xfrm flipV="1">
            <a:off x="5943600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30"/>
          <p:cNvSpPr>
            <a:spLocks noChangeShapeType="1"/>
          </p:cNvSpPr>
          <p:nvPr/>
        </p:nvSpPr>
        <p:spPr bwMode="auto">
          <a:xfrm flipH="1">
            <a:off x="2286000" y="38862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31"/>
          <p:cNvSpPr>
            <a:spLocks noChangeShapeType="1"/>
          </p:cNvSpPr>
          <p:nvPr/>
        </p:nvSpPr>
        <p:spPr bwMode="auto">
          <a:xfrm>
            <a:off x="5943600" y="38862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33"/>
          <p:cNvSpPr>
            <a:spLocks noChangeShapeType="1"/>
          </p:cNvSpPr>
          <p:nvPr/>
        </p:nvSpPr>
        <p:spPr bwMode="auto">
          <a:xfrm>
            <a:off x="4495800" y="4267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4114" name="Group 44"/>
          <p:cNvGrpSpPr>
            <a:grpSpLocks/>
          </p:cNvGrpSpPr>
          <p:nvPr/>
        </p:nvGrpSpPr>
        <p:grpSpPr bwMode="auto">
          <a:xfrm>
            <a:off x="533400" y="4495800"/>
            <a:ext cx="2438400" cy="1524000"/>
            <a:chOff x="288" y="2304"/>
            <a:chExt cx="1536" cy="960"/>
          </a:xfrm>
        </p:grpSpPr>
        <p:sp>
          <p:nvSpPr>
            <p:cNvPr id="7178" name="AutoShape 10"/>
            <p:cNvSpPr>
              <a:spLocks noChangeArrowheads="1"/>
            </p:cNvSpPr>
            <p:nvPr/>
          </p:nvSpPr>
          <p:spPr bwMode="auto">
            <a:xfrm>
              <a:off x="288" y="2304"/>
              <a:ext cx="1536" cy="960"/>
            </a:xfrm>
            <a:prstGeom prst="bevel">
              <a:avLst>
                <a:gd name="adj" fmla="val 5060"/>
              </a:avLst>
            </a:prstGeom>
            <a:gradFill rotWithShape="1">
              <a:gsLst>
                <a:gs pos="0">
                  <a:schemeClr val="accent1">
                    <a:alpha val="83000"/>
                  </a:schemeClr>
                </a:gs>
                <a:gs pos="100000">
                  <a:schemeClr val="accent1">
                    <a:gamma/>
                    <a:shade val="66667"/>
                    <a:invGamma/>
                    <a:alpha val="21001"/>
                  </a:schemeClr>
                </a:gs>
              </a:gsLst>
              <a:path path="rect">
                <a:fillToRect l="100000" b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4116" name="WordArt 34">
              <a:hlinkClick r:id="rId7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22" y="2496"/>
              <a:ext cx="1158" cy="6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Екологія </a:t>
              </a:r>
            </a:p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і людина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mages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981200"/>
            <a:ext cx="3200400" cy="2400300"/>
          </a:xfrm>
          <a:noFill/>
          <a:ln w="38100" cmpd="dbl">
            <a:solidFill>
              <a:srgbClr val="003300"/>
            </a:solidFill>
          </a:ln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33400" y="2057400"/>
            <a:ext cx="4267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buFontTx/>
              <a:buBlip>
                <a:blip r:embed="rId3"/>
              </a:buBlip>
            </a:pPr>
            <a:r>
              <a:rPr lang="uk-UA"/>
              <a:t>Повноцінність</a:t>
            </a:r>
          </a:p>
          <a:p>
            <a:pPr marL="365125" indent="-365125">
              <a:buFontTx/>
              <a:buBlip>
                <a:blip r:embed="rId3"/>
              </a:buBlip>
            </a:pPr>
            <a:r>
              <a:rPr lang="uk-UA"/>
              <a:t>Різноманітність</a:t>
            </a:r>
          </a:p>
          <a:p>
            <a:pPr marL="365125" indent="-365125">
              <a:buFontTx/>
              <a:buBlip>
                <a:blip r:embed="rId3"/>
              </a:buBlip>
            </a:pPr>
            <a:r>
              <a:rPr lang="uk-UA"/>
              <a:t>Помірність</a:t>
            </a:r>
            <a:endParaRPr lang="ru-RU"/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3962400" y="3733800"/>
            <a:ext cx="4038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buFontTx/>
              <a:buBlip>
                <a:blip r:embed="rId3"/>
              </a:buBlip>
            </a:pPr>
            <a:r>
              <a:rPr lang="uk-UA"/>
              <a:t>білки</a:t>
            </a:r>
          </a:p>
          <a:p>
            <a:pPr marL="365125" indent="-365125">
              <a:buFontTx/>
              <a:buBlip>
                <a:blip r:embed="rId3"/>
              </a:buBlip>
            </a:pPr>
            <a:r>
              <a:rPr lang="uk-UA"/>
              <a:t>жири</a:t>
            </a:r>
          </a:p>
          <a:p>
            <a:pPr marL="365125" indent="-365125">
              <a:buFontTx/>
              <a:buBlip>
                <a:blip r:embed="rId3"/>
              </a:buBlip>
            </a:pPr>
            <a:r>
              <a:rPr lang="uk-UA"/>
              <a:t>вуглеводи</a:t>
            </a:r>
          </a:p>
          <a:p>
            <a:pPr marL="365125" indent="-365125">
              <a:buFontTx/>
              <a:buBlip>
                <a:blip r:embed="rId3"/>
              </a:buBlip>
            </a:pPr>
            <a:r>
              <a:rPr lang="uk-UA"/>
              <a:t>вода</a:t>
            </a:r>
          </a:p>
          <a:p>
            <a:pPr marL="365125" indent="-365125">
              <a:buFontTx/>
              <a:buBlip>
                <a:blip r:embed="rId3"/>
              </a:buBlip>
            </a:pPr>
            <a:r>
              <a:rPr lang="uk-UA"/>
              <a:t>вітаміни</a:t>
            </a:r>
          </a:p>
          <a:p>
            <a:pPr marL="365125" indent="-365125">
              <a:buFontTx/>
              <a:buBlip>
                <a:blip r:embed="rId3"/>
              </a:buBlip>
            </a:pPr>
            <a:r>
              <a:rPr lang="uk-UA"/>
              <a:t>мінеральні речовини</a:t>
            </a:r>
            <a:endParaRPr lang="ru-RU"/>
          </a:p>
        </p:txBody>
      </p:sp>
      <p:sp>
        <p:nvSpPr>
          <p:cNvPr id="5125" name="WordArt 13"/>
          <p:cNvSpPr>
            <a:spLocks noChangeArrowheads="1" noChangeShapeType="1" noTextEdit="1"/>
          </p:cNvSpPr>
          <p:nvPr/>
        </p:nvSpPr>
        <p:spPr bwMode="auto">
          <a:xfrm>
            <a:off x="152400" y="1524000"/>
            <a:ext cx="5334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6600FF"/>
                    </a:gs>
                    <a:gs pos="100000">
                      <a:srgbClr val="FFCCFF"/>
                    </a:gs>
                  </a:gsLst>
                  <a:lin ang="2700000" scaled="1"/>
                </a:gradFill>
                <a:latin typeface="Arial"/>
                <a:cs typeface="Arial"/>
              </a:rPr>
              <a:t>Вимоги до харчування:</a:t>
            </a:r>
          </a:p>
        </p:txBody>
      </p:sp>
      <p:sp>
        <p:nvSpPr>
          <p:cNvPr id="5127" name="WordArt 16"/>
          <p:cNvSpPr>
            <a:spLocks noChangeArrowheads="1" noChangeShapeType="1" noTextEdit="1"/>
          </p:cNvSpPr>
          <p:nvPr/>
        </p:nvSpPr>
        <p:spPr bwMode="auto">
          <a:xfrm>
            <a:off x="533400" y="76200"/>
            <a:ext cx="822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Раціональне харчування</a:t>
            </a:r>
          </a:p>
        </p:txBody>
      </p:sp>
      <p:sp>
        <p:nvSpPr>
          <p:cNvPr id="5128" name="Rectangle 17"/>
          <p:cNvSpPr>
            <a:spLocks noChangeArrowheads="1"/>
          </p:cNvSpPr>
          <p:nvPr/>
        </p:nvSpPr>
        <p:spPr bwMode="auto">
          <a:xfrm>
            <a:off x="0" y="8382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</a:rPr>
              <a:t>«</a:t>
            </a:r>
            <a:r>
              <a:rPr lang="ru-RU" sz="3200" b="1" dirty="0" err="1">
                <a:ln>
                  <a:solidFill>
                    <a:schemeClr val="tx1"/>
                  </a:solidFill>
                </a:ln>
                <a:solidFill>
                  <a:srgbClr val="CC0000"/>
                </a:solidFill>
              </a:rPr>
              <a:t>Варто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</a:rPr>
              <a:t> </a:t>
            </a:r>
            <a:r>
              <a:rPr lang="uk-UA" sz="3200" b="1" dirty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</a:rPr>
              <a:t>їсти, щоб жити, а не жити, щоб їсти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</a:rPr>
              <a:t>»</a:t>
            </a:r>
            <a:r>
              <a:rPr lang="uk-UA" sz="2400" b="1" dirty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</a:rPr>
              <a:t>  </a:t>
            </a:r>
            <a:r>
              <a:rPr lang="uk-UA" sz="2400" b="1" dirty="0">
                <a:solidFill>
                  <a:srgbClr val="CC0000"/>
                </a:solidFill>
              </a:rPr>
              <a:t>								</a:t>
            </a:r>
            <a:r>
              <a:rPr lang="uk-UA" sz="2400" b="1" dirty="0"/>
              <a:t>Сократ</a:t>
            </a:r>
            <a:endParaRPr lang="ru-RU" sz="2400" b="1" dirty="0"/>
          </a:p>
        </p:txBody>
      </p:sp>
      <p:sp>
        <p:nvSpPr>
          <p:cNvPr id="5129" name="WordArt 18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5715000" y="3657600"/>
            <a:ext cx="3200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mbria"/>
              </a:rPr>
              <a:t>Вітамінна  абетка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30588"/>
            <a:ext cx="3036888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5127" grpId="0" animBg="1"/>
      <p:bldP spid="51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smtClean="0"/>
              <a:t>сухі сніданки;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smtClean="0"/>
              <a:t>супи швидкого приготування;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smtClean="0"/>
              <a:t>чіпси;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smtClean="0"/>
              <a:t>сухарики;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smtClean="0"/>
              <a:t>бульйонні кубики;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smtClean="0"/>
              <a:t>кетчупи;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smtClean="0"/>
              <a:t>газовані напої;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800" smtClean="0"/>
              <a:t>продукти, які містять штучні барви, консерванти, ароматизатори, підсолоджувачі.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uk-UA" sz="2800" smtClean="0"/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ru-RU" sz="2800" smtClean="0"/>
          </a:p>
        </p:txBody>
      </p:sp>
      <p:sp>
        <p:nvSpPr>
          <p:cNvPr id="6148" name="WordArt 99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38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CC"/>
                    </a:gs>
                    <a:gs pos="100000">
                      <a:srgbClr val="66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Не містять корисних речовин:</a:t>
            </a:r>
          </a:p>
        </p:txBody>
      </p:sp>
      <p:sp>
        <p:nvSpPr>
          <p:cNvPr id="6150" name="WordArt 102"/>
          <p:cNvSpPr>
            <a:spLocks noChangeArrowheads="1" noChangeShapeType="1" noTextEdit="1"/>
          </p:cNvSpPr>
          <p:nvPr/>
        </p:nvSpPr>
        <p:spPr bwMode="auto">
          <a:xfrm>
            <a:off x="1295400" y="51816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FF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Arial"/>
                <a:cs typeface="Arial"/>
              </a:rPr>
              <a:t>Оберіть правильне харчування </a:t>
            </a:r>
          </a:p>
        </p:txBody>
      </p:sp>
      <p:sp>
        <p:nvSpPr>
          <p:cNvPr id="6151" name="WordArt 104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609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FF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Arial"/>
                <a:cs typeface="Arial"/>
              </a:rPr>
              <a:t>і вас обійдуть стороною: </a:t>
            </a:r>
          </a:p>
        </p:txBody>
      </p:sp>
      <p:sp>
        <p:nvSpPr>
          <p:cNvPr id="6152" name="WordArt 105"/>
          <p:cNvSpPr>
            <a:spLocks noChangeArrowheads="1" noChangeShapeType="1" noTextEdit="1"/>
          </p:cNvSpPr>
          <p:nvPr/>
        </p:nvSpPr>
        <p:spPr bwMode="auto">
          <a:xfrm>
            <a:off x="1676400" y="6248400"/>
            <a:ext cx="6172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FF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Arial"/>
                <a:cs typeface="Arial"/>
              </a:rPr>
              <a:t>гастрити, виразкові хвороби…</a:t>
            </a:r>
          </a:p>
        </p:txBody>
      </p:sp>
      <p:pic>
        <p:nvPicPr>
          <p:cNvPr id="6153" name="Picture 9" descr="123_3"/>
          <p:cNvPicPr>
            <a:picLocks noChangeAspect="1" noChangeArrowheads="1"/>
          </p:cNvPicPr>
          <p:nvPr/>
        </p:nvPicPr>
        <p:blipFill>
          <a:blip r:embed="rId3" cstate="print"/>
          <a:srcRect l="4665" t="2272" r="4373" b="2272"/>
          <a:stretch>
            <a:fillRect/>
          </a:stretch>
        </p:blipFill>
        <p:spPr bwMode="auto">
          <a:xfrm>
            <a:off x="6172200" y="914400"/>
            <a:ext cx="2971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snak1"/>
          <p:cNvPicPr>
            <a:picLocks noChangeAspect="1" noChangeArrowheads="1"/>
          </p:cNvPicPr>
          <p:nvPr/>
        </p:nvPicPr>
        <p:blipFill>
          <a:blip r:embed="rId4" cstate="print"/>
          <a:srcRect l="1601" r="26401"/>
          <a:stretch>
            <a:fillRect/>
          </a:stretch>
        </p:blipFill>
        <p:spPr bwMode="auto">
          <a:xfrm>
            <a:off x="3581400" y="2057400"/>
            <a:ext cx="2362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8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1143000" y="76200"/>
            <a:ext cx="678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Шкідливі звички</a:t>
            </a:r>
          </a:p>
        </p:txBody>
      </p:sp>
      <p:grpSp>
        <p:nvGrpSpPr>
          <p:cNvPr id="7171" name="Group 11"/>
          <p:cNvGrpSpPr>
            <a:grpSpLocks/>
          </p:cNvGrpSpPr>
          <p:nvPr/>
        </p:nvGrpSpPr>
        <p:grpSpPr bwMode="auto">
          <a:xfrm>
            <a:off x="0" y="838200"/>
            <a:ext cx="3581400" cy="4724400"/>
            <a:chOff x="2640" y="1008"/>
            <a:chExt cx="2112" cy="2928"/>
          </a:xfrm>
        </p:grpSpPr>
        <p:sp>
          <p:nvSpPr>
            <p:cNvPr id="8203" name="AutoShape 10"/>
            <p:cNvSpPr>
              <a:spLocks noChangeArrowheads="1"/>
            </p:cNvSpPr>
            <p:nvPr/>
          </p:nvSpPr>
          <p:spPr bwMode="auto">
            <a:xfrm>
              <a:off x="3552" y="1008"/>
              <a:ext cx="192" cy="2928"/>
            </a:xfrm>
            <a:prstGeom prst="flowChartAlternateProcess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4" name="AutoShape 6"/>
            <p:cNvSpPr>
              <a:spLocks noChangeArrowheads="1"/>
            </p:cNvSpPr>
            <p:nvPr/>
          </p:nvSpPr>
          <p:spPr bwMode="auto">
            <a:xfrm>
              <a:off x="3360" y="1296"/>
              <a:ext cx="1344" cy="336"/>
            </a:xfrm>
            <a:prstGeom prst="homePlate">
              <a:avLst>
                <a:gd name="adj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400" b="1">
                  <a:solidFill>
                    <a:srgbClr val="990000"/>
                  </a:solidFill>
                </a:rPr>
                <a:t>Куріння</a:t>
              </a:r>
              <a:endParaRPr lang="ru-RU" sz="2400" b="1">
                <a:solidFill>
                  <a:srgbClr val="990000"/>
                </a:solidFill>
              </a:endParaRPr>
            </a:p>
          </p:txBody>
        </p:sp>
        <p:sp>
          <p:nvSpPr>
            <p:cNvPr id="8205" name="AutoShape 7"/>
            <p:cNvSpPr>
              <a:spLocks noChangeArrowheads="1"/>
            </p:cNvSpPr>
            <p:nvPr/>
          </p:nvSpPr>
          <p:spPr bwMode="auto">
            <a:xfrm>
              <a:off x="3312" y="2448"/>
              <a:ext cx="1440" cy="384"/>
            </a:xfrm>
            <a:prstGeom prst="homePlate">
              <a:avLst>
                <a:gd name="adj" fmla="val 9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400" b="1">
                  <a:solidFill>
                    <a:srgbClr val="990000"/>
                  </a:solidFill>
                </a:rPr>
                <a:t>Наркоманія</a:t>
              </a:r>
              <a:endParaRPr lang="ru-RU" sz="2400" b="1">
                <a:solidFill>
                  <a:srgbClr val="990000"/>
                </a:solidFill>
              </a:endParaRPr>
            </a:p>
          </p:txBody>
        </p:sp>
        <p:sp>
          <p:nvSpPr>
            <p:cNvPr id="8206" name="AutoShape 8"/>
            <p:cNvSpPr>
              <a:spLocks noChangeArrowheads="1"/>
            </p:cNvSpPr>
            <p:nvPr/>
          </p:nvSpPr>
          <p:spPr bwMode="auto">
            <a:xfrm rot="10800000">
              <a:off x="2640" y="1824"/>
              <a:ext cx="1392" cy="432"/>
            </a:xfrm>
            <a:prstGeom prst="homePlate">
              <a:avLst>
                <a:gd name="adj" fmla="val 805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uk-UA" sz="2200" b="1">
                  <a:solidFill>
                    <a:srgbClr val="990000"/>
                  </a:solidFill>
                </a:rPr>
                <a:t>Вживання</a:t>
              </a:r>
            </a:p>
            <a:p>
              <a:pPr algn="ctr"/>
              <a:r>
                <a:rPr lang="uk-UA" sz="2200" b="1">
                  <a:solidFill>
                    <a:srgbClr val="990000"/>
                  </a:solidFill>
                </a:rPr>
                <a:t>алкоголю</a:t>
              </a:r>
              <a:endParaRPr lang="ru-RU" sz="2200" b="1">
                <a:solidFill>
                  <a:srgbClr val="990000"/>
                </a:solidFill>
              </a:endParaRPr>
            </a:p>
          </p:txBody>
        </p:sp>
      </p:grp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3581400" y="793750"/>
            <a:ext cx="518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990000"/>
                </a:solidFill>
              </a:rPr>
              <a:t>Тютюн приносить шкоду тілу,</a:t>
            </a:r>
          </a:p>
          <a:p>
            <a:r>
              <a:rPr lang="uk-UA" sz="2400" b="1">
                <a:solidFill>
                  <a:srgbClr val="990000"/>
                </a:solidFill>
              </a:rPr>
              <a:t>Руйнує розум, отупляє цілі нації.</a:t>
            </a:r>
          </a:p>
          <a:p>
            <a:r>
              <a:rPr lang="uk-UA" sz="2400" b="1">
                <a:solidFill>
                  <a:srgbClr val="990000"/>
                </a:solidFill>
              </a:rPr>
              <a:t>			О. де Бальзак</a:t>
            </a:r>
            <a:endParaRPr lang="ru-RU" sz="2400" b="1">
              <a:solidFill>
                <a:srgbClr val="990000"/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981200"/>
            <a:ext cx="5867400" cy="1828800"/>
          </a:xfrm>
        </p:spPr>
        <p:txBody>
          <a:bodyPr/>
          <a:lstStyle/>
          <a:p>
            <a:pPr marL="182563" indent="-182563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200" smtClean="0"/>
              <a:t>Смертність серед курців на 30-80 % вища</a:t>
            </a:r>
          </a:p>
          <a:p>
            <a:pPr marL="182563" indent="-182563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200" smtClean="0"/>
              <a:t>Серед хворих на рак – 95 % курців</a:t>
            </a:r>
          </a:p>
          <a:p>
            <a:pPr marL="182563" indent="-182563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200" smtClean="0"/>
              <a:t>Куріння впливає на статеву функцію</a:t>
            </a:r>
          </a:p>
          <a:p>
            <a:pPr marL="182563" indent="-182563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200" smtClean="0"/>
              <a:t>Затягуючись цигаркою курець вдихає    суміш із 4 000 хімічних сполук</a:t>
            </a:r>
            <a:endParaRPr lang="ru-RU" sz="2400" smtClean="0"/>
          </a:p>
        </p:txBody>
      </p:sp>
      <p:sp>
        <p:nvSpPr>
          <p:cNvPr id="7175" name="Text Box 16"/>
          <p:cNvSpPr txBox="1">
            <a:spLocks noChangeArrowheads="1"/>
          </p:cNvSpPr>
          <p:nvPr/>
        </p:nvSpPr>
        <p:spPr bwMode="auto">
          <a:xfrm>
            <a:off x="1752600" y="3733800"/>
            <a:ext cx="44958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/>
            <a:r>
              <a:rPr lang="uk-UA" b="1"/>
              <a:t>    </a:t>
            </a:r>
            <a:r>
              <a:rPr lang="uk-UA" sz="2400" b="1" i="1">
                <a:solidFill>
                  <a:srgbClr val="990000"/>
                </a:solidFill>
              </a:rPr>
              <a:t>Виникнення наркоманії:</a:t>
            </a:r>
          </a:p>
          <a:p>
            <a:pPr marL="365125" indent="-365125">
              <a:buFontTx/>
              <a:buBlip>
                <a:blip r:embed="rId3"/>
              </a:buBlip>
            </a:pPr>
            <a:r>
              <a:rPr lang="uk-UA" sz="2200"/>
              <a:t>Результат допитливості, експериментування</a:t>
            </a:r>
          </a:p>
          <a:p>
            <a:pPr marL="365125" indent="-365125">
              <a:buFontTx/>
              <a:buBlip>
                <a:blip r:embed="rId3"/>
              </a:buBlip>
            </a:pPr>
            <a:r>
              <a:rPr lang="uk-UA" sz="2200"/>
              <a:t>Наслідок прийому знеболюючих, снодійних засобів</a:t>
            </a:r>
            <a:endParaRPr lang="ru-RU"/>
          </a:p>
        </p:txBody>
      </p:sp>
      <p:sp>
        <p:nvSpPr>
          <p:cNvPr id="7176" name="Text Box 17"/>
          <p:cNvSpPr txBox="1">
            <a:spLocks noChangeArrowheads="1"/>
          </p:cNvSpPr>
          <p:nvPr/>
        </p:nvSpPr>
        <p:spPr bwMode="auto">
          <a:xfrm>
            <a:off x="228600" y="5729288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990000"/>
                </a:solidFill>
              </a:rPr>
              <a:t>Поширенню сприяє:</a:t>
            </a:r>
          </a:p>
          <a:p>
            <a:pPr>
              <a:buFontTx/>
              <a:buChar char="•"/>
            </a:pPr>
            <a:r>
              <a:rPr lang="uk-UA" sz="2000"/>
              <a:t>Нездорове мікросоціальне середовище</a:t>
            </a:r>
          </a:p>
          <a:p>
            <a:pPr>
              <a:buFontTx/>
              <a:buChar char="•"/>
            </a:pPr>
            <a:r>
              <a:rPr lang="uk-UA" sz="2000"/>
              <a:t>Відсутність інтелектуальних і соціально-позитивних настанов</a:t>
            </a:r>
            <a:endParaRPr lang="ru-RU"/>
          </a:p>
        </p:txBody>
      </p:sp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5943600" y="3810000"/>
            <a:ext cx="3048000" cy="2286000"/>
            <a:chOff x="3744" y="2400"/>
            <a:chExt cx="1920" cy="1440"/>
          </a:xfrm>
        </p:grpSpPr>
        <p:pic>
          <p:nvPicPr>
            <p:cNvPr id="8201" name="Picture 15" descr="0_298e9_2fb17cb_X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4" y="2400"/>
              <a:ext cx="1920" cy="1440"/>
            </a:xfrm>
            <a:prstGeom prst="rect">
              <a:avLst/>
            </a:prstGeom>
            <a:noFill/>
            <a:ln w="57150" cmpd="thinThick">
              <a:solidFill>
                <a:srgbClr val="666633"/>
              </a:solidFill>
              <a:miter lim="800000"/>
              <a:headEnd/>
              <a:tailEnd/>
            </a:ln>
          </p:spPr>
        </p:pic>
        <p:pic>
          <p:nvPicPr>
            <p:cNvPr id="8202" name="Picture 18" descr="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6" y="2784"/>
              <a:ext cx="43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2" grpId="0"/>
      <p:bldP spid="7174" grpId="0" build="p"/>
      <p:bldP spid="7175" grpId="0"/>
      <p:bldP spid="7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480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buFontTx/>
              <a:buBlip>
                <a:blip r:embed="rId2"/>
              </a:buBlip>
            </a:pPr>
            <a:r>
              <a:rPr lang="ru-RU" sz="2400"/>
              <a:t>Алкоголь впливає на мозок</a:t>
            </a:r>
          </a:p>
          <a:p>
            <a:pPr marL="365125" indent="-365125">
              <a:buFontTx/>
              <a:buBlip>
                <a:blip r:embed="rId2"/>
              </a:buBlip>
            </a:pPr>
            <a:r>
              <a:rPr lang="uk-UA" sz="2400"/>
              <a:t>Втрачається самоконтроль</a:t>
            </a:r>
          </a:p>
          <a:p>
            <a:pPr marL="365125" indent="-365125">
              <a:buFontTx/>
              <a:buBlip>
                <a:blip r:embed="rId2"/>
              </a:buBlip>
            </a:pPr>
            <a:r>
              <a:rPr lang="uk-UA" sz="2400"/>
              <a:t>Люди стають нав'язливими</a:t>
            </a:r>
            <a:endParaRPr lang="ru-RU" sz="1800"/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4572000" y="2743200"/>
            <a:ext cx="4038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2425" indent="-352425">
              <a:buFontTx/>
              <a:buBlip>
                <a:blip r:embed="rId2"/>
              </a:buBlip>
            </a:pPr>
            <a:r>
              <a:rPr lang="uk-UA" sz="2400"/>
              <a:t>Пристрасть</a:t>
            </a:r>
          </a:p>
          <a:p>
            <a:pPr marL="352425" indent="-352425">
              <a:buFontTx/>
              <a:buBlip>
                <a:blip r:embed="rId2"/>
              </a:buBlip>
            </a:pPr>
            <a:r>
              <a:rPr lang="uk-UA" sz="2400"/>
              <a:t>Залежність</a:t>
            </a:r>
          </a:p>
          <a:p>
            <a:pPr marL="352425" indent="-352425">
              <a:buFontTx/>
              <a:buBlip>
                <a:blip r:embed="rId2"/>
              </a:buBlip>
            </a:pPr>
            <a:r>
              <a:rPr lang="uk-UA" sz="2400"/>
              <a:t>Захворювання печінки, </a:t>
            </a:r>
          </a:p>
          <a:p>
            <a:pPr marL="352425" indent="-352425"/>
            <a:r>
              <a:rPr lang="uk-UA" sz="2400"/>
              <a:t>    мозку, шлунку, серця, кишкового тракту.</a:t>
            </a:r>
            <a:endParaRPr lang="ru-RU" sz="2400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28600" y="5318125"/>
            <a:ext cx="419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/>
              <a:t>За все розплачуватись треба:</a:t>
            </a:r>
          </a:p>
          <a:p>
            <a:r>
              <a:rPr lang="uk-UA" sz="2000" b="1"/>
              <a:t>Печінкою – за те, що пив,</a:t>
            </a:r>
          </a:p>
          <a:p>
            <a:r>
              <a:rPr lang="uk-UA" sz="2000" b="1"/>
              <a:t>Легенями – що коптиш небо,</a:t>
            </a:r>
          </a:p>
          <a:p>
            <a:r>
              <a:rPr lang="uk-UA" sz="2000" b="1"/>
              <a:t>Зубами – що солодке їв.</a:t>
            </a:r>
            <a:endParaRPr lang="ru-RU" sz="2000" b="1"/>
          </a:p>
        </p:txBody>
      </p:sp>
      <p:pic>
        <p:nvPicPr>
          <p:cNvPr id="8197" name="Picture 9" descr="0_23e3c_84465114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724400"/>
            <a:ext cx="3886200" cy="19478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8" name="Picture 11" descr="0_24dad_5f8a626b_XL"/>
          <p:cNvPicPr>
            <a:picLocks noChangeAspect="1" noChangeArrowheads="1"/>
          </p:cNvPicPr>
          <p:nvPr/>
        </p:nvPicPr>
        <p:blipFill>
          <a:blip r:embed="rId4" cstate="print"/>
          <a:srcRect l="9071" t="6888" r="11212" b="4031"/>
          <a:stretch>
            <a:fillRect/>
          </a:stretch>
        </p:blipFill>
        <p:spPr bwMode="auto">
          <a:xfrm>
            <a:off x="1066800" y="2895600"/>
            <a:ext cx="2514600" cy="2109788"/>
          </a:xfrm>
          <a:prstGeom prst="rect">
            <a:avLst/>
          </a:prstGeom>
          <a:noFill/>
          <a:ln w="57150" cmpd="thinThick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25612" name="WordArt 12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68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50000">
                      <a:srgbClr val="FF3300"/>
                    </a:gs>
                    <a:gs pos="100000">
                      <a:schemeClr val="tx1"/>
                    </a:gs>
                  </a:gsLst>
                  <a:lin ang="18900000" scaled="1"/>
                </a:gradFill>
                <a:latin typeface="Arial"/>
                <a:cs typeface="Arial"/>
              </a:rPr>
              <a:t>                                </a:t>
            </a:r>
          </a:p>
          <a:p>
            <a:pPr algn="ctr">
              <a:defRPr/>
            </a:pPr>
            <a:r>
              <a:rPr lang="ru-RU" sz="3600" b="1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50000">
                      <a:srgbClr val="FF3300"/>
                    </a:gs>
                    <a:gs pos="100000">
                      <a:schemeClr val="tx1"/>
                    </a:gs>
                  </a:gsLst>
                  <a:lin ang="18900000" scaled="1"/>
                </a:gradFill>
                <a:latin typeface="Arial"/>
                <a:cs typeface="Arial"/>
              </a:rPr>
              <a:t>                   </a:t>
            </a:r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4724400" y="1752600"/>
            <a:ext cx="411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990000"/>
                </a:solidFill>
              </a:rPr>
              <a:t>Ефекти</a:t>
            </a:r>
          </a:p>
          <a:p>
            <a:pPr algn="ctr"/>
            <a:r>
              <a:rPr lang="uk-UA" sz="2400" b="1">
                <a:solidFill>
                  <a:srgbClr val="990000"/>
                </a:solidFill>
              </a:rPr>
              <a:t> при тривалому вживанні алкоголю:</a:t>
            </a:r>
            <a:endParaRPr lang="ru-RU" sz="2400"/>
          </a:p>
        </p:txBody>
      </p:sp>
      <p:sp>
        <p:nvSpPr>
          <p:cNvPr id="9225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533400" cy="381000"/>
          </a:xfrm>
          <a:prstGeom prst="curvedUpArrow">
            <a:avLst>
              <a:gd name="adj1" fmla="val 28000"/>
              <a:gd name="adj2" fmla="val 5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553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b="1" smtClean="0">
                <a:solidFill>
                  <a:srgbClr val="990000"/>
                </a:solidFill>
              </a:rPr>
              <a:t>Фізичні вправи поліпшують функції м'язів, дихальної, серцево-судинної, нервової та травної систем: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400" b="1" smtClean="0">
                <a:solidFill>
                  <a:srgbClr val="000099"/>
                </a:solidFill>
              </a:rPr>
              <a:t>Біг.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400" b="1" smtClean="0">
                <a:solidFill>
                  <a:srgbClr val="000099"/>
                </a:solidFill>
              </a:rPr>
              <a:t>Плавання.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400" b="1" smtClean="0">
                <a:solidFill>
                  <a:srgbClr val="000099"/>
                </a:solidFill>
              </a:rPr>
              <a:t>Стрибки.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400" b="1" smtClean="0">
                <a:solidFill>
                  <a:srgbClr val="000099"/>
                </a:solidFill>
              </a:rPr>
              <a:t>Теніс.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400" b="1" smtClean="0">
                <a:solidFill>
                  <a:srgbClr val="000099"/>
                </a:solidFill>
              </a:rPr>
              <a:t>Бадмінтон.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400" b="1" smtClean="0">
                <a:solidFill>
                  <a:srgbClr val="000099"/>
                </a:solidFill>
              </a:rPr>
              <a:t>Дихальні вправи.</a:t>
            </a:r>
            <a:endParaRPr lang="ru-RU" sz="2400" b="1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400" b="1" smtClean="0">
                <a:solidFill>
                  <a:srgbClr val="000099"/>
                </a:solidFill>
              </a:rPr>
              <a:t>Гімнастика: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b="1" smtClean="0">
                <a:solidFill>
                  <a:srgbClr val="000099"/>
                </a:solidFill>
              </a:rPr>
              <a:t>   (атлетична, ритмічна, гігієнічна)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uk-UA" sz="2400" b="1" smtClean="0">
                <a:solidFill>
                  <a:srgbClr val="000099"/>
                </a:solidFill>
              </a:rPr>
              <a:t>Спортивні ігри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b="1" smtClean="0">
                <a:solidFill>
                  <a:srgbClr val="000099"/>
                </a:solidFill>
              </a:rPr>
              <a:t>   (футбол, волейбол, хокей…)</a:t>
            </a:r>
          </a:p>
        </p:txBody>
      </p:sp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304800" y="76200"/>
            <a:ext cx="6400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Спортивне життя</a:t>
            </a:r>
          </a:p>
        </p:txBody>
      </p:sp>
      <p:sp>
        <p:nvSpPr>
          <p:cNvPr id="9220" name="WordArt 5"/>
          <p:cNvSpPr>
            <a:spLocks noChangeArrowheads="1" noChangeShapeType="1" noTextEdit="1"/>
          </p:cNvSpPr>
          <p:nvPr/>
        </p:nvSpPr>
        <p:spPr bwMode="auto">
          <a:xfrm>
            <a:off x="0" y="838200"/>
            <a:ext cx="6781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"Спорт - краса, здоров'я - сила"</a:t>
            </a:r>
          </a:p>
        </p:txBody>
      </p:sp>
      <p:pic>
        <p:nvPicPr>
          <p:cNvPr id="9221" name="Picture 6" descr="bksjsy2fol"/>
          <p:cNvPicPr>
            <a:picLocks noChangeAspect="1" noChangeArrowheads="1"/>
          </p:cNvPicPr>
          <p:nvPr/>
        </p:nvPicPr>
        <p:blipFill>
          <a:blip r:embed="rId3" cstate="print"/>
          <a:srcRect l="11557" r="15248"/>
          <a:stretch>
            <a:fillRect/>
          </a:stretch>
        </p:blipFill>
        <p:spPr bwMode="auto">
          <a:xfrm>
            <a:off x="6858000" y="228600"/>
            <a:ext cx="1747838" cy="2667000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222" name="Picture 7" descr="kon'kobezhec300_foto_ted_shukal'ski"/>
          <p:cNvPicPr>
            <a:picLocks noChangeAspect="1" noChangeArrowheads="1"/>
          </p:cNvPicPr>
          <p:nvPr/>
        </p:nvPicPr>
        <p:blipFill>
          <a:blip r:embed="rId4" cstate="print"/>
          <a:srcRect r="5405"/>
          <a:stretch>
            <a:fillRect/>
          </a:stretch>
        </p:blipFill>
        <p:spPr bwMode="auto">
          <a:xfrm>
            <a:off x="6400800" y="3048000"/>
            <a:ext cx="2667000" cy="208597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223" name="Picture 8" descr="12124_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5257800"/>
            <a:ext cx="2209800" cy="1443038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19" grpId="0" animBg="1"/>
      <p:bldP spid="92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uk-UA" sz="3200" b="1" i="1" smtClean="0">
                <a:solidFill>
                  <a:srgbClr val="A50021"/>
                </a:solidFill>
              </a:rPr>
              <a:t>У малорухливих людей розвивається:</a:t>
            </a:r>
            <a:br>
              <a:rPr lang="uk-UA" sz="3200" b="1" i="1" smtClean="0">
                <a:solidFill>
                  <a:srgbClr val="A50021"/>
                </a:solidFill>
              </a:rPr>
            </a:br>
            <a:endParaRPr lang="ru-RU" sz="3200" b="1" i="1" smtClean="0">
              <a:solidFill>
                <a:srgbClr val="A50021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uk-UA" sz="2800" smtClean="0"/>
              <a:t>Атеросклероз.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uk-UA" sz="2800" smtClean="0"/>
              <a:t>Ожиріння.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uk-UA" sz="2800" smtClean="0"/>
              <a:t>Остеохондроз.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uk-UA" sz="2800" smtClean="0"/>
              <a:t>Гіпертонія.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uk-UA" sz="2800" smtClean="0"/>
              <a:t>Інфаркт.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uk-UA" sz="2800" smtClean="0"/>
              <a:t>Невроз.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800" b="1" smtClean="0">
                <a:solidFill>
                  <a:srgbClr val="990000"/>
                </a:solidFill>
              </a:rPr>
              <a:t>“Хочеш бути здоровим – бігай,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800" b="1" smtClean="0">
                <a:solidFill>
                  <a:srgbClr val="990000"/>
                </a:solidFill>
              </a:rPr>
              <a:t>хочеш бути сильним – бігай,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800" b="1" smtClean="0">
                <a:solidFill>
                  <a:srgbClr val="990000"/>
                </a:solidFill>
              </a:rPr>
              <a:t>хочеш бути красивим – бігай,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800" b="1" smtClean="0">
                <a:solidFill>
                  <a:srgbClr val="990000"/>
                </a:solidFill>
              </a:rPr>
              <a:t>хочеш бути розумним – бігай”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sz="2800" b="1" smtClean="0">
              <a:solidFill>
                <a:srgbClr val="99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sz="2800" b="1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800" b="1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800" b="1" smtClean="0">
              <a:solidFill>
                <a:srgbClr val="990000"/>
              </a:solidFill>
            </a:endParaRPr>
          </a:p>
        </p:txBody>
      </p:sp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2590800" y="5334000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Наша мета:</a:t>
            </a:r>
          </a:p>
        </p:txBody>
      </p:sp>
      <p:sp>
        <p:nvSpPr>
          <p:cNvPr id="10245" name="WordArt 6"/>
          <p:cNvSpPr>
            <a:spLocks noChangeArrowheads="1" noChangeShapeType="1" noTextEdit="1"/>
          </p:cNvSpPr>
          <p:nvPr/>
        </p:nvSpPr>
        <p:spPr bwMode="auto">
          <a:xfrm>
            <a:off x="457200" y="6019800"/>
            <a:ext cx="739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"Зміцьнювати і зберігати своє здоров'я"</a:t>
            </a:r>
          </a:p>
        </p:txBody>
      </p:sp>
      <p:sp>
        <p:nvSpPr>
          <p:cNvPr id="11270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01000" y="6096000"/>
            <a:ext cx="914400" cy="4572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7" name="Picture 8" descr="devchonki2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352800"/>
            <a:ext cx="2667000" cy="2006600"/>
          </a:xfrm>
          <a:prstGeom prst="rect">
            <a:avLst/>
          </a:prstGeom>
          <a:noFill/>
          <a:ln w="38100" cmpd="dbl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 animBg="1"/>
      <p:bldP spid="10245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</TotalTime>
  <Words>681</Words>
  <Application>Microsoft Office PowerPoint</Application>
  <PresentationFormat>Экран (4:3)</PresentationFormat>
  <Paragraphs>189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Оформление по умолчанию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У малорухливих людей розвивається: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SaM</cp:lastModifiedBy>
  <cp:revision>56</cp:revision>
  <cp:lastPrinted>1601-01-01T00:00:00Z</cp:lastPrinted>
  <dcterms:created xsi:type="dcterms:W3CDTF">1601-01-01T00:00:00Z</dcterms:created>
  <dcterms:modified xsi:type="dcterms:W3CDTF">2014-09-04T16:01:25Z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