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3" r:id="rId4"/>
    <p:sldId id="258" r:id="rId5"/>
    <p:sldId id="260" r:id="rId6"/>
    <p:sldId id="261" r:id="rId7"/>
    <p:sldId id="262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6A1F248-1E80-4377-80BF-50F67E6BB62D}" type="datetimeFigureOut">
              <a:rPr lang="ru-RU" smtClean="0"/>
              <a:t>03.12.2013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2E1C01C-EE24-40B8-AB14-11C9ED99202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5984" y="1357298"/>
            <a:ext cx="593193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ПРЕЗЕНТАЦІЯ НА ТЕМУ:</a:t>
            </a:r>
          </a:p>
          <a:p>
            <a:pPr algn="ctr"/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uk-UA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“</a:t>
            </a:r>
            <a:r>
              <a:rPr lang="uk-UA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ОСВІТА  В УКРАЇНІ”</a:t>
            </a:r>
            <a:endParaRPr lang="ru-RU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286512" y="5786454"/>
            <a:ext cx="2643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Підготувала:</a:t>
            </a:r>
          </a:p>
          <a:p>
            <a:r>
              <a:rPr lang="uk-UA" i="1" dirty="0"/>
              <a:t>у</a:t>
            </a:r>
            <a:r>
              <a:rPr lang="uk-UA" i="1" dirty="0" smtClean="0"/>
              <a:t>чениця 9 класу</a:t>
            </a:r>
          </a:p>
          <a:p>
            <a:r>
              <a:rPr lang="uk-UA" i="1" dirty="0" smtClean="0"/>
              <a:t>Павленко Марина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500042"/>
            <a:ext cx="66437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Один з обов’язків громадян України, який є водночас дуже важливим правом, - це право на освіту. Право на освіту належить до культурних прав. Відповідно до Конституції України, кожна людина має право на освіту. Повна загальна середня освіта в Україні є обов’язковою. Громадяни України мають право на безкоштовну освіту в усіх державних навчальних закладах незалежно від статі, раси, національності, соціального та майнового стану, роду та характеру занять, належності до партій тощо.</a:t>
            </a:r>
            <a:endParaRPr lang="ru-RU" sz="1600" dirty="0"/>
          </a:p>
        </p:txBody>
      </p:sp>
      <p:pic>
        <p:nvPicPr>
          <p:cNvPr id="1026" name="Picture 2" descr="C:\Users\Марінка\Desktop\Carshe-001_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3214686"/>
            <a:ext cx="3714776" cy="30956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214290"/>
            <a:ext cx="4786346" cy="371477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>
                <a:solidFill>
                  <a:schemeClr val="tx1"/>
                </a:solidFill>
              </a:rPr>
              <a:t>Із Закону України </a:t>
            </a:r>
            <a:r>
              <a:rPr lang="uk-UA" dirty="0" err="1" smtClean="0">
                <a:solidFill>
                  <a:schemeClr val="tx1"/>
                </a:solidFill>
              </a:rPr>
              <a:t>“Про</a:t>
            </a:r>
            <a:r>
              <a:rPr lang="uk-UA" dirty="0" smtClean="0">
                <a:solidFill>
                  <a:schemeClr val="tx1"/>
                </a:solidFill>
              </a:rPr>
              <a:t>  загальну середню </a:t>
            </a:r>
            <a:r>
              <a:rPr lang="uk-UA" dirty="0" err="1" smtClean="0">
                <a:solidFill>
                  <a:schemeClr val="tx1"/>
                </a:solidFill>
              </a:rPr>
              <a:t>освіту”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uk-UA" b="0" dirty="0" smtClean="0">
              <a:solidFill>
                <a:schemeClr val="tx1"/>
              </a:solidFill>
            </a:endParaRPr>
          </a:p>
          <a:p>
            <a:r>
              <a:rPr lang="uk-UA" b="0" dirty="0" smtClean="0">
                <a:solidFill>
                  <a:schemeClr val="tx1"/>
                </a:solidFill>
              </a:rPr>
              <a:t>Стаття 3</a:t>
            </a:r>
          </a:p>
          <a:p>
            <a:endParaRPr lang="uk-UA" b="0" dirty="0" smtClean="0">
              <a:solidFill>
                <a:schemeClr val="tx1"/>
              </a:solidFill>
            </a:endParaRPr>
          </a:p>
          <a:p>
            <a:pPr marL="342900" indent="-342900"/>
            <a:r>
              <a:rPr lang="uk-UA" b="0" dirty="0" smtClean="0">
                <a:solidFill>
                  <a:schemeClr val="tx1"/>
                </a:solidFill>
              </a:rPr>
              <a:t>1.… Це право забезпечується:</a:t>
            </a:r>
          </a:p>
          <a:p>
            <a:pPr marL="342900" indent="-342900"/>
            <a:r>
              <a:rPr lang="uk-UA" b="0" dirty="0" smtClean="0">
                <a:solidFill>
                  <a:schemeClr val="tx1"/>
                </a:solidFill>
              </a:rPr>
              <a:t>розгалуженою мережею навчальних закладів, заснованих на державній та інших формах власності, наукових установ, закладами післядипломної освіти;</a:t>
            </a:r>
          </a:p>
          <a:p>
            <a:pPr marL="342900" indent="-342900"/>
            <a:r>
              <a:rPr lang="uk-UA" b="0" dirty="0" smtClean="0">
                <a:solidFill>
                  <a:schemeClr val="tx1"/>
                </a:solidFill>
              </a:rPr>
              <a:t>      ….</a:t>
            </a:r>
          </a:p>
          <a:p>
            <a:pPr marL="342900" indent="-342900"/>
            <a:r>
              <a:rPr lang="uk-UA" b="0" dirty="0" smtClean="0">
                <a:solidFill>
                  <a:schemeClr val="tx1"/>
                </a:solidFill>
              </a:rPr>
              <a:t>р</a:t>
            </a:r>
            <a:r>
              <a:rPr lang="uk-UA" b="0" dirty="0" smtClean="0">
                <a:solidFill>
                  <a:schemeClr val="tx1"/>
                </a:solidFill>
              </a:rPr>
              <a:t>ізними формами навчання – очною, вечірньою, заочною, екстернатом…</a:t>
            </a:r>
          </a:p>
          <a:p>
            <a:pPr marL="342900" indent="-342900">
              <a:buAutoNum type="arabicPeriod"/>
            </a:pPr>
            <a:endParaRPr lang="ru-RU" b="0" dirty="0"/>
          </a:p>
        </p:txBody>
      </p:sp>
      <p:pic>
        <p:nvPicPr>
          <p:cNvPr id="4098" name="Picture 2" descr="C:\Users\Марінка\Desktop\knig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97051" y="3857628"/>
            <a:ext cx="3446949" cy="28193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6314" y="285728"/>
            <a:ext cx="4071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Система освіти України складається із: закладів освіти, наукових, науково-методичних і методичних установ, державних і місцевих органів управління освітою та самоврядування в галузі освіти.</a:t>
            </a:r>
            <a:endParaRPr lang="ru-RU" dirty="0"/>
          </a:p>
          <a:p>
            <a:endParaRPr lang="ru-RU" i="1" dirty="0"/>
          </a:p>
        </p:txBody>
      </p:sp>
      <p:pic>
        <p:nvPicPr>
          <p:cNvPr id="2050" name="Picture 2" descr="C:\Users\Марінка\Desktop\2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568420" cy="2871788"/>
          </a:xfrm>
          <a:prstGeom prst="rect">
            <a:avLst/>
          </a:prstGeom>
          <a:noFill/>
        </p:spPr>
      </p:pic>
      <p:pic>
        <p:nvPicPr>
          <p:cNvPr id="2052" name="Picture 4" descr="I:\Фото\stanet-kachestvenne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91019" y="3762370"/>
            <a:ext cx="4752981" cy="3095630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285720" y="3071810"/>
            <a:ext cx="4286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 Україні встановлені такі освітні рівні: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i="1" dirty="0" smtClean="0"/>
              <a:t>початкова загальна освіта;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uk-UA" i="1" dirty="0" smtClean="0"/>
              <a:t> базова загальна середня освіта;</a:t>
            </a:r>
          </a:p>
          <a:p>
            <a:pPr>
              <a:buClr>
                <a:srgbClr val="FF0000"/>
              </a:buClr>
              <a:buFont typeface="Century Schoolbook" pitchFamily="18" charset="0"/>
              <a:buChar char="•"/>
            </a:pPr>
            <a:r>
              <a:rPr lang="uk-UA" i="1" dirty="0" smtClean="0"/>
              <a:t> професійно-технічна освіта;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uk-UA" i="1" dirty="0" smtClean="0"/>
              <a:t> неповна вища освіта;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uk-UA" i="1" dirty="0" smtClean="0"/>
              <a:t> базова вища освіта;</a:t>
            </a:r>
          </a:p>
          <a:p>
            <a:pPr>
              <a:buClr>
                <a:srgbClr val="FF0000"/>
              </a:buClr>
              <a:buFont typeface="Arial" pitchFamily="34" charset="0"/>
              <a:buChar char="•"/>
            </a:pPr>
            <a:r>
              <a:rPr lang="uk-UA" i="1" dirty="0" smtClean="0"/>
              <a:t> повна вища освіта.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3071802" y="2214554"/>
            <a:ext cx="2428892" cy="1571636"/>
          </a:xfrm>
          <a:prstGeom prst="ellipse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143240" y="2571744"/>
            <a:ext cx="235745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/>
              <a:t>Навчальні заклади, в яких можна здобути        середню освіту </a:t>
            </a:r>
            <a:endParaRPr lang="ru-RU" sz="1400" b="1" dirty="0"/>
          </a:p>
        </p:txBody>
      </p:sp>
      <p:sp>
        <p:nvSpPr>
          <p:cNvPr id="4" name="Овал 3"/>
          <p:cNvSpPr/>
          <p:nvPr/>
        </p:nvSpPr>
        <p:spPr>
          <a:xfrm>
            <a:off x="1285852" y="571480"/>
            <a:ext cx="1857388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/>
          </a:p>
        </p:txBody>
      </p:sp>
      <p:sp>
        <p:nvSpPr>
          <p:cNvPr id="5" name="Овал 4"/>
          <p:cNvSpPr/>
          <p:nvPr/>
        </p:nvSpPr>
        <p:spPr>
          <a:xfrm>
            <a:off x="5143504" y="500042"/>
            <a:ext cx="1857388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57158" y="2643182"/>
            <a:ext cx="1857388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6572264" y="2357430"/>
            <a:ext cx="1857388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1714480" y="4500570"/>
            <a:ext cx="1857388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000628" y="4429132"/>
            <a:ext cx="1785950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285852" y="857232"/>
            <a:ext cx="17859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        середня  загальноосвітня</a:t>
            </a:r>
          </a:p>
          <a:p>
            <a:r>
              <a:rPr lang="uk-UA" sz="1600" dirty="0"/>
              <a:t> </a:t>
            </a:r>
            <a:r>
              <a:rPr lang="uk-UA" sz="1600" dirty="0" smtClean="0"/>
              <a:t>       школа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5429256" y="928670"/>
            <a:ext cx="12144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гімназія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6500826" y="2786058"/>
            <a:ext cx="19288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 smtClean="0"/>
              <a:t>   спеціалізована</a:t>
            </a:r>
          </a:p>
          <a:p>
            <a:r>
              <a:rPr lang="uk-UA" sz="1600" dirty="0"/>
              <a:t> </a:t>
            </a:r>
            <a:r>
              <a:rPr lang="uk-UA" sz="1600" dirty="0" smtClean="0"/>
              <a:t>      школа</a:t>
            </a:r>
            <a:endParaRPr lang="ru-RU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5357818" y="4857760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ліцей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2000232" y="4929198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колегіум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642910" y="2928934"/>
            <a:ext cx="13573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вечірня</a:t>
            </a:r>
          </a:p>
          <a:p>
            <a:r>
              <a:rPr lang="uk-UA" dirty="0"/>
              <a:t> </a:t>
            </a:r>
            <a:r>
              <a:rPr lang="uk-UA" dirty="0" smtClean="0"/>
              <a:t> школа </a:t>
            </a:r>
            <a:endParaRPr lang="ru-RU" dirty="0"/>
          </a:p>
        </p:txBody>
      </p:sp>
      <p:sp>
        <p:nvSpPr>
          <p:cNvPr id="17" name="Стрелка вниз 16"/>
          <p:cNvSpPr/>
          <p:nvPr/>
        </p:nvSpPr>
        <p:spPr>
          <a:xfrm rot="13704820">
            <a:off x="4901264" y="1719273"/>
            <a:ext cx="428628" cy="500066"/>
          </a:xfrm>
          <a:prstGeom prst="downArrow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7286313">
            <a:off x="2857488" y="1857364"/>
            <a:ext cx="428628" cy="500066"/>
          </a:xfrm>
          <a:prstGeom prst="downArrow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 rot="16200000">
            <a:off x="5750727" y="2750339"/>
            <a:ext cx="428628" cy="500066"/>
          </a:xfrm>
          <a:prstGeom prst="downArrow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 rot="19546299">
            <a:off x="5104151" y="3720558"/>
            <a:ext cx="428628" cy="500066"/>
          </a:xfrm>
          <a:prstGeom prst="downArrow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 rot="2943107">
            <a:off x="3043918" y="3790457"/>
            <a:ext cx="428628" cy="500066"/>
          </a:xfrm>
          <a:prstGeom prst="downArrow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низ 21"/>
          <p:cNvSpPr/>
          <p:nvPr/>
        </p:nvSpPr>
        <p:spPr>
          <a:xfrm rot="5400000">
            <a:off x="2414921" y="2847645"/>
            <a:ext cx="428628" cy="500066"/>
          </a:xfrm>
          <a:prstGeom prst="downArrow">
            <a:avLst/>
          </a:prstGeom>
          <a:solidFill>
            <a:schemeClr val="accent2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Марінка\Desktop\300px-ВНМУ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7605" y="3429000"/>
            <a:ext cx="4636395" cy="3429000"/>
          </a:xfrm>
          <a:prstGeom prst="rect">
            <a:avLst/>
          </a:prstGeom>
          <a:noFill/>
        </p:spPr>
      </p:pic>
      <p:pic>
        <p:nvPicPr>
          <p:cNvPr id="3075" name="Picture 3" descr="C:\Users\Марінка\Desktop\_1366828279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0"/>
            <a:ext cx="5072065" cy="344900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429256" y="2786058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i="1" dirty="0" smtClean="0"/>
              <a:t>Вінницький медичний інститут імені М.Пирогова</a:t>
            </a:r>
            <a:endParaRPr lang="ru-RU" sz="1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214282" y="3571876"/>
            <a:ext cx="28575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i="1" dirty="0" smtClean="0"/>
              <a:t>Ліцей у місті Хмільник</a:t>
            </a:r>
            <a:endParaRPr lang="ru-RU" sz="1600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Марінка\Desktop\sJtxWauu5-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-1"/>
            <a:ext cx="7929618" cy="5947213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5984" y="6072206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/>
              <a:t>загальноосвітня школа у</a:t>
            </a:r>
          </a:p>
          <a:p>
            <a:r>
              <a:rPr lang="uk-UA" i="1" dirty="0" smtClean="0"/>
              <a:t>          селі </a:t>
            </a:r>
            <a:r>
              <a:rPr lang="uk-UA" i="1" dirty="0" err="1" smtClean="0"/>
              <a:t>Сальниця</a:t>
            </a:r>
            <a:r>
              <a:rPr lang="uk-UA" i="1" dirty="0" smtClean="0"/>
              <a:t> </a:t>
            </a:r>
            <a:endParaRPr lang="ru-RU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571480"/>
            <a:ext cx="62151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відноситься</a:t>
            </a:r>
            <a:r>
              <a:rPr lang="ru-RU" dirty="0"/>
              <a:t> до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освічених</a:t>
            </a:r>
            <a:r>
              <a:rPr lang="ru-RU" dirty="0"/>
              <a:t>, а </a:t>
            </a:r>
            <a:r>
              <a:rPr lang="ru-RU" dirty="0" err="1"/>
              <a:t>кількість</a:t>
            </a:r>
            <a:r>
              <a:rPr lang="ru-RU" dirty="0"/>
              <a:t> людей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вищою</a:t>
            </a:r>
            <a:r>
              <a:rPr lang="ru-RU" dirty="0"/>
              <a:t> </a:t>
            </a:r>
            <a:r>
              <a:rPr lang="ru-RU" dirty="0" err="1"/>
              <a:t>освітою</a:t>
            </a:r>
            <a:r>
              <a:rPr lang="ru-RU" dirty="0"/>
              <a:t> на душу </a:t>
            </a:r>
            <a:r>
              <a:rPr lang="ru-RU" dirty="0" err="1"/>
              <a:t>населення</a:t>
            </a:r>
            <a:r>
              <a:rPr lang="ru-RU" dirty="0"/>
              <a:t> </a:t>
            </a:r>
            <a:r>
              <a:rPr lang="ru-RU" dirty="0" err="1"/>
              <a:t>вища</a:t>
            </a:r>
            <a:r>
              <a:rPr lang="ru-RU" dirty="0"/>
              <a:t> за </a:t>
            </a:r>
            <a:r>
              <a:rPr lang="ru-RU" dirty="0" err="1"/>
              <a:t>середньоєвропейський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.</a:t>
            </a:r>
            <a:br>
              <a:rPr lang="ru-RU" dirty="0"/>
            </a:br>
            <a:r>
              <a:rPr lang="ru-RU" dirty="0"/>
              <a:t>За </a:t>
            </a:r>
            <a:r>
              <a:rPr lang="ru-RU" dirty="0" err="1"/>
              <a:t>даними</a:t>
            </a:r>
            <a:r>
              <a:rPr lang="ru-RU" dirty="0"/>
              <a:t> </a:t>
            </a:r>
            <a:r>
              <a:rPr lang="ru-RU" dirty="0" err="1"/>
              <a:t>перепису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 2001 року, в </a:t>
            </a:r>
            <a:r>
              <a:rPr lang="ru-RU" dirty="0" err="1"/>
              <a:t>Україні</a:t>
            </a:r>
            <a:r>
              <a:rPr lang="ru-RU" dirty="0"/>
              <a:t> за 12 </a:t>
            </a:r>
            <a:r>
              <a:rPr lang="ru-RU" dirty="0" err="1"/>
              <a:t>років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отримали</a:t>
            </a:r>
            <a:r>
              <a:rPr lang="ru-RU" dirty="0"/>
              <a:t> </a:t>
            </a:r>
            <a:r>
              <a:rPr lang="ru-RU" dirty="0" err="1"/>
              <a:t>повну</a:t>
            </a:r>
            <a:r>
              <a:rPr lang="ru-RU" dirty="0"/>
              <a:t> </a:t>
            </a:r>
            <a:r>
              <a:rPr lang="ru-RU" dirty="0" err="1"/>
              <a:t>вищу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 </a:t>
            </a:r>
            <a:r>
              <a:rPr lang="ru-RU" dirty="0" err="1"/>
              <a:t>збільшилася</a:t>
            </a:r>
            <a:r>
              <a:rPr lang="ru-RU" dirty="0"/>
              <a:t> на 34,9%.</a:t>
            </a:r>
          </a:p>
        </p:txBody>
      </p:sp>
      <p:pic>
        <p:nvPicPr>
          <p:cNvPr id="5122" name="Picture 2" descr="C:\Users\Марінка\Desktop\2058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428868"/>
            <a:ext cx="5929354" cy="425006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169</TotalTime>
  <Words>277</Words>
  <Application>Microsoft Office PowerPoint</Application>
  <PresentationFormat>Экран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Марінка</dc:creator>
  <cp:lastModifiedBy>Марінка</cp:lastModifiedBy>
  <cp:revision>17</cp:revision>
  <dcterms:created xsi:type="dcterms:W3CDTF">2013-12-03T16:37:53Z</dcterms:created>
  <dcterms:modified xsi:type="dcterms:W3CDTF">2013-12-03T19:27:25Z</dcterms:modified>
</cp:coreProperties>
</file>