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4"/>
  </p:custDataLst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A4DA5-5A05-4297-B79E-81615798F58F}" type="datetimeFigureOut">
              <a:rPr lang="uk-UA" smtClean="0"/>
              <a:pPr/>
              <a:t>30.11.2014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54F3B-CC9E-4530-8897-063C0A53FAAA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A4DA5-5A05-4297-B79E-81615798F58F}" type="datetimeFigureOut">
              <a:rPr lang="uk-UA" smtClean="0"/>
              <a:pPr/>
              <a:t>30.11.2014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54F3B-CC9E-4530-8897-063C0A53FAA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A4DA5-5A05-4297-B79E-81615798F58F}" type="datetimeFigureOut">
              <a:rPr lang="uk-UA" smtClean="0"/>
              <a:pPr/>
              <a:t>30.11.2014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54F3B-CC9E-4530-8897-063C0A53FAA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A4DA5-5A05-4297-B79E-81615798F58F}" type="datetimeFigureOut">
              <a:rPr lang="uk-UA" smtClean="0"/>
              <a:pPr/>
              <a:t>30.11.2014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54F3B-CC9E-4530-8897-063C0A53FAA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A4DA5-5A05-4297-B79E-81615798F58F}" type="datetimeFigureOut">
              <a:rPr lang="uk-UA" smtClean="0"/>
              <a:pPr/>
              <a:t>30.11.2014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3B54F3B-CC9E-4530-8897-063C0A53FAA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A4DA5-5A05-4297-B79E-81615798F58F}" type="datetimeFigureOut">
              <a:rPr lang="uk-UA" smtClean="0"/>
              <a:pPr/>
              <a:t>30.11.2014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54F3B-CC9E-4530-8897-063C0A53FAA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A4DA5-5A05-4297-B79E-81615798F58F}" type="datetimeFigureOut">
              <a:rPr lang="uk-UA" smtClean="0"/>
              <a:pPr/>
              <a:t>30.11.2014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54F3B-CC9E-4530-8897-063C0A53FAA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A4DA5-5A05-4297-B79E-81615798F58F}" type="datetimeFigureOut">
              <a:rPr lang="uk-UA" smtClean="0"/>
              <a:pPr/>
              <a:t>30.11.2014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54F3B-CC9E-4530-8897-063C0A53FAA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A4DA5-5A05-4297-B79E-81615798F58F}" type="datetimeFigureOut">
              <a:rPr lang="uk-UA" smtClean="0"/>
              <a:pPr/>
              <a:t>30.11.2014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54F3B-CC9E-4530-8897-063C0A53FAA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A4DA5-5A05-4297-B79E-81615798F58F}" type="datetimeFigureOut">
              <a:rPr lang="uk-UA" smtClean="0"/>
              <a:pPr/>
              <a:t>30.11.2014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54F3B-CC9E-4530-8897-063C0A53FAA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A4DA5-5A05-4297-B79E-81615798F58F}" type="datetimeFigureOut">
              <a:rPr lang="uk-UA" smtClean="0"/>
              <a:pPr/>
              <a:t>30.11.2014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54F3B-CC9E-4530-8897-063C0A53FAA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E7A4DA5-5A05-4297-B79E-81615798F58F}" type="datetimeFigureOut">
              <a:rPr lang="uk-UA" smtClean="0"/>
              <a:pPr/>
              <a:t>30.11.2014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3B54F3B-CC9E-4530-8897-063C0A53FAAA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Народні художні промисли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3008313" cy="116205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 </a:t>
            </a:r>
            <a:r>
              <a:rPr lang="ru-RU" sz="2400" b="1" dirty="0" err="1" smtClean="0">
                <a:solidFill>
                  <a:srgbClr val="FF0000"/>
                </a:solidFill>
              </a:rPr>
              <a:t>Художня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обробка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шкіри</a:t>
            </a:r>
            <a:r>
              <a:rPr lang="ru-RU" sz="2400" b="1" dirty="0" smtClean="0">
                <a:solidFill>
                  <a:srgbClr val="FF0000"/>
                </a:solidFill>
              </a:rPr>
              <a:t>, </a:t>
            </a:r>
            <a:r>
              <a:rPr lang="ru-RU" sz="2400" b="1" dirty="0" err="1" smtClean="0">
                <a:solidFill>
                  <a:srgbClr val="FF0000"/>
                </a:solidFill>
              </a:rPr>
              <a:t>кістки</a:t>
            </a:r>
            <a:r>
              <a:rPr lang="ru-RU" sz="2400" b="1" dirty="0" smtClean="0">
                <a:solidFill>
                  <a:srgbClr val="FF0000"/>
                </a:solidFill>
              </a:rPr>
              <a:t> та рогу. </a:t>
            </a:r>
            <a:endParaRPr lang="uk-UA" sz="24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1500174"/>
            <a:ext cx="3008313" cy="5143536"/>
          </a:xfrm>
        </p:spPr>
        <p:txBody>
          <a:bodyPr>
            <a:normAutofit fontScale="92500"/>
          </a:bodyPr>
          <a:lstStyle/>
          <a:p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Фігурки птахів, тварин, сувенірні квіткові композиції, вітрильники, попільнички.</a:t>
            </a:r>
          </a:p>
          <a:p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Техніка оздоблення шкіряних виробів - холодне і гаряче тиснення; ажурне вирізування, аплікація, плетення кольоровими ремінцями; карбування.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</a:t>
            </a: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тисячоліття до н.е. В епоху неоліту було започатковане художнє різьблення на кістках та рогах. У давньоруській державі майстри виготовляли гребінці, ґудзики, фігури.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XVII - XVIII </a:t>
            </a: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ст. - козацькі порохівниці.</a:t>
            </a:r>
          </a:p>
          <a:p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Заслужені майстри:</a:t>
            </a:r>
          </a:p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О. Бойко</a:t>
            </a:r>
            <a:b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О. Кваша</a:t>
            </a:r>
            <a:b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 Лисенко</a:t>
            </a:r>
            <a:b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 Ковальчук</a:t>
            </a:r>
          </a:p>
          <a:p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Центри розвитку:</a:t>
            </a:r>
          </a:p>
          <a:p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Івано-Франківськ</a:t>
            </a:r>
          </a:p>
          <a:p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Миколаїв</a:t>
            </a:r>
          </a:p>
          <a:p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Тернопіль</a:t>
            </a:r>
          </a:p>
          <a:p>
            <a:endParaRPr lang="uk-UA" dirty="0"/>
          </a:p>
        </p:txBody>
      </p:sp>
      <p:pic>
        <p:nvPicPr>
          <p:cNvPr id="5" name="Содержимое 4" descr="collage 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5050" y="643731"/>
            <a:ext cx="5111750" cy="5111750"/>
          </a:xfr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3008313" cy="86362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Декоративний розпис</a:t>
            </a:r>
            <a:endParaRPr lang="uk-UA" sz="28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1142984"/>
            <a:ext cx="3008313" cy="5500726"/>
          </a:xfrm>
        </p:spPr>
        <p:txBody>
          <a:bodyPr>
            <a:normAutofit lnSpcReduction="10000"/>
          </a:bodyPr>
          <a:lstStyle/>
          <a:p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Розпис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хат.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Внутрішнє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оздоблення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Декоративний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розпис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Матеріали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розпису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порцеляна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метал, дерево,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пластмаса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кераміка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Існує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давніх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давен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Пік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розвитку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1936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році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Осередок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декоративного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розпису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село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Петриківка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названа на честь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кошового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отамана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Війська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запорозького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Петра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Калнишевського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Заслужені майстри:</a:t>
            </a:r>
          </a:p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 Пата,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очолював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школу декоративного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малюнку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З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неї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вийшли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такі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уславлені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майстри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Прудникова,</a:t>
            </a:r>
            <a:b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 Кучеренко,</a:t>
            </a:r>
            <a:b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Є.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Клюпа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b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І.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Завгородній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b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О.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Пікуш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b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Шулик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b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Ф.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Панко</a:t>
            </a: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Центри розвитку:</a:t>
            </a:r>
          </a:p>
          <a:p>
            <a:r>
              <a:rPr lang="uk-UA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Придніпрів'я</a:t>
            </a:r>
            <a:endParaRPr lang="uk-UA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collage 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5050" y="643731"/>
            <a:ext cx="5111750" cy="5111750"/>
          </a:xfr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571744"/>
            <a:ext cx="8229600" cy="1143000"/>
          </a:xfr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uk-UA" sz="7200" dirty="0" smtClean="0"/>
              <a:t>Дякую за увагу</a:t>
            </a:r>
            <a:endParaRPr lang="uk-UA" sz="72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3008313" cy="64930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algn="ctr"/>
            <a:r>
              <a:rPr lang="uk-UA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Вишивка</a:t>
            </a:r>
            <a:endParaRPr lang="uk-UA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1000108"/>
            <a:ext cx="3008313" cy="5715040"/>
          </a:xfrm>
        </p:spPr>
        <p:txBody>
          <a:bodyPr>
            <a:normAutofit lnSpcReduction="10000"/>
          </a:bodyPr>
          <a:lstStyle/>
          <a:p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Створення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шкірі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тканині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узорів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допомогою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ниток та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голки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Україні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налічується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приблизно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100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видів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технічних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прийомів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вишивання.На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Русі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існувала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перша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вишивальна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школа;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вишивки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мали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багатий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колорит,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складні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геометричні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узори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Рослинний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орнамент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червоного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чорного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кольорів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синього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поєднанні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тваринним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орнаментом.</a:t>
            </a:r>
          </a:p>
          <a:p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Заслужені майстри:</a:t>
            </a:r>
          </a:p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 Сидоренко</a:t>
            </a:r>
            <a:b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Корзун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Л.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Тородина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О.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Великодна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О.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Закорка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Бигун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Центри розвитку:</a:t>
            </a:r>
          </a:p>
          <a:p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Харків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Київщина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Полтава</a:t>
            </a:r>
            <a:b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Галичина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Буковина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Закарпаття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Чернігівщина</a:t>
            </a:r>
            <a:endParaRPr lang="uk-UA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102980258_large_bc152d825c37756d869c8239fd857f8c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749675" y="589756"/>
            <a:ext cx="4762500" cy="52197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3008313" cy="50643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Килимарство</a:t>
            </a:r>
            <a:endParaRPr lang="uk-UA" sz="32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928670"/>
            <a:ext cx="3008313" cy="5715040"/>
          </a:xfrm>
        </p:spPr>
        <p:txBody>
          <a:bodyPr>
            <a:normAutofit/>
          </a:bodyPr>
          <a:lstStyle/>
          <a:p>
            <a:r>
              <a:rPr lang="uk-UA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Виділяють килими з гладкою поверхнею і двобічним орнаментом, ворсові, комбіновані, гобелени "коци" (килими з високим густим ворсом). Килимарство походить 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Київської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Русі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XVI - XVII ст. </a:t>
            </a:r>
            <a:r>
              <a:rPr lang="ru-RU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Килими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мали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рослинний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геометрично-рослинний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геометричний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орнамент. В </a:t>
            </a:r>
            <a:r>
              <a:rPr lang="ru-RU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Україні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давні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гобелени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мали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назви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дивани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опони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шпалери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коберці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uk-UA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Центри розвитку:</a:t>
            </a:r>
          </a:p>
          <a:p>
            <a:r>
              <a:rPr lang="ru-RU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Львівщина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Полтавщина</a:t>
            </a:r>
            <a:b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Київщина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Чернігівщина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Буковина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Гуцульщина</a:t>
            </a:r>
            <a:endParaRPr lang="uk-UA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1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143372" y="357166"/>
            <a:ext cx="4357718" cy="5929354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3008313" cy="64930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algn="ctr"/>
            <a:r>
              <a:rPr lang="uk-UA" sz="4400" b="1" dirty="0" smtClean="0">
                <a:solidFill>
                  <a:srgbClr val="FF0000"/>
                </a:solidFill>
              </a:rPr>
              <a:t>Кераміка</a:t>
            </a:r>
            <a:endParaRPr lang="uk-UA" sz="44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1071546"/>
            <a:ext cx="3008313" cy="5572164"/>
          </a:xfrm>
        </p:spPr>
        <p:txBody>
          <a:bodyPr>
            <a:noAutofit/>
          </a:bodyPr>
          <a:lstStyle/>
          <a:p>
            <a:r>
              <a:rPr lang="ru-RU" sz="1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Українські</a:t>
            </a: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гончари</a:t>
            </a: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славилися</a:t>
            </a: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своїми</a:t>
            </a: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глечиками</a:t>
            </a: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дзбанками</a:t>
            </a: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горщиками</a:t>
            </a: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тарелями</a:t>
            </a: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1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Кераміка відома з часів Трипільської культури. Центр виготовлення керамічних виробів - селище </a:t>
            </a:r>
            <a:r>
              <a:rPr lang="uk-UA" sz="1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Опішня</a:t>
            </a:r>
            <a:r>
              <a:rPr lang="uk-UA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(Полтавщина).</a:t>
            </a:r>
          </a:p>
          <a:p>
            <a:r>
              <a:rPr lang="uk-UA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Заслужені майстри:</a:t>
            </a:r>
          </a:p>
          <a:p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 Демченко</a:t>
            </a:r>
            <a:b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І. </a:t>
            </a:r>
            <a:r>
              <a:rPr lang="ru-RU" sz="1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Білик</a:t>
            </a: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 </a:t>
            </a:r>
            <a:r>
              <a:rPr lang="ru-RU" sz="1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Омеляненко</a:t>
            </a: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</a:t>
            </a:r>
            <a:r>
              <a:rPr lang="ru-RU" sz="1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Пошивайло</a:t>
            </a:r>
            <a:endParaRPr lang="ru-RU" sz="1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Центри розвитку:</a:t>
            </a:r>
          </a:p>
          <a:p>
            <a:r>
              <a:rPr lang="ru-RU" sz="1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Опішня</a:t>
            </a: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Полтавщина</a:t>
            </a:r>
            <a:b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Хуст – </a:t>
            </a:r>
            <a:r>
              <a:rPr lang="ru-RU" sz="1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Закарпаття</a:t>
            </a: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Дибинці</a:t>
            </a: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1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Київщина</a:t>
            </a:r>
            <a:endParaRPr lang="uk-UA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2013011410210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428992" y="714356"/>
            <a:ext cx="5500726" cy="535785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3008313" cy="116205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Фаянс і порцеляна</a:t>
            </a:r>
            <a:endParaRPr lang="uk-UA" sz="36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1428736"/>
            <a:ext cx="3008313" cy="5214974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Чашки, чайники,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свічники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Баранівський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завод,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щорічно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випускає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40 тис.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виробів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(в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Україні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сировина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каолін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біла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глина). Перший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фаянсовий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завод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засновано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1798 р.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Києвом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1887 завод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поблизу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Харкова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Перші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парцелянові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вироби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були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створені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Україні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1790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році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1802 р. -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Баранівський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завод (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Житомирська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обл.)</a:t>
            </a:r>
          </a:p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Перший посуд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виготовляють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майстри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колективного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підприємства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Стрельниківський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завод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порцеляни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</a:p>
          <a:p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Центри розвитку:</a:t>
            </a:r>
          </a:p>
          <a:p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Дніпропетровська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обл.</a:t>
            </a:r>
            <a:b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Житомирська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обл.</a:t>
            </a:r>
            <a:b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Донецька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обл.</a:t>
            </a:r>
            <a:b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Харків</a:t>
            </a:r>
            <a:endParaRPr lang="uk-UA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119302-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5050" y="500042"/>
            <a:ext cx="5426106" cy="6143668"/>
          </a:xfr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3008313" cy="94773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algn="ctr"/>
            <a:r>
              <a:rPr lang="ru-RU" sz="2400" b="1" dirty="0" smtClean="0"/>
              <a:t> </a:t>
            </a:r>
            <a:r>
              <a:rPr lang="ru-RU" sz="2000" b="1" dirty="0" err="1" smtClean="0">
                <a:solidFill>
                  <a:srgbClr val="FF0000"/>
                </a:solidFill>
              </a:rPr>
              <a:t>Художнє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скло</a:t>
            </a:r>
            <a:r>
              <a:rPr lang="ru-RU" sz="2000" b="1" dirty="0" smtClean="0">
                <a:solidFill>
                  <a:srgbClr val="FF0000"/>
                </a:solidFill>
              </a:rPr>
              <a:t>: </a:t>
            </a:r>
            <a:r>
              <a:rPr lang="ru-RU" sz="2000" b="1" dirty="0" err="1" smtClean="0">
                <a:solidFill>
                  <a:srgbClr val="FF0000"/>
                </a:solidFill>
              </a:rPr>
              <a:t>кришталеве</a:t>
            </a:r>
            <a:r>
              <a:rPr lang="ru-RU" sz="2000" b="1" dirty="0" smtClean="0">
                <a:solidFill>
                  <a:srgbClr val="FF0000"/>
                </a:solidFill>
              </a:rPr>
              <a:t>, </a:t>
            </a:r>
            <a:r>
              <a:rPr lang="ru-RU" sz="2000" b="1" dirty="0" err="1" smtClean="0">
                <a:solidFill>
                  <a:srgbClr val="FF0000"/>
                </a:solidFill>
              </a:rPr>
              <a:t>сульфідне</a:t>
            </a:r>
            <a:r>
              <a:rPr lang="ru-RU" sz="2000" b="1" dirty="0" smtClean="0">
                <a:solidFill>
                  <a:srgbClr val="FF0000"/>
                </a:solidFill>
              </a:rPr>
              <a:t>, </a:t>
            </a:r>
            <a:r>
              <a:rPr lang="ru-RU" sz="2000" b="1" dirty="0" err="1" smtClean="0">
                <a:solidFill>
                  <a:srgbClr val="FF0000"/>
                </a:solidFill>
              </a:rPr>
              <a:t>тонове</a:t>
            </a:r>
            <a:endParaRPr lang="uk-UA" sz="20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1214422"/>
            <a:ext cx="3008313" cy="5500726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часи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Київської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Русі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основною </a:t>
            </a:r>
            <a:r>
              <a:rPr lang="ru-RU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продукцією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були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браслети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намиста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персні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.(В </a:t>
            </a:r>
            <a:r>
              <a:rPr lang="ru-RU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Україні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сировина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кварцевий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пісок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вапно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крейда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деревина, запаси води). </a:t>
            </a:r>
            <a:r>
              <a:rPr lang="ru-RU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Скло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виробництво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започатковане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III - IV ст. На </a:t>
            </a:r>
            <a:r>
              <a:rPr lang="ru-RU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Київській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Русі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X ст. У XVIII ст. на </a:t>
            </a:r>
            <a:r>
              <a:rPr lang="ru-RU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Чернігівщині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існувало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120 </a:t>
            </a:r>
            <a:r>
              <a:rPr lang="ru-RU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скловарних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заводів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uk-UA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Центри розвитку:</a:t>
            </a:r>
          </a:p>
          <a:p>
            <a:r>
              <a:rPr lang="ru-RU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Київський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завод</a:t>
            </a:r>
          </a:p>
          <a:p>
            <a:r>
              <a:rPr lang="ru-RU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Львівська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фірма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Райдуга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r>
              <a:rPr lang="ru-RU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Артемівськ</a:t>
            </a:r>
            <a:endPara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Бережанськ</a:t>
            </a:r>
            <a:endPara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Керч</a:t>
            </a:r>
            <a:endPara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Романівка</a:t>
            </a:r>
            <a:endParaRPr lang="uk-UA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collag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714744" y="642918"/>
            <a:ext cx="5111750" cy="5111750"/>
          </a:xfr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3008313" cy="86362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algn="ctr"/>
            <a:r>
              <a:rPr lang="uk-UA" b="1" dirty="0" smtClean="0"/>
              <a:t> </a:t>
            </a:r>
            <a:r>
              <a:rPr lang="uk-UA" sz="3100" b="1" dirty="0" smtClean="0">
                <a:solidFill>
                  <a:srgbClr val="FF0000"/>
                </a:solidFill>
              </a:rPr>
              <a:t>Художня обробка заліза</a:t>
            </a:r>
            <a:endParaRPr lang="uk-UA" sz="31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42844" y="1142984"/>
            <a:ext cx="3008313" cy="5500726"/>
          </a:xfrm>
        </p:spPr>
        <p:txBody>
          <a:bodyPr>
            <a:normAutofit lnSpcReduction="10000"/>
          </a:bodyPr>
          <a:lstStyle/>
          <a:p>
            <a:r>
              <a:rPr lang="uk-U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Обробка металів. </a:t>
            </a:r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Ковальська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справа XV - XVI ст. </a:t>
            </a:r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ювелірні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вироби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золотарство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XVII - XVIII ст. XIX - XX </a:t>
            </a:r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гуцульське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металірство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uk-U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Нині осередками художнього ковальства є цехи при реставраційних майстернях. Умільці ковалі Києва та Львова: </a:t>
            </a:r>
          </a:p>
          <a:p>
            <a:r>
              <a:rPr lang="uk-U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 </a:t>
            </a:r>
            <a:r>
              <a:rPr lang="uk-UA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Миловзоров</a:t>
            </a:r>
            <a:r>
              <a:rPr lang="uk-U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Київ</a:t>
            </a:r>
          </a:p>
          <a:p>
            <a:r>
              <a:rPr lang="uk-U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 </a:t>
            </a:r>
            <a:r>
              <a:rPr lang="uk-UA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Качмар</a:t>
            </a:r>
            <a:r>
              <a:rPr lang="uk-U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Львів</a:t>
            </a:r>
          </a:p>
          <a:p>
            <a:r>
              <a:rPr lang="uk-U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О. </a:t>
            </a:r>
            <a:r>
              <a:rPr lang="uk-UA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Дідик</a:t>
            </a:r>
            <a:r>
              <a:rPr lang="uk-U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Чернівці</a:t>
            </a:r>
            <a:endParaRPr lang="uk-UA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collage 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5050" y="643731"/>
            <a:ext cx="5111750" cy="5111750"/>
          </a:xfr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3008313" cy="50643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algn="ctr"/>
            <a:r>
              <a:rPr lang="uk-UA" sz="2800" b="1" dirty="0" err="1" smtClean="0">
                <a:solidFill>
                  <a:srgbClr val="FF0000"/>
                </a:solidFill>
              </a:rPr>
              <a:t>Плетенкарство</a:t>
            </a:r>
            <a:endParaRPr lang="uk-UA" sz="28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42844" y="928670"/>
            <a:ext cx="3008313" cy="5643602"/>
          </a:xfrm>
        </p:spPr>
        <p:txBody>
          <a:bodyPr>
            <a:normAutofit/>
          </a:bodyPr>
          <a:lstStyle/>
          <a:p>
            <a:r>
              <a:rPr lang="ru-RU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Лозоплетіння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Рогозоплетіння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 </a:t>
            </a:r>
            <a:r>
              <a:rPr lang="ru-RU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кустарних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майстернях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У</a:t>
            </a:r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XVIII - XIX </a:t>
            </a:r>
            <a:r>
              <a:rPr lang="uk-UA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ст. існувало 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</a:t>
            </a:r>
            <a:r>
              <a:rPr lang="ru-RU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підприємств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художнього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плетіння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домашній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промисел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ru-RU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існують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нині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</a:t>
            </a:r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uk-UA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Центри розвитку:</a:t>
            </a:r>
          </a:p>
          <a:p>
            <a:r>
              <a:rPr lang="uk-UA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Тернопільська обл. </a:t>
            </a:r>
          </a:p>
          <a:p>
            <a:r>
              <a:rPr lang="uk-UA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Чернігів </a:t>
            </a:r>
          </a:p>
          <a:p>
            <a:r>
              <a:rPr lang="uk-UA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Корсунь-Шевченківський</a:t>
            </a:r>
          </a:p>
          <a:p>
            <a:r>
              <a:rPr lang="uk-UA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Городищі (Полтавська обл.)</a:t>
            </a:r>
          </a:p>
          <a:p>
            <a:r>
              <a:rPr lang="uk-UA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Бромлі</a:t>
            </a:r>
            <a:r>
              <a:rPr lang="uk-UA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(Сумська обл.) </a:t>
            </a:r>
          </a:p>
          <a:p>
            <a:r>
              <a:rPr lang="uk-UA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Ізмаїл </a:t>
            </a:r>
          </a:p>
          <a:p>
            <a:r>
              <a:rPr lang="uk-UA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Кім'я</a:t>
            </a:r>
            <a:r>
              <a:rPr lang="uk-UA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(Одеська обл.) </a:t>
            </a:r>
          </a:p>
          <a:p>
            <a:r>
              <a:rPr lang="uk-UA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Хуст </a:t>
            </a:r>
          </a:p>
          <a:p>
            <a:r>
              <a:rPr lang="uk-UA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Тячів (Закарпаття).</a:t>
            </a:r>
            <a:endParaRPr lang="uk-UA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223bef016bc5353e3d9bbc85d609a35a_600x100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14678" y="571480"/>
            <a:ext cx="5715040" cy="5929354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3008313" cy="79218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 Художня обробка дерева</a:t>
            </a:r>
            <a:endParaRPr lang="uk-UA" sz="24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1142984"/>
            <a:ext cx="3008313" cy="5572164"/>
          </a:xfrm>
        </p:spPr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Вироби з дерева; техніка: видовбування, вирізування, виточування, різьблення (ажурна плоска різьба); орнаментальне оздоблення; вимальовування на ялині, сосні, клені.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XII - XV ст.</a:t>
            </a:r>
            <a:b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XVII - XVIII ст.</a:t>
            </a:r>
          </a:p>
          <a:p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Заслужені майстри:</a:t>
            </a:r>
          </a:p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І. Васильчиков</a:t>
            </a:r>
            <a:b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Велько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Сім'я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шкрібляків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Корпанюків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Мегединюк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Девдюк</a:t>
            </a:r>
            <a:endPara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Центри розвитку:</a:t>
            </a:r>
          </a:p>
          <a:p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Диканька</a:t>
            </a:r>
            <a:b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Хорол (Полтавщина)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Гуцульщина</a:t>
            </a:r>
            <a:endPara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Чернігівщина</a:t>
            </a:r>
            <a:endPara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Івано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Франківщина</a:t>
            </a:r>
            <a:endPara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Львівська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фабрика </a:t>
            </a:r>
            <a:endParaRPr lang="uk-UA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GOTOV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868" y="1282700"/>
            <a:ext cx="5114932" cy="4289440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ca66a1c32c54c21a14283c1ac6d8c6c676a8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141</TotalTime>
  <Words>610</Words>
  <Application>Microsoft Office PowerPoint</Application>
  <PresentationFormat>Экран (4:3)</PresentationFormat>
  <Paragraphs>75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Народні художні промисли</vt:lpstr>
      <vt:lpstr>Вишивка</vt:lpstr>
      <vt:lpstr>Килимарство</vt:lpstr>
      <vt:lpstr>Кераміка</vt:lpstr>
      <vt:lpstr>Фаянс і порцеляна</vt:lpstr>
      <vt:lpstr> Художнє скло: кришталеве, сульфідне, тонове</vt:lpstr>
      <vt:lpstr> Художня обробка заліза</vt:lpstr>
      <vt:lpstr>Плетенкарство</vt:lpstr>
      <vt:lpstr> Художня обробка дерева</vt:lpstr>
      <vt:lpstr> Художня обробка шкіри, кістки та рогу. </vt:lpstr>
      <vt:lpstr>Декоративний розпис</vt:lpstr>
      <vt:lpstr>Дякую за увагу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Народні художні промисли</dc:title>
  <dc:creator>Анжелика</dc:creator>
  <cp:lastModifiedBy>Анжелика</cp:lastModifiedBy>
  <cp:revision>17</cp:revision>
  <dcterms:created xsi:type="dcterms:W3CDTF">2014-11-27T15:01:16Z</dcterms:created>
  <dcterms:modified xsi:type="dcterms:W3CDTF">2014-11-30T13:51:10Z</dcterms:modified>
</cp:coreProperties>
</file>