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BFF7DE"/>
    <a:srgbClr val="79F7A3"/>
    <a:srgbClr val="22F267"/>
    <a:srgbClr val="18A8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2CDB58-AFFA-4C4E-9598-B563EEF05685}" type="doc">
      <dgm:prSet loTypeId="urn:microsoft.com/office/officeart/2005/8/layout/hierarchy3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67C6A9D-A3C1-497B-B17B-54E259ADD344}">
      <dgm:prSet phldrT="[Текст]"/>
      <dgm:spPr/>
      <dgm:t>
        <a:bodyPr/>
        <a:lstStyle/>
        <a:p>
          <a:r>
            <a:rPr lang="uk-UA" dirty="0" smtClean="0"/>
            <a:t>Залежність</a:t>
          </a:r>
          <a:endParaRPr lang="ru-RU" dirty="0"/>
        </a:p>
      </dgm:t>
    </dgm:pt>
    <dgm:pt modelId="{D744FC10-0467-4357-A8D2-231C696D21FA}" type="parTrans" cxnId="{F2623452-FF8B-45E7-AAD2-E0867C3BE7C6}">
      <dgm:prSet/>
      <dgm:spPr/>
      <dgm:t>
        <a:bodyPr/>
        <a:lstStyle/>
        <a:p>
          <a:endParaRPr lang="ru-RU"/>
        </a:p>
      </dgm:t>
    </dgm:pt>
    <dgm:pt modelId="{8C9E9CF7-A215-4D2C-814E-ABD3954D0AD2}" type="sibTrans" cxnId="{F2623452-FF8B-45E7-AAD2-E0867C3BE7C6}">
      <dgm:prSet/>
      <dgm:spPr/>
      <dgm:t>
        <a:bodyPr/>
        <a:lstStyle/>
        <a:p>
          <a:endParaRPr lang="ru-RU"/>
        </a:p>
      </dgm:t>
    </dgm:pt>
    <dgm:pt modelId="{6AC45618-8200-4351-89C9-3DF81327A820}">
      <dgm:prSet phldrT="[Текст]"/>
      <dgm:spPr/>
      <dgm:t>
        <a:bodyPr/>
        <a:lstStyle/>
        <a:p>
          <a:r>
            <a:rPr lang="ru-RU" b="0" i="0" dirty="0" err="1" smtClean="0"/>
            <a:t>Збільшення</a:t>
          </a:r>
          <a:r>
            <a:rPr lang="ru-RU" b="0" i="0" dirty="0" smtClean="0"/>
            <a:t> </a:t>
          </a:r>
          <a:r>
            <a:rPr lang="ru-RU" b="0" i="0" dirty="0" err="1" smtClean="0"/>
            <a:t>дози</a:t>
          </a:r>
          <a:endParaRPr lang="ru-RU" dirty="0"/>
        </a:p>
      </dgm:t>
    </dgm:pt>
    <dgm:pt modelId="{5BBA473A-7BDA-4F7E-BF9C-279E3D70F128}" type="parTrans" cxnId="{30D7ABD4-E11B-4F52-B6B8-FB68E4B63CF2}">
      <dgm:prSet/>
      <dgm:spPr/>
      <dgm:t>
        <a:bodyPr/>
        <a:lstStyle/>
        <a:p>
          <a:endParaRPr lang="ru-RU"/>
        </a:p>
      </dgm:t>
    </dgm:pt>
    <dgm:pt modelId="{BF5D4971-2DF5-4B79-8146-1DD5397D1881}" type="sibTrans" cxnId="{30D7ABD4-E11B-4F52-B6B8-FB68E4B63CF2}">
      <dgm:prSet/>
      <dgm:spPr/>
      <dgm:t>
        <a:bodyPr/>
        <a:lstStyle/>
        <a:p>
          <a:endParaRPr lang="ru-RU"/>
        </a:p>
      </dgm:t>
    </dgm:pt>
    <dgm:pt modelId="{A37FBEAE-4861-43B5-ABA1-7F01F35D03B4}">
      <dgm:prSet phldrT="[Текст]"/>
      <dgm:spPr/>
      <dgm:t>
        <a:bodyPr/>
        <a:lstStyle/>
        <a:p>
          <a:r>
            <a:rPr lang="ru-RU" b="0" i="0" dirty="0" err="1" smtClean="0"/>
            <a:t>непереборна</a:t>
          </a:r>
          <a:r>
            <a:rPr lang="ru-RU" b="0" i="0" dirty="0" smtClean="0"/>
            <a:t> потреба </a:t>
          </a:r>
          <a:r>
            <a:rPr lang="ru-RU" b="0" i="0" dirty="0" err="1" smtClean="0"/>
            <a:t>прийому</a:t>
          </a:r>
          <a:r>
            <a:rPr lang="ru-RU" b="0" i="0" dirty="0" smtClean="0"/>
            <a:t> наркотику</a:t>
          </a:r>
        </a:p>
      </dgm:t>
    </dgm:pt>
    <dgm:pt modelId="{C972A116-1BDC-4EE0-B1A3-A13A7F940692}" type="parTrans" cxnId="{A9F9E2E8-50C8-4D09-AD45-DBC69490DD0C}">
      <dgm:prSet/>
      <dgm:spPr/>
      <dgm:t>
        <a:bodyPr/>
        <a:lstStyle/>
        <a:p>
          <a:endParaRPr lang="ru-RU"/>
        </a:p>
      </dgm:t>
    </dgm:pt>
    <dgm:pt modelId="{4BBC7AC6-57AC-4D20-B542-6FE478BC5218}" type="sibTrans" cxnId="{A9F9E2E8-50C8-4D09-AD45-DBC69490DD0C}">
      <dgm:prSet/>
      <dgm:spPr/>
      <dgm:t>
        <a:bodyPr/>
        <a:lstStyle/>
        <a:p>
          <a:endParaRPr lang="ru-RU"/>
        </a:p>
      </dgm:t>
    </dgm:pt>
    <dgm:pt modelId="{07626F06-31A1-4F61-A1BA-A601D8B36C0F}">
      <dgm:prSet phldrT="[Текст]"/>
      <dgm:spPr/>
      <dgm:t>
        <a:bodyPr/>
        <a:lstStyle/>
        <a:p>
          <a:r>
            <a:rPr lang="uk-UA" dirty="0" smtClean="0"/>
            <a:t>Звикання</a:t>
          </a:r>
          <a:endParaRPr lang="ru-RU" dirty="0"/>
        </a:p>
      </dgm:t>
    </dgm:pt>
    <dgm:pt modelId="{60246D3A-0146-445E-95D4-645067358329}" type="parTrans" cxnId="{BB46973A-A8DC-4FD8-BC8E-2722A77F2136}">
      <dgm:prSet/>
      <dgm:spPr/>
      <dgm:t>
        <a:bodyPr/>
        <a:lstStyle/>
        <a:p>
          <a:endParaRPr lang="ru-RU"/>
        </a:p>
      </dgm:t>
    </dgm:pt>
    <dgm:pt modelId="{E627EEE2-FE04-42F5-BDA7-B40761F74C43}" type="sibTrans" cxnId="{BB46973A-A8DC-4FD8-BC8E-2722A77F2136}">
      <dgm:prSet/>
      <dgm:spPr/>
      <dgm:t>
        <a:bodyPr/>
        <a:lstStyle/>
        <a:p>
          <a:endParaRPr lang="ru-RU"/>
        </a:p>
      </dgm:t>
    </dgm:pt>
    <dgm:pt modelId="{A4635F18-6F64-4B71-A056-713DB2E5BA66}">
      <dgm:prSet phldrT="[Текст]" custT="1"/>
      <dgm:spPr/>
      <dgm:t>
        <a:bodyPr/>
        <a:lstStyle/>
        <a:p>
          <a:r>
            <a:rPr lang="ru-RU" sz="1400" b="0" i="0" dirty="0" err="1" smtClean="0"/>
            <a:t>бажання</a:t>
          </a:r>
          <a:r>
            <a:rPr lang="ru-RU" sz="1400" b="0" i="0" dirty="0" smtClean="0"/>
            <a:t> </a:t>
          </a:r>
          <a:r>
            <a:rPr lang="ru-RU" sz="1400" b="0" i="0" dirty="0" err="1" smtClean="0"/>
            <a:t>подальшого</a:t>
          </a:r>
          <a:r>
            <a:rPr lang="ru-RU" sz="1400" b="0" i="0" dirty="0" smtClean="0"/>
            <a:t> </a:t>
          </a:r>
          <a:r>
            <a:rPr lang="ru-RU" sz="1400" b="0" i="0" dirty="0" err="1" smtClean="0"/>
            <a:t>прийому</a:t>
          </a:r>
          <a:r>
            <a:rPr lang="ru-RU" sz="1400" b="0" i="0" dirty="0" smtClean="0"/>
            <a:t> наркотику з метою </a:t>
          </a:r>
          <a:r>
            <a:rPr lang="ru-RU" sz="1400" b="0" i="0" dirty="0" err="1" smtClean="0"/>
            <a:t>поліпшення</a:t>
          </a:r>
          <a:r>
            <a:rPr lang="ru-RU" sz="1400" b="0" i="0" dirty="0" smtClean="0"/>
            <a:t> настрою</a:t>
          </a:r>
          <a:endParaRPr lang="ru-RU" sz="1400" dirty="0"/>
        </a:p>
      </dgm:t>
    </dgm:pt>
    <dgm:pt modelId="{96E1A879-7469-4D9E-A3A7-B199F82EB57D}" type="parTrans" cxnId="{6D3CDE73-242B-40B7-8D7C-F665675BB836}">
      <dgm:prSet/>
      <dgm:spPr/>
      <dgm:t>
        <a:bodyPr/>
        <a:lstStyle/>
        <a:p>
          <a:endParaRPr lang="ru-RU"/>
        </a:p>
      </dgm:t>
    </dgm:pt>
    <dgm:pt modelId="{C7BBF8C7-AC7B-42BC-B3ED-3D363086BC9E}" type="sibTrans" cxnId="{6D3CDE73-242B-40B7-8D7C-F665675BB836}">
      <dgm:prSet/>
      <dgm:spPr/>
      <dgm:t>
        <a:bodyPr/>
        <a:lstStyle/>
        <a:p>
          <a:endParaRPr lang="ru-RU"/>
        </a:p>
      </dgm:t>
    </dgm:pt>
    <dgm:pt modelId="{083C8DFF-FB41-4B4C-93B1-6EE5A45C8312}">
      <dgm:prSet phldrT="[Текст]"/>
      <dgm:spPr/>
      <dgm:t>
        <a:bodyPr/>
        <a:lstStyle/>
        <a:p>
          <a:r>
            <a:rPr lang="ru-RU" b="0" i="0" dirty="0" err="1" smtClean="0"/>
            <a:t>відсутність</a:t>
          </a:r>
          <a:r>
            <a:rPr lang="ru-RU" b="0" i="0" dirty="0" smtClean="0"/>
            <a:t> </a:t>
          </a:r>
          <a:r>
            <a:rPr lang="ru-RU" b="0" i="0" dirty="0" err="1" smtClean="0"/>
            <a:t>фізичної</a:t>
          </a:r>
          <a:r>
            <a:rPr lang="ru-RU" b="0" i="0" dirty="0" smtClean="0"/>
            <a:t> </a:t>
          </a:r>
          <a:r>
            <a:rPr lang="ru-RU" b="0" i="0" dirty="0" err="1" smtClean="0"/>
            <a:t>залежності</a:t>
          </a:r>
          <a:endParaRPr lang="ru-RU" dirty="0"/>
        </a:p>
      </dgm:t>
    </dgm:pt>
    <dgm:pt modelId="{415AD50C-72C4-4A30-971D-A154E9F3C42E}" type="parTrans" cxnId="{6DBD83A1-FA1D-4E45-959A-2D91B657308B}">
      <dgm:prSet/>
      <dgm:spPr/>
      <dgm:t>
        <a:bodyPr/>
        <a:lstStyle/>
        <a:p>
          <a:endParaRPr lang="ru-RU"/>
        </a:p>
      </dgm:t>
    </dgm:pt>
    <dgm:pt modelId="{EDD9634B-D761-4A1E-A335-6AAC309D23E8}" type="sibTrans" cxnId="{6DBD83A1-FA1D-4E45-959A-2D91B657308B}">
      <dgm:prSet/>
      <dgm:spPr/>
      <dgm:t>
        <a:bodyPr/>
        <a:lstStyle/>
        <a:p>
          <a:endParaRPr lang="ru-RU"/>
        </a:p>
      </dgm:t>
    </dgm:pt>
    <dgm:pt modelId="{36B2EAD1-75DC-4E14-9CCC-311C1B5DCDCA}">
      <dgm:prSet/>
      <dgm:spPr/>
      <dgm:t>
        <a:bodyPr/>
        <a:lstStyle/>
        <a:p>
          <a:r>
            <a:rPr lang="ru-RU" dirty="0" err="1" smtClean="0"/>
            <a:t>збільшення</a:t>
          </a:r>
          <a:r>
            <a:rPr lang="ru-RU" dirty="0" smtClean="0"/>
            <a:t> </a:t>
          </a:r>
          <a:r>
            <a:rPr lang="ru-RU" dirty="0" err="1" smtClean="0"/>
            <a:t>дозування</a:t>
          </a:r>
          <a:endParaRPr lang="ru-RU" dirty="0"/>
        </a:p>
      </dgm:t>
    </dgm:pt>
    <dgm:pt modelId="{1A756B24-FC57-49CE-8786-70212EA93A91}" type="parTrans" cxnId="{65447B0C-BE07-4E50-A064-8F1E0276C1A5}">
      <dgm:prSet/>
      <dgm:spPr/>
      <dgm:t>
        <a:bodyPr/>
        <a:lstStyle/>
        <a:p>
          <a:endParaRPr lang="ru-RU"/>
        </a:p>
      </dgm:t>
    </dgm:pt>
    <dgm:pt modelId="{2DD2A270-C801-4350-A7C3-8BEB73B343CC}" type="sibTrans" cxnId="{65447B0C-BE07-4E50-A064-8F1E0276C1A5}">
      <dgm:prSet/>
      <dgm:spPr/>
      <dgm:t>
        <a:bodyPr/>
        <a:lstStyle/>
        <a:p>
          <a:endParaRPr lang="ru-RU"/>
        </a:p>
      </dgm:t>
    </dgm:pt>
    <dgm:pt modelId="{684644FA-35C8-4B09-A6B0-E573512C0597}">
      <dgm:prSet/>
      <dgm:spPr/>
      <dgm:t>
        <a:bodyPr/>
        <a:lstStyle/>
        <a:p>
          <a:r>
            <a:rPr lang="ru-RU" b="0" i="0" dirty="0" err="1" smtClean="0"/>
            <a:t>негативні</a:t>
          </a:r>
          <a:r>
            <a:rPr lang="ru-RU" b="0" i="0" dirty="0" smtClean="0"/>
            <a:t> </a:t>
          </a:r>
          <a:r>
            <a:rPr lang="ru-RU" b="0" i="0" dirty="0" err="1" smtClean="0"/>
            <a:t>наслідки</a:t>
          </a:r>
          <a:r>
            <a:rPr lang="ru-RU" b="0" i="0" dirty="0" smtClean="0"/>
            <a:t> </a:t>
          </a:r>
          <a:r>
            <a:rPr lang="ru-RU" b="0" i="0" dirty="0" err="1" smtClean="0"/>
            <a:t>стосуються</a:t>
          </a:r>
          <a:r>
            <a:rPr lang="ru-RU" b="0" i="0" dirty="0" smtClean="0"/>
            <a:t> </a:t>
          </a:r>
          <a:r>
            <a:rPr lang="ru-RU" b="0" i="0" dirty="0" err="1" smtClean="0"/>
            <a:t>тільки</a:t>
          </a:r>
          <a:r>
            <a:rPr lang="ru-RU" b="0" i="0" dirty="0" smtClean="0"/>
            <a:t> </a:t>
          </a:r>
          <a:r>
            <a:rPr lang="ru-RU" b="0" i="0" dirty="0" err="1" smtClean="0"/>
            <a:t>особистості</a:t>
          </a:r>
          <a:r>
            <a:rPr lang="ru-RU" b="0" i="0" dirty="0" smtClean="0"/>
            <a:t> наркомана</a:t>
          </a:r>
          <a:endParaRPr lang="ru-RU" dirty="0"/>
        </a:p>
      </dgm:t>
    </dgm:pt>
    <dgm:pt modelId="{54D29BC1-721E-42F6-9539-47DB1046C47B}" type="parTrans" cxnId="{6FB6734E-FD75-4141-98BD-BD35C5B16882}">
      <dgm:prSet/>
      <dgm:spPr/>
      <dgm:t>
        <a:bodyPr/>
        <a:lstStyle/>
        <a:p>
          <a:endParaRPr lang="ru-RU"/>
        </a:p>
      </dgm:t>
    </dgm:pt>
    <dgm:pt modelId="{098A5726-6184-4461-92E3-6525849FB216}" type="sibTrans" cxnId="{6FB6734E-FD75-4141-98BD-BD35C5B16882}">
      <dgm:prSet/>
      <dgm:spPr/>
      <dgm:t>
        <a:bodyPr/>
        <a:lstStyle/>
        <a:p>
          <a:endParaRPr lang="ru-RU"/>
        </a:p>
      </dgm:t>
    </dgm:pt>
    <dgm:pt modelId="{9383359B-2793-4D17-9E2C-9345294694F9}" type="pres">
      <dgm:prSet presAssocID="{412CDB58-AFFA-4C4E-9598-B563EEF0568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FDFEF48-CDEA-4151-81FF-477D9CCA3F91}" type="pres">
      <dgm:prSet presAssocID="{A67C6A9D-A3C1-497B-B17B-54E259ADD344}" presName="root" presStyleCnt="0"/>
      <dgm:spPr/>
    </dgm:pt>
    <dgm:pt modelId="{38B6EC87-B63D-4C04-BCE7-011E5F08DD1A}" type="pres">
      <dgm:prSet presAssocID="{A67C6A9D-A3C1-497B-B17B-54E259ADD344}" presName="rootComposite" presStyleCnt="0"/>
      <dgm:spPr/>
    </dgm:pt>
    <dgm:pt modelId="{9285845D-F1E3-478C-97C4-5BF6B9BF4298}" type="pres">
      <dgm:prSet presAssocID="{A67C6A9D-A3C1-497B-B17B-54E259ADD344}" presName="rootText" presStyleLbl="node1" presStyleIdx="0" presStyleCnt="2" custScaleX="87059" custScaleY="58215" custLinFactNeighborX="-2796" custLinFactNeighborY="-12420"/>
      <dgm:spPr/>
    </dgm:pt>
    <dgm:pt modelId="{2BCECF40-5C90-4173-AFDF-2B23C2D94A35}" type="pres">
      <dgm:prSet presAssocID="{A67C6A9D-A3C1-497B-B17B-54E259ADD344}" presName="rootConnector" presStyleLbl="node1" presStyleIdx="0" presStyleCnt="2"/>
      <dgm:spPr/>
    </dgm:pt>
    <dgm:pt modelId="{A2A061C8-A7A7-4F02-9CA7-E460C4A9D9C6}" type="pres">
      <dgm:prSet presAssocID="{A67C6A9D-A3C1-497B-B17B-54E259ADD344}" presName="childShape" presStyleCnt="0"/>
      <dgm:spPr/>
    </dgm:pt>
    <dgm:pt modelId="{289DBA75-648B-43F2-B727-FBE1BB1C2E03}" type="pres">
      <dgm:prSet presAssocID="{5BBA473A-7BDA-4F7E-BF9C-279E3D70F128}" presName="Name13" presStyleLbl="parChTrans1D2" presStyleIdx="0" presStyleCnt="6"/>
      <dgm:spPr/>
    </dgm:pt>
    <dgm:pt modelId="{3B2330A8-8D78-474F-8216-1ED352C3F106}" type="pres">
      <dgm:prSet presAssocID="{6AC45618-8200-4351-89C9-3DF81327A820}" presName="childText" presStyleLbl="bgAcc1" presStyleIdx="0" presStyleCnt="6" custScaleX="156313" custScaleY="36806" custLinFactNeighborX="-4798" custLinFactNeighborY="-144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47F1C-0DD9-4ED8-A978-7191364A0B78}" type="pres">
      <dgm:prSet presAssocID="{C972A116-1BDC-4EE0-B1A3-A13A7F940692}" presName="Name13" presStyleLbl="parChTrans1D2" presStyleIdx="1" presStyleCnt="6"/>
      <dgm:spPr/>
    </dgm:pt>
    <dgm:pt modelId="{B672F626-1EFB-46EE-A832-63024BB91ACB}" type="pres">
      <dgm:prSet presAssocID="{A37FBEAE-4861-43B5-ABA1-7F01F35D03B4}" presName="childText" presStyleLbl="bgAcc1" presStyleIdx="1" presStyleCnt="6" custFlipVert="0" custScaleX="156313" custScaleY="52345" custLinFactNeighborX="-6214" custLinFactNeighborY="-27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1A5B9-9B09-4A01-B871-C2CB751E49BF}" type="pres">
      <dgm:prSet presAssocID="{07626F06-31A1-4F61-A1BA-A601D8B36C0F}" presName="root" presStyleCnt="0"/>
      <dgm:spPr/>
    </dgm:pt>
    <dgm:pt modelId="{1AFC0BD1-6F94-4A38-9BF1-E4608C0E8DAB}" type="pres">
      <dgm:prSet presAssocID="{07626F06-31A1-4F61-A1BA-A601D8B36C0F}" presName="rootComposite" presStyleCnt="0"/>
      <dgm:spPr/>
    </dgm:pt>
    <dgm:pt modelId="{66BBACE7-B3C1-4E66-827A-7B6A123739ED}" type="pres">
      <dgm:prSet presAssocID="{07626F06-31A1-4F61-A1BA-A601D8B36C0F}" presName="rootText" presStyleLbl="node1" presStyleIdx="1" presStyleCnt="2" custScaleX="78120" custScaleY="56481" custLinFactNeighborX="1550" custLinFactNeighborY="-13292"/>
      <dgm:spPr/>
      <dgm:t>
        <a:bodyPr/>
        <a:lstStyle/>
        <a:p>
          <a:endParaRPr lang="ru-RU"/>
        </a:p>
      </dgm:t>
    </dgm:pt>
    <dgm:pt modelId="{C7090522-60C0-4D00-B3CB-5803208C97D2}" type="pres">
      <dgm:prSet presAssocID="{07626F06-31A1-4F61-A1BA-A601D8B36C0F}" presName="rootConnector" presStyleLbl="node1" presStyleIdx="1" presStyleCnt="2"/>
      <dgm:spPr/>
    </dgm:pt>
    <dgm:pt modelId="{2B4D5945-9758-4F5A-BACB-59627DC7454E}" type="pres">
      <dgm:prSet presAssocID="{07626F06-31A1-4F61-A1BA-A601D8B36C0F}" presName="childShape" presStyleCnt="0"/>
      <dgm:spPr/>
    </dgm:pt>
    <dgm:pt modelId="{6FDE742B-AF8D-4BD3-A761-8517011FDEA6}" type="pres">
      <dgm:prSet presAssocID="{96E1A879-7469-4D9E-A3A7-B199F82EB57D}" presName="Name13" presStyleLbl="parChTrans1D2" presStyleIdx="2" presStyleCnt="6"/>
      <dgm:spPr/>
    </dgm:pt>
    <dgm:pt modelId="{CE830C61-ED77-4555-B231-DB87D8223034}" type="pres">
      <dgm:prSet presAssocID="{A4635F18-6F64-4B71-A056-713DB2E5BA66}" presName="childText" presStyleLbl="bgAcc1" presStyleIdx="2" presStyleCnt="6" custScaleX="205937" custScaleY="58173" custLinFactNeighborX="1177" custLinFactNeighborY="-8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2FF3C-EF90-4BF5-8B89-06F38FF1ED07}" type="pres">
      <dgm:prSet presAssocID="{1A756B24-FC57-49CE-8786-70212EA93A91}" presName="Name13" presStyleLbl="parChTrans1D2" presStyleIdx="3" presStyleCnt="6"/>
      <dgm:spPr/>
    </dgm:pt>
    <dgm:pt modelId="{6A765197-ED74-4BA6-B74A-AD9E055B33E2}" type="pres">
      <dgm:prSet presAssocID="{36B2EAD1-75DC-4E14-9CCC-311C1B5DCDCA}" presName="childText" presStyleLbl="bgAcc1" presStyleIdx="3" presStyleCnt="6" custScaleX="208551" custScaleY="51565" custLinFactNeighborX="-3308" custLinFactNeighborY="-20538">
        <dgm:presLayoutVars>
          <dgm:bulletEnabled val="1"/>
        </dgm:presLayoutVars>
      </dgm:prSet>
      <dgm:spPr/>
    </dgm:pt>
    <dgm:pt modelId="{F857B88A-55DF-474E-8A31-0501140C6406}" type="pres">
      <dgm:prSet presAssocID="{415AD50C-72C4-4A30-971D-A154E9F3C42E}" presName="Name13" presStyleLbl="parChTrans1D2" presStyleIdx="4" presStyleCnt="6"/>
      <dgm:spPr/>
    </dgm:pt>
    <dgm:pt modelId="{4E232ECD-317D-46E9-A359-0EA2D30A446B}" type="pres">
      <dgm:prSet presAssocID="{083C8DFF-FB41-4B4C-93B1-6EE5A45C8312}" presName="childText" presStyleLbl="bgAcc1" presStyleIdx="4" presStyleCnt="6" custScaleX="210224" custScaleY="43275" custLinFactNeighborX="230" custLinFactNeighborY="-26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7DFCF-D57B-471E-A367-5AE52AB6EAD6}" type="pres">
      <dgm:prSet presAssocID="{54D29BC1-721E-42F6-9539-47DB1046C47B}" presName="Name13" presStyleLbl="parChTrans1D2" presStyleIdx="5" presStyleCnt="6"/>
      <dgm:spPr/>
    </dgm:pt>
    <dgm:pt modelId="{F3FC49BC-A1CA-4DAB-8582-65112CE23606}" type="pres">
      <dgm:prSet presAssocID="{684644FA-35C8-4B09-A6B0-E573512C0597}" presName="childText" presStyleLbl="bgAcc1" presStyleIdx="5" presStyleCnt="6" custScaleX="208546" custScaleY="64124" custLinFactNeighborX="-2573" custLinFactNeighborY="-39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AA7D6-17BA-49BC-90EF-635177B4C150}" type="presOf" srcId="{A37FBEAE-4861-43B5-ABA1-7F01F35D03B4}" destId="{B672F626-1EFB-46EE-A832-63024BB91ACB}" srcOrd="0" destOrd="0" presId="urn:microsoft.com/office/officeart/2005/8/layout/hierarchy3"/>
    <dgm:cxn modelId="{65447B0C-BE07-4E50-A064-8F1E0276C1A5}" srcId="{07626F06-31A1-4F61-A1BA-A601D8B36C0F}" destId="{36B2EAD1-75DC-4E14-9CCC-311C1B5DCDCA}" srcOrd="1" destOrd="0" parTransId="{1A756B24-FC57-49CE-8786-70212EA93A91}" sibTransId="{2DD2A270-C801-4350-A7C3-8BEB73B343CC}"/>
    <dgm:cxn modelId="{7EE5483C-85CF-4F4F-A5DC-F2C5E5D27E69}" type="presOf" srcId="{07626F06-31A1-4F61-A1BA-A601D8B36C0F}" destId="{C7090522-60C0-4D00-B3CB-5803208C97D2}" srcOrd="1" destOrd="0" presId="urn:microsoft.com/office/officeart/2005/8/layout/hierarchy3"/>
    <dgm:cxn modelId="{6EC0DDE7-CBA4-4892-91BE-E3083A2E27AB}" type="presOf" srcId="{6AC45618-8200-4351-89C9-3DF81327A820}" destId="{3B2330A8-8D78-474F-8216-1ED352C3F106}" srcOrd="0" destOrd="0" presId="urn:microsoft.com/office/officeart/2005/8/layout/hierarchy3"/>
    <dgm:cxn modelId="{5F20EA1C-01AD-4D1B-A0D1-DBBFCECA9B1A}" type="presOf" srcId="{684644FA-35C8-4B09-A6B0-E573512C0597}" destId="{F3FC49BC-A1CA-4DAB-8582-65112CE23606}" srcOrd="0" destOrd="0" presId="urn:microsoft.com/office/officeart/2005/8/layout/hierarchy3"/>
    <dgm:cxn modelId="{4E2C8A89-30E8-4F7C-96FB-A0896582F2F5}" type="presOf" srcId="{412CDB58-AFFA-4C4E-9598-B563EEF05685}" destId="{9383359B-2793-4D17-9E2C-9345294694F9}" srcOrd="0" destOrd="0" presId="urn:microsoft.com/office/officeart/2005/8/layout/hierarchy3"/>
    <dgm:cxn modelId="{558BF372-B0C2-4D62-A25C-7F6D148728A9}" type="presOf" srcId="{1A756B24-FC57-49CE-8786-70212EA93A91}" destId="{81F2FF3C-EF90-4BF5-8B89-06F38FF1ED07}" srcOrd="0" destOrd="0" presId="urn:microsoft.com/office/officeart/2005/8/layout/hierarchy3"/>
    <dgm:cxn modelId="{6FB6734E-FD75-4141-98BD-BD35C5B16882}" srcId="{07626F06-31A1-4F61-A1BA-A601D8B36C0F}" destId="{684644FA-35C8-4B09-A6B0-E573512C0597}" srcOrd="3" destOrd="0" parTransId="{54D29BC1-721E-42F6-9539-47DB1046C47B}" sibTransId="{098A5726-6184-4461-92E3-6525849FB216}"/>
    <dgm:cxn modelId="{A444133C-07BB-42A8-8239-1ABA495D70CC}" type="presOf" srcId="{A67C6A9D-A3C1-497B-B17B-54E259ADD344}" destId="{9285845D-F1E3-478C-97C4-5BF6B9BF4298}" srcOrd="0" destOrd="0" presId="urn:microsoft.com/office/officeart/2005/8/layout/hierarchy3"/>
    <dgm:cxn modelId="{383D6916-2355-40A8-9DDC-411A1E028AE6}" type="presOf" srcId="{C972A116-1BDC-4EE0-B1A3-A13A7F940692}" destId="{37547F1C-0DD9-4ED8-A978-7191364A0B78}" srcOrd="0" destOrd="0" presId="urn:microsoft.com/office/officeart/2005/8/layout/hierarchy3"/>
    <dgm:cxn modelId="{5B9D5C71-32B2-413B-99F7-00B5837198F8}" type="presOf" srcId="{96E1A879-7469-4D9E-A3A7-B199F82EB57D}" destId="{6FDE742B-AF8D-4BD3-A761-8517011FDEA6}" srcOrd="0" destOrd="0" presId="urn:microsoft.com/office/officeart/2005/8/layout/hierarchy3"/>
    <dgm:cxn modelId="{1E00A04A-FFD5-43F7-B38C-F553A335DB93}" type="presOf" srcId="{083C8DFF-FB41-4B4C-93B1-6EE5A45C8312}" destId="{4E232ECD-317D-46E9-A359-0EA2D30A446B}" srcOrd="0" destOrd="0" presId="urn:microsoft.com/office/officeart/2005/8/layout/hierarchy3"/>
    <dgm:cxn modelId="{0ACD6494-F739-4DE0-A686-349CFB09218C}" type="presOf" srcId="{5BBA473A-7BDA-4F7E-BF9C-279E3D70F128}" destId="{289DBA75-648B-43F2-B727-FBE1BB1C2E03}" srcOrd="0" destOrd="0" presId="urn:microsoft.com/office/officeart/2005/8/layout/hierarchy3"/>
    <dgm:cxn modelId="{F2623452-FF8B-45E7-AAD2-E0867C3BE7C6}" srcId="{412CDB58-AFFA-4C4E-9598-B563EEF05685}" destId="{A67C6A9D-A3C1-497B-B17B-54E259ADD344}" srcOrd="0" destOrd="0" parTransId="{D744FC10-0467-4357-A8D2-231C696D21FA}" sibTransId="{8C9E9CF7-A215-4D2C-814E-ABD3954D0AD2}"/>
    <dgm:cxn modelId="{95C1C24F-9C83-4CEF-B8F6-4F5540B81F88}" type="presOf" srcId="{A4635F18-6F64-4B71-A056-713DB2E5BA66}" destId="{CE830C61-ED77-4555-B231-DB87D8223034}" srcOrd="0" destOrd="0" presId="urn:microsoft.com/office/officeart/2005/8/layout/hierarchy3"/>
    <dgm:cxn modelId="{3A0B2F59-97C5-4EDC-A80B-BBF25A6F05D1}" type="presOf" srcId="{54D29BC1-721E-42F6-9539-47DB1046C47B}" destId="{AEE7DFCF-D57B-471E-A367-5AE52AB6EAD6}" srcOrd="0" destOrd="0" presId="urn:microsoft.com/office/officeart/2005/8/layout/hierarchy3"/>
    <dgm:cxn modelId="{BE5BCF0D-EFF8-4561-BC28-61A65E86DE78}" type="presOf" srcId="{415AD50C-72C4-4A30-971D-A154E9F3C42E}" destId="{F857B88A-55DF-474E-8A31-0501140C6406}" srcOrd="0" destOrd="0" presId="urn:microsoft.com/office/officeart/2005/8/layout/hierarchy3"/>
    <dgm:cxn modelId="{6DBD83A1-FA1D-4E45-959A-2D91B657308B}" srcId="{07626F06-31A1-4F61-A1BA-A601D8B36C0F}" destId="{083C8DFF-FB41-4B4C-93B1-6EE5A45C8312}" srcOrd="2" destOrd="0" parTransId="{415AD50C-72C4-4A30-971D-A154E9F3C42E}" sibTransId="{EDD9634B-D761-4A1E-A335-6AAC309D23E8}"/>
    <dgm:cxn modelId="{6D3CDE73-242B-40B7-8D7C-F665675BB836}" srcId="{07626F06-31A1-4F61-A1BA-A601D8B36C0F}" destId="{A4635F18-6F64-4B71-A056-713DB2E5BA66}" srcOrd="0" destOrd="0" parTransId="{96E1A879-7469-4D9E-A3A7-B199F82EB57D}" sibTransId="{C7BBF8C7-AC7B-42BC-B3ED-3D363086BC9E}"/>
    <dgm:cxn modelId="{A9F9E2E8-50C8-4D09-AD45-DBC69490DD0C}" srcId="{A67C6A9D-A3C1-497B-B17B-54E259ADD344}" destId="{A37FBEAE-4861-43B5-ABA1-7F01F35D03B4}" srcOrd="1" destOrd="0" parTransId="{C972A116-1BDC-4EE0-B1A3-A13A7F940692}" sibTransId="{4BBC7AC6-57AC-4D20-B542-6FE478BC5218}"/>
    <dgm:cxn modelId="{CB7E9797-030F-46AA-83AB-844F72DCDB9A}" type="presOf" srcId="{07626F06-31A1-4F61-A1BA-A601D8B36C0F}" destId="{66BBACE7-B3C1-4E66-827A-7B6A123739ED}" srcOrd="0" destOrd="0" presId="urn:microsoft.com/office/officeart/2005/8/layout/hierarchy3"/>
    <dgm:cxn modelId="{5CC97C49-692C-4796-96E2-A65FA429EC20}" type="presOf" srcId="{A67C6A9D-A3C1-497B-B17B-54E259ADD344}" destId="{2BCECF40-5C90-4173-AFDF-2B23C2D94A35}" srcOrd="1" destOrd="0" presId="urn:microsoft.com/office/officeart/2005/8/layout/hierarchy3"/>
    <dgm:cxn modelId="{30D7ABD4-E11B-4F52-B6B8-FB68E4B63CF2}" srcId="{A67C6A9D-A3C1-497B-B17B-54E259ADD344}" destId="{6AC45618-8200-4351-89C9-3DF81327A820}" srcOrd="0" destOrd="0" parTransId="{5BBA473A-7BDA-4F7E-BF9C-279E3D70F128}" sibTransId="{BF5D4971-2DF5-4B79-8146-1DD5397D1881}"/>
    <dgm:cxn modelId="{A827A859-53D7-4E8C-9735-C9A9D4545F6B}" type="presOf" srcId="{36B2EAD1-75DC-4E14-9CCC-311C1B5DCDCA}" destId="{6A765197-ED74-4BA6-B74A-AD9E055B33E2}" srcOrd="0" destOrd="0" presId="urn:microsoft.com/office/officeart/2005/8/layout/hierarchy3"/>
    <dgm:cxn modelId="{BB46973A-A8DC-4FD8-BC8E-2722A77F2136}" srcId="{412CDB58-AFFA-4C4E-9598-B563EEF05685}" destId="{07626F06-31A1-4F61-A1BA-A601D8B36C0F}" srcOrd="1" destOrd="0" parTransId="{60246D3A-0146-445E-95D4-645067358329}" sibTransId="{E627EEE2-FE04-42F5-BDA7-B40761F74C43}"/>
    <dgm:cxn modelId="{8AE36D03-8091-4772-BEDA-2FBEDC88F294}" type="presParOf" srcId="{9383359B-2793-4D17-9E2C-9345294694F9}" destId="{2FDFEF48-CDEA-4151-81FF-477D9CCA3F91}" srcOrd="0" destOrd="0" presId="urn:microsoft.com/office/officeart/2005/8/layout/hierarchy3"/>
    <dgm:cxn modelId="{FBBF0D7E-58AB-4611-A2AA-EC174975FE86}" type="presParOf" srcId="{2FDFEF48-CDEA-4151-81FF-477D9CCA3F91}" destId="{38B6EC87-B63D-4C04-BCE7-011E5F08DD1A}" srcOrd="0" destOrd="0" presId="urn:microsoft.com/office/officeart/2005/8/layout/hierarchy3"/>
    <dgm:cxn modelId="{BD3557A6-B715-4114-A5EE-BDC6A0B1B949}" type="presParOf" srcId="{38B6EC87-B63D-4C04-BCE7-011E5F08DD1A}" destId="{9285845D-F1E3-478C-97C4-5BF6B9BF4298}" srcOrd="0" destOrd="0" presId="urn:microsoft.com/office/officeart/2005/8/layout/hierarchy3"/>
    <dgm:cxn modelId="{D27E77BF-C3D5-4B96-99FE-8344B273E38E}" type="presParOf" srcId="{38B6EC87-B63D-4C04-BCE7-011E5F08DD1A}" destId="{2BCECF40-5C90-4173-AFDF-2B23C2D94A35}" srcOrd="1" destOrd="0" presId="urn:microsoft.com/office/officeart/2005/8/layout/hierarchy3"/>
    <dgm:cxn modelId="{A14039AC-B369-45C1-B92B-7C2A4A14BCDD}" type="presParOf" srcId="{2FDFEF48-CDEA-4151-81FF-477D9CCA3F91}" destId="{A2A061C8-A7A7-4F02-9CA7-E460C4A9D9C6}" srcOrd="1" destOrd="0" presId="urn:microsoft.com/office/officeart/2005/8/layout/hierarchy3"/>
    <dgm:cxn modelId="{F47A5DE2-FDB5-43BE-AF9A-0C76B7C57E42}" type="presParOf" srcId="{A2A061C8-A7A7-4F02-9CA7-E460C4A9D9C6}" destId="{289DBA75-648B-43F2-B727-FBE1BB1C2E03}" srcOrd="0" destOrd="0" presId="urn:microsoft.com/office/officeart/2005/8/layout/hierarchy3"/>
    <dgm:cxn modelId="{70F13A70-F8FD-4486-8DC5-02207C7EDAA9}" type="presParOf" srcId="{A2A061C8-A7A7-4F02-9CA7-E460C4A9D9C6}" destId="{3B2330A8-8D78-474F-8216-1ED352C3F106}" srcOrd="1" destOrd="0" presId="urn:microsoft.com/office/officeart/2005/8/layout/hierarchy3"/>
    <dgm:cxn modelId="{8FF52605-6E7E-4EAC-8207-BABB2334F868}" type="presParOf" srcId="{A2A061C8-A7A7-4F02-9CA7-E460C4A9D9C6}" destId="{37547F1C-0DD9-4ED8-A978-7191364A0B78}" srcOrd="2" destOrd="0" presId="urn:microsoft.com/office/officeart/2005/8/layout/hierarchy3"/>
    <dgm:cxn modelId="{D4533F06-25A4-4704-BB67-0D043866B4FF}" type="presParOf" srcId="{A2A061C8-A7A7-4F02-9CA7-E460C4A9D9C6}" destId="{B672F626-1EFB-46EE-A832-63024BB91ACB}" srcOrd="3" destOrd="0" presId="urn:microsoft.com/office/officeart/2005/8/layout/hierarchy3"/>
    <dgm:cxn modelId="{3D9C31EA-7CD8-49EE-821F-4D8021B31F8A}" type="presParOf" srcId="{9383359B-2793-4D17-9E2C-9345294694F9}" destId="{6061A5B9-9B09-4A01-B871-C2CB751E49BF}" srcOrd="1" destOrd="0" presId="urn:microsoft.com/office/officeart/2005/8/layout/hierarchy3"/>
    <dgm:cxn modelId="{78E20409-78A6-4784-8B3D-365A5D176AEB}" type="presParOf" srcId="{6061A5B9-9B09-4A01-B871-C2CB751E49BF}" destId="{1AFC0BD1-6F94-4A38-9BF1-E4608C0E8DAB}" srcOrd="0" destOrd="0" presId="urn:microsoft.com/office/officeart/2005/8/layout/hierarchy3"/>
    <dgm:cxn modelId="{B6B766D7-0BFB-4E2F-9976-BBA822340E63}" type="presParOf" srcId="{1AFC0BD1-6F94-4A38-9BF1-E4608C0E8DAB}" destId="{66BBACE7-B3C1-4E66-827A-7B6A123739ED}" srcOrd="0" destOrd="0" presId="urn:microsoft.com/office/officeart/2005/8/layout/hierarchy3"/>
    <dgm:cxn modelId="{C581FBDE-8253-4552-B013-F062DD62434E}" type="presParOf" srcId="{1AFC0BD1-6F94-4A38-9BF1-E4608C0E8DAB}" destId="{C7090522-60C0-4D00-B3CB-5803208C97D2}" srcOrd="1" destOrd="0" presId="urn:microsoft.com/office/officeart/2005/8/layout/hierarchy3"/>
    <dgm:cxn modelId="{F0FFF2D0-FEE8-4AB0-B06F-AA40EF1C25FA}" type="presParOf" srcId="{6061A5B9-9B09-4A01-B871-C2CB751E49BF}" destId="{2B4D5945-9758-4F5A-BACB-59627DC7454E}" srcOrd="1" destOrd="0" presId="urn:microsoft.com/office/officeart/2005/8/layout/hierarchy3"/>
    <dgm:cxn modelId="{48F8F890-93B0-47E5-8418-BB2BCFB7BD63}" type="presParOf" srcId="{2B4D5945-9758-4F5A-BACB-59627DC7454E}" destId="{6FDE742B-AF8D-4BD3-A761-8517011FDEA6}" srcOrd="0" destOrd="0" presId="urn:microsoft.com/office/officeart/2005/8/layout/hierarchy3"/>
    <dgm:cxn modelId="{EADF11D8-0FE2-4113-8D73-721524DDE543}" type="presParOf" srcId="{2B4D5945-9758-4F5A-BACB-59627DC7454E}" destId="{CE830C61-ED77-4555-B231-DB87D8223034}" srcOrd="1" destOrd="0" presId="urn:microsoft.com/office/officeart/2005/8/layout/hierarchy3"/>
    <dgm:cxn modelId="{B6FA413E-7252-4547-8E6A-B031CE0F7984}" type="presParOf" srcId="{2B4D5945-9758-4F5A-BACB-59627DC7454E}" destId="{81F2FF3C-EF90-4BF5-8B89-06F38FF1ED07}" srcOrd="2" destOrd="0" presId="urn:microsoft.com/office/officeart/2005/8/layout/hierarchy3"/>
    <dgm:cxn modelId="{C8C29079-7381-464F-8F15-B93FC124BA64}" type="presParOf" srcId="{2B4D5945-9758-4F5A-BACB-59627DC7454E}" destId="{6A765197-ED74-4BA6-B74A-AD9E055B33E2}" srcOrd="3" destOrd="0" presId="urn:microsoft.com/office/officeart/2005/8/layout/hierarchy3"/>
    <dgm:cxn modelId="{1E380829-C138-4F3D-B601-F2ADF256458D}" type="presParOf" srcId="{2B4D5945-9758-4F5A-BACB-59627DC7454E}" destId="{F857B88A-55DF-474E-8A31-0501140C6406}" srcOrd="4" destOrd="0" presId="urn:microsoft.com/office/officeart/2005/8/layout/hierarchy3"/>
    <dgm:cxn modelId="{3FE0821D-4676-4BB3-BBB2-B9FA90E1E0B3}" type="presParOf" srcId="{2B4D5945-9758-4F5A-BACB-59627DC7454E}" destId="{4E232ECD-317D-46E9-A359-0EA2D30A446B}" srcOrd="5" destOrd="0" presId="urn:microsoft.com/office/officeart/2005/8/layout/hierarchy3"/>
    <dgm:cxn modelId="{BF3FE4F5-C8A2-4C37-9B73-18E3CD067BAA}" type="presParOf" srcId="{2B4D5945-9758-4F5A-BACB-59627DC7454E}" destId="{AEE7DFCF-D57B-471E-A367-5AE52AB6EAD6}" srcOrd="6" destOrd="0" presId="urn:microsoft.com/office/officeart/2005/8/layout/hierarchy3"/>
    <dgm:cxn modelId="{A1ACCC6C-2599-487C-AB67-A566455600B3}" type="presParOf" srcId="{2B4D5945-9758-4F5A-BACB-59627DC7454E}" destId="{F3FC49BC-A1CA-4DAB-8582-65112CE23606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5845D-F1E3-478C-97C4-5BF6B9BF4298}">
      <dsp:nvSpPr>
        <dsp:cNvPr id="0" name=""/>
        <dsp:cNvSpPr/>
      </dsp:nvSpPr>
      <dsp:spPr>
        <a:xfrm>
          <a:off x="0" y="0"/>
          <a:ext cx="1699165" cy="5681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Залежність</a:t>
          </a:r>
          <a:endParaRPr lang="ru-RU" sz="2300" kern="1200" dirty="0"/>
        </a:p>
      </dsp:txBody>
      <dsp:txXfrm>
        <a:off x="16639" y="16639"/>
        <a:ext cx="1665887" cy="534824"/>
      </dsp:txXfrm>
    </dsp:sp>
    <dsp:sp modelId="{289DBA75-648B-43F2-B727-FBE1BB1C2E03}">
      <dsp:nvSpPr>
        <dsp:cNvPr id="0" name=""/>
        <dsp:cNvSpPr/>
      </dsp:nvSpPr>
      <dsp:spPr>
        <a:xfrm>
          <a:off x="169916" y="568102"/>
          <a:ext cx="95940" cy="403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570"/>
              </a:lnTo>
              <a:lnTo>
                <a:pt x="95940" y="403570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2330A8-8D78-474F-8216-1ED352C3F106}">
      <dsp:nvSpPr>
        <dsp:cNvPr id="0" name=""/>
        <dsp:cNvSpPr/>
      </dsp:nvSpPr>
      <dsp:spPr>
        <a:xfrm>
          <a:off x="265857" y="792084"/>
          <a:ext cx="2440659" cy="359178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err="1" smtClean="0"/>
            <a:t>Збільшення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дози</a:t>
          </a:r>
          <a:endParaRPr lang="ru-RU" sz="1600" kern="1200" dirty="0"/>
        </a:p>
      </dsp:txBody>
      <dsp:txXfrm>
        <a:off x="276377" y="802604"/>
        <a:ext cx="2419619" cy="338138"/>
      </dsp:txXfrm>
    </dsp:sp>
    <dsp:sp modelId="{37547F1C-0DD9-4ED8-A978-7191364A0B78}">
      <dsp:nvSpPr>
        <dsp:cNvPr id="0" name=""/>
        <dsp:cNvSpPr/>
      </dsp:nvSpPr>
      <dsp:spPr>
        <a:xfrm>
          <a:off x="124196" y="568102"/>
          <a:ext cx="91440" cy="9556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55625"/>
              </a:lnTo>
              <a:lnTo>
                <a:pt x="119551" y="955625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72F626-1EFB-46EE-A832-63024BB91ACB}">
      <dsp:nvSpPr>
        <dsp:cNvPr id="0" name=""/>
        <dsp:cNvSpPr/>
      </dsp:nvSpPr>
      <dsp:spPr>
        <a:xfrm>
          <a:off x="243748" y="1268318"/>
          <a:ext cx="2440659" cy="51081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err="1" smtClean="0"/>
            <a:t>непереборна</a:t>
          </a:r>
          <a:r>
            <a:rPr lang="ru-RU" sz="1600" b="0" i="0" kern="1200" dirty="0" smtClean="0"/>
            <a:t> потреба </a:t>
          </a:r>
          <a:r>
            <a:rPr lang="ru-RU" sz="1600" b="0" i="0" kern="1200" dirty="0" err="1" smtClean="0"/>
            <a:t>прийому</a:t>
          </a:r>
          <a:r>
            <a:rPr lang="ru-RU" sz="1600" b="0" i="0" kern="1200" dirty="0" smtClean="0"/>
            <a:t> наркотику</a:t>
          </a:r>
        </a:p>
      </dsp:txBody>
      <dsp:txXfrm>
        <a:off x="258709" y="1283279"/>
        <a:ext cx="2410737" cy="480897"/>
      </dsp:txXfrm>
    </dsp:sp>
    <dsp:sp modelId="{66BBACE7-B3C1-4E66-827A-7B6A123739ED}">
      <dsp:nvSpPr>
        <dsp:cNvPr id="0" name=""/>
        <dsp:cNvSpPr/>
      </dsp:nvSpPr>
      <dsp:spPr>
        <a:xfrm>
          <a:off x="2994679" y="0"/>
          <a:ext cx="1524699" cy="5511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Звикання</a:t>
          </a:r>
          <a:endParaRPr lang="ru-RU" sz="2300" kern="1200" dirty="0"/>
        </a:p>
      </dsp:txBody>
      <dsp:txXfrm>
        <a:off x="3010823" y="16144"/>
        <a:ext cx="1492411" cy="518893"/>
      </dsp:txXfrm>
    </dsp:sp>
    <dsp:sp modelId="{6FDE742B-AF8D-4BD3-A761-8517011FDEA6}">
      <dsp:nvSpPr>
        <dsp:cNvPr id="0" name=""/>
        <dsp:cNvSpPr/>
      </dsp:nvSpPr>
      <dsp:spPr>
        <a:xfrm>
          <a:off x="3147149" y="551181"/>
          <a:ext cx="140595" cy="567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687"/>
              </a:lnTo>
              <a:lnTo>
                <a:pt x="140595" y="567687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30C61-ED77-4555-B231-DB87D8223034}">
      <dsp:nvSpPr>
        <dsp:cNvPr id="0" name=""/>
        <dsp:cNvSpPr/>
      </dsp:nvSpPr>
      <dsp:spPr>
        <a:xfrm>
          <a:off x="3287744" y="835022"/>
          <a:ext cx="3215484" cy="567692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err="1" smtClean="0"/>
            <a:t>бажання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подальшого</a:t>
          </a:r>
          <a:r>
            <a:rPr lang="ru-RU" sz="1400" b="0" i="0" kern="1200" dirty="0" smtClean="0"/>
            <a:t> </a:t>
          </a:r>
          <a:r>
            <a:rPr lang="ru-RU" sz="1400" b="0" i="0" kern="1200" dirty="0" err="1" smtClean="0"/>
            <a:t>прийому</a:t>
          </a:r>
          <a:r>
            <a:rPr lang="ru-RU" sz="1400" b="0" i="0" kern="1200" dirty="0" smtClean="0"/>
            <a:t> наркотику з метою </a:t>
          </a:r>
          <a:r>
            <a:rPr lang="ru-RU" sz="1400" b="0" i="0" kern="1200" dirty="0" err="1" smtClean="0"/>
            <a:t>поліпшення</a:t>
          </a:r>
          <a:r>
            <a:rPr lang="ru-RU" sz="1400" b="0" i="0" kern="1200" dirty="0" smtClean="0"/>
            <a:t> настрою</a:t>
          </a:r>
          <a:endParaRPr lang="ru-RU" sz="1400" kern="1200" dirty="0"/>
        </a:p>
      </dsp:txBody>
      <dsp:txXfrm>
        <a:off x="3304371" y="851649"/>
        <a:ext cx="3182230" cy="534438"/>
      </dsp:txXfrm>
    </dsp:sp>
    <dsp:sp modelId="{81F2FF3C-EF90-4BF5-8B89-06F38FF1ED07}">
      <dsp:nvSpPr>
        <dsp:cNvPr id="0" name=""/>
        <dsp:cNvSpPr/>
      </dsp:nvSpPr>
      <dsp:spPr>
        <a:xfrm>
          <a:off x="3101429" y="551181"/>
          <a:ext cx="91440" cy="12280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8010"/>
              </a:lnTo>
              <a:lnTo>
                <a:pt x="116287" y="1228010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765197-ED74-4BA6-B74A-AD9E055B33E2}">
      <dsp:nvSpPr>
        <dsp:cNvPr id="0" name=""/>
        <dsp:cNvSpPr/>
      </dsp:nvSpPr>
      <dsp:spPr>
        <a:xfrm>
          <a:off x="3217716" y="1527587"/>
          <a:ext cx="3256299" cy="50320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збільшення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дозування</a:t>
          </a:r>
          <a:endParaRPr lang="ru-RU" sz="1600" kern="1200" dirty="0"/>
        </a:p>
      </dsp:txBody>
      <dsp:txXfrm>
        <a:off x="3232454" y="1542325"/>
        <a:ext cx="3226823" cy="473731"/>
      </dsp:txXfrm>
    </dsp:sp>
    <dsp:sp modelId="{F857B88A-55DF-474E-8A31-0501140C6406}">
      <dsp:nvSpPr>
        <dsp:cNvPr id="0" name=""/>
        <dsp:cNvSpPr/>
      </dsp:nvSpPr>
      <dsp:spPr>
        <a:xfrm>
          <a:off x="3147149" y="551181"/>
          <a:ext cx="123157" cy="1871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713"/>
              </a:lnTo>
              <a:lnTo>
                <a:pt x="123157" y="1871713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2ECD-317D-46E9-A359-0EA2D30A446B}">
      <dsp:nvSpPr>
        <dsp:cNvPr id="0" name=""/>
        <dsp:cNvSpPr/>
      </dsp:nvSpPr>
      <dsp:spPr>
        <a:xfrm>
          <a:off x="3270306" y="2211741"/>
          <a:ext cx="3282421" cy="42230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err="1" smtClean="0"/>
            <a:t>відсутність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фізичної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залежності</a:t>
          </a:r>
          <a:endParaRPr lang="ru-RU" sz="1600" kern="1200" dirty="0"/>
        </a:p>
      </dsp:txBody>
      <dsp:txXfrm>
        <a:off x="3282675" y="2224110"/>
        <a:ext cx="3257683" cy="397569"/>
      </dsp:txXfrm>
    </dsp:sp>
    <dsp:sp modelId="{AEE7DFCF-D57B-471E-A367-5AE52AB6EAD6}">
      <dsp:nvSpPr>
        <dsp:cNvPr id="0" name=""/>
        <dsp:cNvSpPr/>
      </dsp:nvSpPr>
      <dsp:spPr>
        <a:xfrm>
          <a:off x="3101429" y="551181"/>
          <a:ext cx="91440" cy="25203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20311"/>
              </a:lnTo>
              <a:lnTo>
                <a:pt x="127763" y="2520311"/>
              </a:lnTo>
            </a:path>
          </a:pathLst>
        </a:cu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FC49BC-A1CA-4DAB-8582-65112CE23606}">
      <dsp:nvSpPr>
        <dsp:cNvPr id="0" name=""/>
        <dsp:cNvSpPr/>
      </dsp:nvSpPr>
      <dsp:spPr>
        <a:xfrm>
          <a:off x="3229192" y="2758608"/>
          <a:ext cx="3256221" cy="62576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err="1" smtClean="0"/>
            <a:t>негативні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наслідки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стосуються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тільки</a:t>
          </a:r>
          <a:r>
            <a:rPr lang="ru-RU" sz="1600" b="0" i="0" kern="1200" dirty="0" smtClean="0"/>
            <a:t> </a:t>
          </a:r>
          <a:r>
            <a:rPr lang="ru-RU" sz="1600" b="0" i="0" kern="1200" dirty="0" err="1" smtClean="0"/>
            <a:t>особистості</a:t>
          </a:r>
          <a:r>
            <a:rPr lang="ru-RU" sz="1600" b="0" i="0" kern="1200" dirty="0" smtClean="0"/>
            <a:t> наркомана</a:t>
          </a:r>
          <a:endParaRPr lang="ru-RU" sz="1600" kern="1200" dirty="0"/>
        </a:p>
      </dsp:txBody>
      <dsp:txXfrm>
        <a:off x="3247520" y="2776936"/>
        <a:ext cx="3219565" cy="589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66054-9508-4552-88C8-68298DC47D15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188A8-95B5-4C37-9B98-3BE87935F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857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188A8-95B5-4C37-9B98-3BE87935FFD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455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E49154E-F2C9-4D6C-A4D0-165452C7FDB0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B020CA1-D984-4462-AB15-372C3003BA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154E-F2C9-4D6C-A4D0-165452C7FDB0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0CA1-D984-4462-AB15-372C3003BA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154E-F2C9-4D6C-A4D0-165452C7FDB0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0CA1-D984-4462-AB15-372C3003BA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154E-F2C9-4D6C-A4D0-165452C7FDB0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0CA1-D984-4462-AB15-372C3003BA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154E-F2C9-4D6C-A4D0-165452C7FDB0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0CA1-D984-4462-AB15-372C3003BA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154E-F2C9-4D6C-A4D0-165452C7FDB0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0CA1-D984-4462-AB15-372C3003BA0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154E-F2C9-4D6C-A4D0-165452C7FDB0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0CA1-D984-4462-AB15-372C3003BA0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154E-F2C9-4D6C-A4D0-165452C7FDB0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0CA1-D984-4462-AB15-372C3003BA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154E-F2C9-4D6C-A4D0-165452C7FDB0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0CA1-D984-4462-AB15-372C3003BA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E49154E-F2C9-4D6C-A4D0-165452C7FDB0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B020CA1-D984-4462-AB15-372C3003BA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E49154E-F2C9-4D6C-A4D0-165452C7FDB0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B020CA1-D984-4462-AB15-372C3003BA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E49154E-F2C9-4D6C-A4D0-165452C7FDB0}" type="datetimeFigureOut">
              <a:rPr lang="ru-RU" smtClean="0"/>
              <a:t>26.03.2015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B020CA1-D984-4462-AB15-372C3003BA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842389"/>
            <a:ext cx="7416824" cy="1569660"/>
          </a:xfrm>
          <a:prstGeom prst="rect">
            <a:avLst/>
          </a:prstGeom>
        </p:spPr>
        <p:style>
          <a:lnRef idx="2">
            <a:schemeClr val="accent1"/>
          </a:lnRef>
          <a:fillRef idx="1002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cs typeface="Aparajita" pitchFamily="34" charset="0"/>
              </a:rPr>
              <a:t>	</a:t>
            </a:r>
            <a:r>
              <a:rPr lang="en-US" sz="3200" b="1" dirty="0" smtClean="0">
                <a:cs typeface="Aparajita" pitchFamily="34" charset="0"/>
              </a:rPr>
              <a:t> </a:t>
            </a:r>
            <a:r>
              <a:rPr lang="ru-RU" sz="3200" b="1" dirty="0" err="1" smtClean="0">
                <a:cs typeface="Aparajita" pitchFamily="34" charset="0"/>
              </a:rPr>
              <a:t>поняття</a:t>
            </a:r>
            <a:r>
              <a:rPr lang="ru-RU" sz="3200" b="1" dirty="0" smtClean="0">
                <a:cs typeface="Aparajita" pitchFamily="34" charset="0"/>
              </a:rPr>
              <a:t> 	</a:t>
            </a:r>
            <a:r>
              <a:rPr lang="ru-RU" sz="3200" b="1" dirty="0" err="1" smtClean="0">
                <a:cs typeface="Aparajita" pitchFamily="34" charset="0"/>
              </a:rPr>
              <a:t>наркоманії</a:t>
            </a:r>
            <a:r>
              <a:rPr lang="ru-RU" sz="3200" b="1" dirty="0">
                <a:cs typeface="Aparajita" pitchFamily="34" charset="0"/>
              </a:rPr>
              <a:t>,</a:t>
            </a:r>
            <a:endParaRPr lang="ru-RU" sz="3200" b="1" dirty="0" smtClean="0"/>
          </a:p>
          <a:p>
            <a:pPr algn="ctr"/>
            <a:r>
              <a:rPr lang="ru-RU" sz="3200" b="1" dirty="0" err="1">
                <a:cs typeface="Aparajita" pitchFamily="34" charset="0"/>
              </a:rPr>
              <a:t>в</a:t>
            </a:r>
            <a:r>
              <a:rPr lang="ru-RU" sz="3200" b="1" dirty="0" err="1" smtClean="0">
                <a:cs typeface="Aparajita" pitchFamily="34" charset="0"/>
              </a:rPr>
              <a:t>иди</a:t>
            </a:r>
            <a:r>
              <a:rPr lang="ru-RU" sz="3200" b="1" dirty="0" smtClean="0">
                <a:cs typeface="Aparajita" pitchFamily="34" charset="0"/>
              </a:rPr>
              <a:t> </a:t>
            </a:r>
            <a:r>
              <a:rPr lang="ru-RU" sz="3200" b="1" dirty="0" err="1">
                <a:cs typeface="Aparajita" pitchFamily="34" charset="0"/>
              </a:rPr>
              <a:t>наркотиків</a:t>
            </a:r>
            <a:r>
              <a:rPr lang="ru-RU" sz="3200" b="1" dirty="0">
                <a:cs typeface="Aparajita" pitchFamily="34" charset="0"/>
              </a:rPr>
              <a:t> </a:t>
            </a:r>
            <a:r>
              <a:rPr lang="ru-RU" sz="3200" b="1" dirty="0" smtClean="0">
                <a:cs typeface="Aparajita" pitchFamily="34" charset="0"/>
              </a:rPr>
              <a:t>та </a:t>
            </a:r>
            <a:r>
              <a:rPr lang="ru-RU" sz="3200" b="1" dirty="0" err="1" smtClean="0">
                <a:cs typeface="Aparajita" pitchFamily="34" charset="0"/>
              </a:rPr>
              <a:t>наслідки</a:t>
            </a:r>
            <a:r>
              <a:rPr lang="ru-RU" sz="3200" b="1" dirty="0" smtClean="0">
                <a:cs typeface="Aparajita" pitchFamily="34" charset="0"/>
              </a:rPr>
              <a:t> </a:t>
            </a:r>
            <a:r>
              <a:rPr lang="ru-RU" sz="3200" b="1" dirty="0" err="1" smtClean="0">
                <a:cs typeface="Aparajita" pitchFamily="34" charset="0"/>
              </a:rPr>
              <a:t>їх</a:t>
            </a:r>
            <a:r>
              <a:rPr lang="ru-RU" sz="3200" b="1" dirty="0" smtClean="0">
                <a:cs typeface="Aparajita" pitchFamily="34" charset="0"/>
              </a:rPr>
              <a:t> </a:t>
            </a:r>
            <a:r>
              <a:rPr lang="ru-RU" sz="3200" b="1" dirty="0" err="1" smtClean="0">
                <a:cs typeface="Aparajita" pitchFamily="34" charset="0"/>
              </a:rPr>
              <a:t>споживання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4869160"/>
            <a:ext cx="1990610" cy="120032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algn="r"/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</a:rPr>
              <a:t>Підготували:</a:t>
            </a:r>
          </a:p>
          <a:p>
            <a:pPr algn="r"/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</a:rPr>
              <a:t>Косинська І.</a:t>
            </a:r>
          </a:p>
          <a:p>
            <a:pPr algn="r"/>
            <a:r>
              <a:rPr lang="uk-UA" sz="2400" dirty="0" err="1" smtClean="0">
                <a:solidFill>
                  <a:schemeClr val="bg2">
                    <a:lumMod val="10000"/>
                  </a:schemeClr>
                </a:solidFill>
              </a:rPr>
              <a:t>Матул</a:t>
            </a: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</a:rPr>
              <a:t> О.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9178" y="2852936"/>
            <a:ext cx="6069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>
                <a:latin typeface="+mj-lt"/>
              </a:rPr>
              <a:t>«</a:t>
            </a:r>
            <a:r>
              <a:rPr lang="ru-RU" sz="2000" i="1" dirty="0" err="1">
                <a:latin typeface="+mj-lt"/>
              </a:rPr>
              <a:t>Наркоманія</a:t>
            </a:r>
            <a:r>
              <a:rPr lang="ru-RU" sz="2000" i="1" dirty="0">
                <a:latin typeface="+mj-lt"/>
              </a:rPr>
              <a:t> – </a:t>
            </a:r>
            <a:r>
              <a:rPr lang="ru-RU" sz="2000" i="1" dirty="0" err="1">
                <a:latin typeface="+mj-lt"/>
              </a:rPr>
              <a:t>це</a:t>
            </a:r>
            <a:r>
              <a:rPr lang="ru-RU" sz="2000" i="1" dirty="0">
                <a:latin typeface="+mj-lt"/>
              </a:rPr>
              <a:t> </a:t>
            </a:r>
            <a:r>
              <a:rPr lang="ru-RU" sz="2000" i="1" dirty="0" err="1">
                <a:latin typeface="+mj-lt"/>
              </a:rPr>
              <a:t>багаторічна</a:t>
            </a:r>
            <a:r>
              <a:rPr lang="ru-RU" sz="2000" i="1" dirty="0">
                <a:latin typeface="+mj-lt"/>
              </a:rPr>
              <a:t> </a:t>
            </a:r>
            <a:r>
              <a:rPr lang="ru-RU" sz="2000" i="1" dirty="0" err="1">
                <a:latin typeface="+mj-lt"/>
              </a:rPr>
              <a:t>насолода</a:t>
            </a:r>
            <a:r>
              <a:rPr lang="ru-RU" sz="2000" i="1" dirty="0">
                <a:latin typeface="+mj-lt"/>
              </a:rPr>
              <a:t> </a:t>
            </a:r>
            <a:r>
              <a:rPr lang="ru-RU" sz="2000" i="1" dirty="0" err="1">
                <a:latin typeface="+mj-lt"/>
              </a:rPr>
              <a:t>смертю</a:t>
            </a:r>
            <a:r>
              <a:rPr lang="ru-RU" sz="2000" i="1" dirty="0">
                <a:latin typeface="+mj-lt"/>
              </a:rPr>
              <a:t>»</a:t>
            </a:r>
            <a:r>
              <a:rPr lang="ru-RU" sz="2000" i="1" dirty="0"/>
              <a:t> </a:t>
            </a:r>
            <a:endParaRPr lang="ru-RU" sz="2000" i="1" dirty="0" smtClean="0"/>
          </a:p>
          <a:p>
            <a:pPr algn="r"/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</a:rPr>
              <a:t>– Франсуа </a:t>
            </a:r>
            <a:r>
              <a:rPr lang="ru-RU" sz="1600" i="1" dirty="0" err="1" smtClean="0">
                <a:solidFill>
                  <a:schemeClr val="accent2">
                    <a:lumMod val="50000"/>
                  </a:schemeClr>
                </a:solidFill>
              </a:rPr>
              <a:t>Моріак</a:t>
            </a:r>
            <a:endParaRPr lang="ru-RU" sz="16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873" y="3916660"/>
            <a:ext cx="3174241" cy="211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09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965919"/>
            <a:ext cx="352205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/>
              <a:t>Наркотики та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ефекти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710851"/>
            <a:ext cx="64087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психофармакологічного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наркотики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розподілити</a:t>
            </a:r>
            <a:r>
              <a:rPr lang="ru-RU" dirty="0"/>
              <a:t> на три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наркотики,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які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пригнічують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діяльність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центральної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нервової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системи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опіати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барбітурати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);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наркотики,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які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збуджують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діяльність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центральної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нервової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системи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амфетаміни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кокаїн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гашиш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);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</a:rPr>
              <a:t>наркотики, </a:t>
            </a:r>
            <a:r>
              <a:rPr lang="ru-RU" dirty="0" err="1">
                <a:solidFill>
                  <a:srgbClr val="002060"/>
                </a:solidFill>
              </a:rPr>
              <a:t>які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викликають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галюцинації</a:t>
            </a:r>
            <a:r>
              <a:rPr lang="ru-RU" dirty="0">
                <a:solidFill>
                  <a:srgbClr val="002060"/>
                </a:solidFill>
              </a:rPr>
              <a:t> (марихуана, </a:t>
            </a:r>
            <a:r>
              <a:rPr lang="ru-RU" dirty="0" err="1">
                <a:solidFill>
                  <a:srgbClr val="002060"/>
                </a:solidFill>
              </a:rPr>
              <a:t>мускатний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горіх</a:t>
            </a:r>
            <a:r>
              <a:rPr lang="ru-RU" dirty="0">
                <a:solidFill>
                  <a:srgbClr val="002060"/>
                </a:solidFill>
              </a:rPr>
              <a:t>, ЛСД, </a:t>
            </a:r>
            <a:r>
              <a:rPr lang="ru-RU" dirty="0" err="1">
                <a:solidFill>
                  <a:srgbClr val="002060"/>
                </a:solidFill>
              </a:rPr>
              <a:t>мескалін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псилоцибін</a:t>
            </a:r>
            <a:r>
              <a:rPr lang="ru-RU" dirty="0">
                <a:solidFill>
                  <a:srgbClr val="00206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25436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908720"/>
            <a:ext cx="3181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Опіум та його похідні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7638" y="1403177"/>
            <a:ext cx="7092754" cy="120032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b="1" dirty="0" err="1"/>
              <a:t>Опіум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психоактивна</a:t>
            </a:r>
            <a:r>
              <a:rPr lang="ru-RU" dirty="0"/>
              <a:t> </a:t>
            </a:r>
            <a:r>
              <a:rPr lang="ru-RU" dirty="0" err="1"/>
              <a:t>речовина</a:t>
            </a:r>
            <a:r>
              <a:rPr lang="ru-RU" dirty="0"/>
              <a:t>, яка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найдовшу</a:t>
            </a:r>
            <a:r>
              <a:rPr lang="ru-RU" dirty="0"/>
              <a:t> </a:t>
            </a:r>
            <a:r>
              <a:rPr lang="ru-RU" dirty="0" err="1"/>
              <a:t>історію</a:t>
            </a:r>
            <a:r>
              <a:rPr lang="ru-RU" dirty="0"/>
              <a:t>. </a:t>
            </a:r>
            <a:r>
              <a:rPr lang="ru-RU" dirty="0" err="1"/>
              <a:t>Опіум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молочний</a:t>
            </a:r>
            <a:r>
              <a:rPr lang="ru-RU" dirty="0"/>
              <a:t> </a:t>
            </a:r>
            <a:r>
              <a:rPr lang="ru-RU" dirty="0" err="1"/>
              <a:t>сік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отримують</a:t>
            </a:r>
            <a:r>
              <a:rPr lang="ru-RU" dirty="0"/>
              <a:t> з </a:t>
            </a:r>
            <a:r>
              <a:rPr lang="ru-RU" dirty="0" err="1"/>
              <a:t>надрізаних</a:t>
            </a:r>
            <a:r>
              <a:rPr lang="ru-RU" dirty="0"/>
              <a:t> головок </a:t>
            </a:r>
            <a:r>
              <a:rPr lang="ru-RU" dirty="0" err="1"/>
              <a:t>опіумного</a:t>
            </a:r>
            <a:r>
              <a:rPr lang="ru-RU" dirty="0"/>
              <a:t> маку</a:t>
            </a:r>
            <a:r>
              <a:rPr lang="ru-RU" dirty="0" smtClean="0"/>
              <a:t>. </a:t>
            </a:r>
            <a:r>
              <a:rPr lang="ru-RU" dirty="0" err="1"/>
              <a:t>Вміст</a:t>
            </a:r>
            <a:r>
              <a:rPr lang="ru-RU" dirty="0"/>
              <a:t> </a:t>
            </a:r>
            <a:r>
              <a:rPr lang="ru-RU" dirty="0" err="1"/>
              <a:t>морфіну</a:t>
            </a:r>
            <a:r>
              <a:rPr lang="ru-RU" dirty="0"/>
              <a:t> є </a:t>
            </a:r>
            <a:r>
              <a:rPr lang="ru-RU" dirty="0" err="1"/>
              <a:t>головним</a:t>
            </a:r>
            <a:r>
              <a:rPr lang="ru-RU" dirty="0"/>
              <a:t> фактором,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та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опіуму</a:t>
            </a:r>
            <a:r>
              <a:rPr lang="ru-RU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3785" y="2785999"/>
            <a:ext cx="36746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Найбільш</a:t>
            </a:r>
            <a:r>
              <a:rPr lang="ru-RU" sz="1600" dirty="0"/>
              <a:t> </a:t>
            </a:r>
            <a:r>
              <a:rPr lang="ru-RU" sz="1600" dirty="0" err="1"/>
              <a:t>швидко</a:t>
            </a:r>
            <a:r>
              <a:rPr lang="ru-RU" sz="1600" dirty="0"/>
              <a:t> і сильно </a:t>
            </a:r>
            <a:r>
              <a:rPr lang="ru-RU" sz="1600" dirty="0" err="1"/>
              <a:t>діє</a:t>
            </a:r>
            <a:r>
              <a:rPr lang="ru-RU" sz="1600" dirty="0"/>
              <a:t> </a:t>
            </a:r>
            <a:r>
              <a:rPr lang="ru-RU" sz="1600" dirty="0" err="1"/>
              <a:t>опіум</a:t>
            </a:r>
            <a:r>
              <a:rPr lang="ru-RU" sz="1600" dirty="0"/>
              <a:t>, </a:t>
            </a:r>
            <a:r>
              <a:rPr lang="ru-RU" sz="1600" dirty="0" err="1"/>
              <a:t>який</a:t>
            </a:r>
            <a:r>
              <a:rPr lang="ru-RU" sz="1600" dirty="0"/>
              <a:t> вводиться шляхом </a:t>
            </a:r>
            <a:r>
              <a:rPr lang="ru-RU" sz="1600" dirty="0" err="1" smtClean="0"/>
              <a:t>ін'єкцій</a:t>
            </a:r>
            <a:r>
              <a:rPr lang="ru-RU" sz="1600" dirty="0" smtClean="0"/>
              <a:t>. </a:t>
            </a:r>
            <a:r>
              <a:rPr lang="ru-RU" sz="1600" dirty="0" err="1"/>
              <a:t>Після</a:t>
            </a:r>
            <a:r>
              <a:rPr lang="ru-RU" sz="1600" dirty="0"/>
              <a:t> уколу </a:t>
            </a:r>
            <a:r>
              <a:rPr lang="ru-RU" sz="1600" dirty="0" err="1"/>
              <a:t>наступає</a:t>
            </a:r>
            <a:r>
              <a:rPr lang="ru-RU" sz="1600" dirty="0"/>
              <a:t> </a:t>
            </a:r>
            <a:r>
              <a:rPr lang="ru-RU" sz="1600" dirty="0" err="1"/>
              <a:t>фізичне</a:t>
            </a:r>
            <a:r>
              <a:rPr lang="ru-RU" sz="1600" dirty="0"/>
              <a:t> </a:t>
            </a:r>
            <a:r>
              <a:rPr lang="ru-RU" sz="1600" dirty="0" err="1"/>
              <a:t>оніміння</a:t>
            </a:r>
            <a:r>
              <a:rPr lang="ru-RU" sz="1600" dirty="0"/>
              <a:t> та </a:t>
            </a:r>
            <a:r>
              <a:rPr lang="ru-RU" sz="1600" dirty="0" err="1"/>
              <a:t>спокій</a:t>
            </a:r>
            <a:r>
              <a:rPr lang="ru-RU" sz="1600" dirty="0"/>
              <a:t>, стан </a:t>
            </a:r>
            <a:r>
              <a:rPr lang="ru-RU" sz="1600" dirty="0" err="1"/>
              <a:t>характеризується</a:t>
            </a:r>
            <a:r>
              <a:rPr lang="ru-RU" sz="1600" dirty="0"/>
              <a:t> </a:t>
            </a:r>
            <a:r>
              <a:rPr lang="ru-RU" sz="1600" dirty="0" err="1"/>
              <a:t>повним</a:t>
            </a:r>
            <a:r>
              <a:rPr lang="ru-RU" sz="1600" dirty="0"/>
              <a:t> </a:t>
            </a:r>
            <a:r>
              <a:rPr lang="ru-RU" sz="1600" dirty="0" err="1"/>
              <a:t>розслабленням</a:t>
            </a:r>
            <a:r>
              <a:rPr lang="ru-RU" sz="1600" dirty="0"/>
              <a:t>. </a:t>
            </a:r>
            <a:r>
              <a:rPr lang="ru-RU" sz="1600" dirty="0" err="1"/>
              <a:t>Функція</a:t>
            </a:r>
            <a:r>
              <a:rPr lang="ru-RU" sz="1600" dirty="0"/>
              <a:t> </a:t>
            </a:r>
            <a:r>
              <a:rPr lang="ru-RU" sz="1600" dirty="0" err="1"/>
              <a:t>інтелекту</a:t>
            </a:r>
            <a:r>
              <a:rPr lang="ru-RU" sz="1600" dirty="0"/>
              <a:t> </a:t>
            </a:r>
            <a:r>
              <a:rPr lang="ru-RU" sz="1600" dirty="0" err="1"/>
              <a:t>наближається</a:t>
            </a:r>
            <a:r>
              <a:rPr lang="ru-RU" sz="1600" dirty="0"/>
              <a:t> до нуля. </a:t>
            </a:r>
            <a:r>
              <a:rPr lang="ru-RU" sz="1600" dirty="0" err="1"/>
              <a:t>Ці</a:t>
            </a:r>
            <a:r>
              <a:rPr lang="ru-RU" sz="1600" dirty="0"/>
              <a:t> </a:t>
            </a:r>
            <a:r>
              <a:rPr lang="ru-RU" sz="1600" dirty="0" err="1"/>
              <a:t>ефекти</a:t>
            </a:r>
            <a:r>
              <a:rPr lang="ru-RU" sz="1600" dirty="0"/>
              <a:t> </a:t>
            </a:r>
            <a:r>
              <a:rPr lang="ru-RU" sz="1600" dirty="0" err="1"/>
              <a:t>опіуму</a:t>
            </a:r>
            <a:r>
              <a:rPr lang="ru-RU" sz="1600" dirty="0"/>
              <a:t> </a:t>
            </a:r>
            <a:r>
              <a:rPr lang="ru-RU" sz="1600" dirty="0" err="1"/>
              <a:t>притягують</a:t>
            </a:r>
            <a:r>
              <a:rPr lang="ru-RU" sz="1600" dirty="0"/>
              <a:t> </a:t>
            </a:r>
            <a:r>
              <a:rPr lang="ru-RU" sz="1600" dirty="0" err="1"/>
              <a:t>напружених</a:t>
            </a:r>
            <a:r>
              <a:rPr lang="ru-RU" sz="1600" dirty="0"/>
              <a:t>, </a:t>
            </a:r>
            <a:r>
              <a:rPr lang="ru-RU" sz="1600" dirty="0" err="1"/>
              <a:t>емоційно</a:t>
            </a:r>
            <a:r>
              <a:rPr lang="ru-RU" sz="1600" dirty="0"/>
              <a:t> </a:t>
            </a:r>
            <a:r>
              <a:rPr lang="ru-RU" sz="1600" dirty="0" err="1"/>
              <a:t>незрілих</a:t>
            </a:r>
            <a:r>
              <a:rPr lang="ru-RU" sz="1600" dirty="0"/>
              <a:t> людей,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намагаються</a:t>
            </a:r>
            <a:r>
              <a:rPr lang="ru-RU" sz="1600" dirty="0"/>
              <a:t> штучно </a:t>
            </a:r>
            <a:r>
              <a:rPr lang="ru-RU" sz="1600" dirty="0" err="1"/>
              <a:t>розслабитись</a:t>
            </a:r>
            <a:r>
              <a:rPr lang="ru-RU" sz="1600" dirty="0"/>
              <a:t> та </a:t>
            </a:r>
            <a:r>
              <a:rPr lang="ru-RU" sz="1600" dirty="0" err="1"/>
              <a:t>досягнути</a:t>
            </a:r>
            <a:r>
              <a:rPr lang="ru-RU" sz="1600" dirty="0"/>
              <a:t> стану </a:t>
            </a:r>
            <a:r>
              <a:rPr lang="ru-RU" sz="1600" dirty="0" err="1"/>
              <a:t>спокою</a:t>
            </a:r>
            <a:r>
              <a:rPr lang="ru-RU" sz="16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15" y="2973943"/>
            <a:ext cx="3800468" cy="237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92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944" y="821903"/>
            <a:ext cx="1100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Героїн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309666"/>
            <a:ext cx="6840760" cy="92333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dirty="0" err="1"/>
              <a:t>Героїн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напівсинтетичний</a:t>
            </a:r>
            <a:r>
              <a:rPr lang="ru-RU" dirty="0"/>
              <a:t> </a:t>
            </a:r>
            <a:r>
              <a:rPr lang="ru-RU" dirty="0" err="1"/>
              <a:t>похідний</a:t>
            </a:r>
            <a:r>
              <a:rPr lang="ru-RU" dirty="0"/>
              <a:t> </a:t>
            </a:r>
            <a:r>
              <a:rPr lang="ru-RU" dirty="0" err="1"/>
              <a:t>морфіну</a:t>
            </a:r>
            <a:r>
              <a:rPr lang="ru-RU" dirty="0"/>
              <a:t>,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отриманий</a:t>
            </a:r>
            <a:r>
              <a:rPr lang="ru-RU" dirty="0"/>
              <a:t> в </a:t>
            </a:r>
            <a:r>
              <a:rPr lang="ru-RU" dirty="0" err="1"/>
              <a:t>Німеччині</a:t>
            </a:r>
            <a:r>
              <a:rPr lang="ru-RU" dirty="0"/>
              <a:t> в 1898 р. </a:t>
            </a:r>
            <a:r>
              <a:rPr lang="ru-RU" dirty="0" err="1"/>
              <a:t>Дессером</a:t>
            </a:r>
            <a:r>
              <a:rPr lang="ru-RU" dirty="0"/>
              <a:t> як </a:t>
            </a:r>
            <a:r>
              <a:rPr lang="ru-RU" dirty="0" err="1"/>
              <a:t>ліки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ліквідують</a:t>
            </a:r>
            <a:r>
              <a:rPr lang="ru-RU" dirty="0"/>
              <a:t> </a:t>
            </a:r>
            <a:r>
              <a:rPr lang="ru-RU" dirty="0" err="1"/>
              <a:t>залежність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морфіну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2420888"/>
            <a:ext cx="44462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Героїн</a:t>
            </a:r>
            <a:r>
              <a:rPr lang="ru-RU" dirty="0"/>
              <a:t> - наркотик,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найшвидше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звикання</a:t>
            </a:r>
            <a:r>
              <a:rPr lang="ru-RU" dirty="0"/>
              <a:t>. </a:t>
            </a:r>
            <a:r>
              <a:rPr lang="ru-RU" dirty="0" err="1"/>
              <a:t>Вже</a:t>
            </a:r>
            <a:r>
              <a:rPr lang="ru-RU" dirty="0"/>
              <a:t> через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виникнути</a:t>
            </a:r>
            <a:r>
              <a:rPr lang="ru-RU" dirty="0"/>
              <a:t> сильна </a:t>
            </a:r>
            <a:r>
              <a:rPr lang="ru-RU" dirty="0" err="1"/>
              <a:t>фізична</a:t>
            </a:r>
            <a:r>
              <a:rPr lang="ru-RU" dirty="0"/>
              <a:t> </a:t>
            </a:r>
            <a:r>
              <a:rPr lang="ru-RU" dirty="0" err="1"/>
              <a:t>залежність</a:t>
            </a:r>
            <a:r>
              <a:rPr lang="ru-RU" dirty="0"/>
              <a:t>. З </a:t>
            </a:r>
            <a:r>
              <a:rPr lang="ru-RU" dirty="0" err="1"/>
              <a:t>цієї</a:t>
            </a:r>
            <a:r>
              <a:rPr lang="ru-RU" dirty="0"/>
              <a:t> причини </a:t>
            </a:r>
            <a:r>
              <a:rPr lang="ru-RU" dirty="0" err="1"/>
              <a:t>героїн</a:t>
            </a:r>
            <a:r>
              <a:rPr lang="ru-RU" dirty="0"/>
              <a:t> не </a:t>
            </a:r>
            <a:r>
              <a:rPr lang="ru-RU" dirty="0" err="1"/>
              <a:t>використовується</a:t>
            </a:r>
            <a:r>
              <a:rPr lang="ru-RU" dirty="0"/>
              <a:t> у </a:t>
            </a:r>
            <a:r>
              <a:rPr lang="ru-RU" dirty="0" err="1"/>
              <a:t>медицині</a:t>
            </a:r>
            <a:r>
              <a:rPr lang="ru-RU" dirty="0"/>
              <a:t>. </a:t>
            </a:r>
            <a:r>
              <a:rPr lang="ru-RU" dirty="0" err="1"/>
              <a:t>Героїн</a:t>
            </a:r>
            <a:r>
              <a:rPr lang="ru-RU" dirty="0"/>
              <a:t> в </a:t>
            </a:r>
            <a:r>
              <a:rPr lang="ru-RU" dirty="0" err="1"/>
              <a:t>організм</a:t>
            </a:r>
            <a:r>
              <a:rPr lang="ru-RU" dirty="0"/>
              <a:t> вводиться шляхом </a:t>
            </a:r>
            <a:r>
              <a:rPr lang="ru-RU" dirty="0" err="1"/>
              <a:t>ін'єкцій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уколу </a:t>
            </a:r>
            <a:r>
              <a:rPr lang="ru-RU" dirty="0" err="1"/>
              <a:t>героїну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дрімота</a:t>
            </a:r>
            <a:r>
              <a:rPr lang="ru-RU" dirty="0"/>
              <a:t>, </a:t>
            </a:r>
            <a:r>
              <a:rPr lang="ru-RU" dirty="0" err="1"/>
              <a:t>зіниці</a:t>
            </a:r>
            <a:r>
              <a:rPr lang="ru-RU" dirty="0"/>
              <a:t> максимально </a:t>
            </a:r>
            <a:r>
              <a:rPr lang="ru-RU" dirty="0" err="1"/>
              <a:t>звужені</a:t>
            </a:r>
            <a:r>
              <a:rPr lang="ru-RU" dirty="0"/>
              <a:t>, пульс та </a:t>
            </a:r>
            <a:r>
              <a:rPr lang="ru-RU" dirty="0" err="1"/>
              <a:t>дихання</a:t>
            </a:r>
            <a:r>
              <a:rPr lang="ru-RU" dirty="0"/>
              <a:t> </a:t>
            </a:r>
            <a:r>
              <a:rPr lang="ru-RU" dirty="0" err="1"/>
              <a:t>вповільнені</a:t>
            </a:r>
            <a:r>
              <a:rPr lang="ru-RU" dirty="0"/>
              <a:t>. Наркоман,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перебуває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героїну</a:t>
            </a:r>
            <a:r>
              <a:rPr lang="ru-RU" dirty="0"/>
              <a:t>, </a:t>
            </a:r>
            <a:r>
              <a:rPr lang="ru-RU" dirty="0" err="1"/>
              <a:t>безпечний</a:t>
            </a:r>
            <a:r>
              <a:rPr lang="ru-RU" dirty="0"/>
              <a:t>.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героїну</a:t>
            </a:r>
            <a:r>
              <a:rPr lang="ru-RU" dirty="0"/>
              <a:t> </a:t>
            </a:r>
            <a:r>
              <a:rPr lang="ru-RU" dirty="0" err="1"/>
              <a:t>блокує</a:t>
            </a:r>
            <a:r>
              <a:rPr lang="ru-RU" dirty="0"/>
              <a:t> </a:t>
            </a:r>
            <a:r>
              <a:rPr lang="ru-RU" dirty="0" err="1"/>
              <a:t>сексуальні</a:t>
            </a:r>
            <a:r>
              <a:rPr lang="ru-RU" dirty="0"/>
              <a:t> </a:t>
            </a:r>
            <a:r>
              <a:rPr lang="ru-RU" dirty="0" err="1"/>
              <a:t>подразники</a:t>
            </a:r>
            <a:r>
              <a:rPr lang="ru-RU" dirty="0"/>
              <a:t> та гасить </a:t>
            </a:r>
            <a:r>
              <a:rPr lang="ru-RU" dirty="0" err="1"/>
              <a:t>сексуальні</a:t>
            </a:r>
            <a:r>
              <a:rPr lang="ru-RU" dirty="0"/>
              <a:t> потреби.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69" y="2430083"/>
            <a:ext cx="2708515" cy="19802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58" y="4397620"/>
            <a:ext cx="2689753" cy="179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71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9254" y="1340768"/>
            <a:ext cx="6840760" cy="1477328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b="1" dirty="0" err="1"/>
              <a:t>Барбітуратами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ліки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є </a:t>
            </a:r>
            <a:r>
              <a:rPr lang="ru-RU" dirty="0" err="1"/>
              <a:t>похідними</a:t>
            </a:r>
            <a:r>
              <a:rPr lang="ru-RU" dirty="0"/>
              <a:t> </a:t>
            </a:r>
            <a:r>
              <a:rPr lang="ru-RU" dirty="0" err="1"/>
              <a:t>барбітурової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. </a:t>
            </a:r>
            <a:r>
              <a:rPr lang="ru-RU" dirty="0" err="1"/>
              <a:t>Всі</a:t>
            </a:r>
            <a:r>
              <a:rPr lang="ru-RU" dirty="0"/>
              <a:t> вони </a:t>
            </a:r>
            <a:r>
              <a:rPr lang="ru-RU" dirty="0" err="1"/>
              <a:t>викликають</a:t>
            </a:r>
            <a:r>
              <a:rPr lang="ru-RU" dirty="0"/>
              <a:t> </a:t>
            </a:r>
            <a:r>
              <a:rPr lang="ru-RU" dirty="0" err="1"/>
              <a:t>пригнічення</a:t>
            </a:r>
            <a:r>
              <a:rPr lang="ru-RU" dirty="0"/>
              <a:t> </a:t>
            </a:r>
            <a:r>
              <a:rPr lang="ru-RU" dirty="0" err="1"/>
              <a:t>мозкових</a:t>
            </a:r>
            <a:r>
              <a:rPr lang="ru-RU" dirty="0"/>
              <a:t> </a:t>
            </a:r>
            <a:r>
              <a:rPr lang="ru-RU" dirty="0" err="1"/>
              <a:t>центрів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контролюють</a:t>
            </a:r>
            <a:r>
              <a:rPr lang="ru-RU" dirty="0"/>
              <a:t> </a:t>
            </a:r>
            <a:r>
              <a:rPr lang="ru-RU" dirty="0" err="1"/>
              <a:t>вищу</a:t>
            </a:r>
            <a:r>
              <a:rPr lang="ru-RU" dirty="0"/>
              <a:t> </a:t>
            </a:r>
            <a:r>
              <a:rPr lang="ru-RU" dirty="0" err="1"/>
              <a:t>нервову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. З </a:t>
            </a:r>
            <a:r>
              <a:rPr lang="ru-RU" dirty="0" err="1"/>
              <a:t>цієї</a:t>
            </a:r>
            <a:r>
              <a:rPr lang="ru-RU" dirty="0"/>
              <a:t> причини </a:t>
            </a:r>
            <a:r>
              <a:rPr lang="ru-RU" dirty="0" err="1"/>
              <a:t>барбітурати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для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безсоння</a:t>
            </a:r>
            <a:r>
              <a:rPr lang="ru-RU" dirty="0"/>
              <a:t> й </a:t>
            </a:r>
            <a:r>
              <a:rPr lang="ru-RU" dirty="0" err="1"/>
              <a:t>зняття</a:t>
            </a:r>
            <a:r>
              <a:rPr lang="ru-RU" dirty="0"/>
              <a:t> </a:t>
            </a:r>
            <a:r>
              <a:rPr lang="ru-RU" dirty="0" err="1"/>
              <a:t>напруги</a:t>
            </a:r>
            <a:r>
              <a:rPr lang="ru-RU" dirty="0"/>
              <a:t> та </a:t>
            </a:r>
            <a:r>
              <a:rPr lang="ru-RU" dirty="0" err="1"/>
              <a:t>невпевненості</a:t>
            </a:r>
            <a:r>
              <a:rPr lang="ru-RU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48606" y="821903"/>
            <a:ext cx="1918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Барбітурати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04325" y="2853322"/>
            <a:ext cx="34203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Барбітуратна</a:t>
            </a:r>
            <a:r>
              <a:rPr lang="ru-RU" dirty="0"/>
              <a:t> </a:t>
            </a:r>
            <a:r>
              <a:rPr lang="ru-RU" dirty="0" err="1"/>
              <a:t>наркоманія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ефектів</a:t>
            </a:r>
            <a:r>
              <a:rPr lang="ru-RU" dirty="0"/>
              <a:t> та </a:t>
            </a:r>
            <a:r>
              <a:rPr lang="ru-RU" dirty="0" err="1"/>
              <a:t>наслідків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небезпечна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опіоманія</a:t>
            </a:r>
            <a:r>
              <a:rPr lang="ru-RU" dirty="0"/>
              <a:t>. При </a:t>
            </a:r>
            <a:r>
              <a:rPr lang="ru-RU" dirty="0" err="1"/>
              <a:t>отруєнні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барбітуратами</a:t>
            </a:r>
            <a:r>
              <a:rPr lang="ru-RU" dirty="0"/>
              <a:t> наркоман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хворий</a:t>
            </a:r>
            <a:r>
              <a:rPr lang="ru-RU" dirty="0"/>
              <a:t> </a:t>
            </a:r>
            <a:r>
              <a:rPr lang="ru-RU" dirty="0" err="1"/>
              <a:t>психічно</a:t>
            </a:r>
            <a:r>
              <a:rPr lang="ru-RU" dirty="0"/>
              <a:t> та </a:t>
            </a:r>
            <a:r>
              <a:rPr lang="ru-RU" dirty="0" err="1"/>
              <a:t>емоційно</a:t>
            </a:r>
            <a:r>
              <a:rPr lang="ru-RU" dirty="0"/>
              <a:t> </a:t>
            </a:r>
            <a:r>
              <a:rPr lang="ru-RU" dirty="0" err="1"/>
              <a:t>збуджений</a:t>
            </a:r>
            <a:r>
              <a:rPr lang="ru-RU" dirty="0"/>
              <a:t>, у </a:t>
            </a:r>
            <a:r>
              <a:rPr lang="ru-RU" dirty="0" err="1"/>
              <a:t>нього</a:t>
            </a:r>
            <a:r>
              <a:rPr lang="ru-RU" dirty="0"/>
              <a:t> порушена </a:t>
            </a:r>
            <a:r>
              <a:rPr lang="ru-RU" dirty="0" err="1"/>
              <a:t>координація</a:t>
            </a:r>
            <a:r>
              <a:rPr lang="ru-RU" dirty="0"/>
              <a:t> та </a:t>
            </a:r>
            <a:r>
              <a:rPr lang="ru-RU" dirty="0" err="1"/>
              <a:t>підвищена</a:t>
            </a:r>
            <a:r>
              <a:rPr lang="ru-RU" dirty="0"/>
              <a:t> </a:t>
            </a:r>
            <a:r>
              <a:rPr lang="ru-RU" dirty="0" err="1"/>
              <a:t>схильність</a:t>
            </a:r>
            <a:r>
              <a:rPr lang="ru-RU" dirty="0"/>
              <a:t> до </a:t>
            </a:r>
            <a:r>
              <a:rPr lang="ru-RU" dirty="0" err="1"/>
              <a:t>епілептичних</a:t>
            </a:r>
            <a:r>
              <a:rPr lang="ru-RU" dirty="0"/>
              <a:t> </a:t>
            </a:r>
            <a:r>
              <a:rPr lang="ru-RU" dirty="0" err="1"/>
              <a:t>припадків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проявляються</a:t>
            </a:r>
            <a:r>
              <a:rPr lang="ru-RU" dirty="0"/>
              <a:t> у </a:t>
            </a:r>
            <a:r>
              <a:rPr lang="ru-RU" dirty="0" err="1"/>
              <a:t>фазі</a:t>
            </a:r>
            <a:r>
              <a:rPr lang="ru-RU" dirty="0"/>
              <a:t> </a:t>
            </a:r>
            <a:r>
              <a:rPr lang="ru-RU" dirty="0" err="1"/>
              <a:t>абстиненції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931" y="3068960"/>
            <a:ext cx="3809999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666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226369"/>
            <a:ext cx="6696744" cy="1477328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b="1" dirty="0" err="1"/>
              <a:t>амфетаміни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отримані</a:t>
            </a:r>
            <a:r>
              <a:rPr lang="ru-RU" dirty="0"/>
              <a:t> 1920 р. і як </a:t>
            </a:r>
            <a:r>
              <a:rPr lang="ru-RU" dirty="0" err="1"/>
              <a:t>сильні</a:t>
            </a:r>
            <a:r>
              <a:rPr lang="ru-RU" dirty="0"/>
              <a:t> </a:t>
            </a:r>
            <a:r>
              <a:rPr lang="ru-RU" dirty="0" err="1"/>
              <a:t>стимулятори</a:t>
            </a:r>
            <a:r>
              <a:rPr lang="ru-RU" dirty="0"/>
              <a:t> та </a:t>
            </a:r>
            <a:r>
              <a:rPr lang="ru-RU" dirty="0" err="1"/>
              <a:t>засоби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знімають</a:t>
            </a:r>
            <a:r>
              <a:rPr lang="ru-RU" dirty="0"/>
              <a:t> </a:t>
            </a:r>
            <a:r>
              <a:rPr lang="ru-RU" dirty="0" err="1"/>
              <a:t>втому</a:t>
            </a:r>
            <a:r>
              <a:rPr lang="ru-RU" dirty="0"/>
              <a:t> й </a:t>
            </a:r>
            <a:r>
              <a:rPr lang="ru-RU" dirty="0" err="1"/>
              <a:t>млявість</a:t>
            </a:r>
            <a:r>
              <a:rPr lang="ru-RU" dirty="0"/>
              <a:t>, </a:t>
            </a:r>
            <a:r>
              <a:rPr lang="ru-RU" dirty="0" err="1"/>
              <a:t>одразу</a:t>
            </a:r>
            <a:r>
              <a:rPr lang="ru-RU" dirty="0"/>
              <a:t> почали </a:t>
            </a:r>
            <a:r>
              <a:rPr lang="ru-RU" dirty="0" err="1"/>
              <a:t>застосовуватись</a:t>
            </a:r>
            <a:r>
              <a:rPr lang="ru-RU" dirty="0"/>
              <a:t> у </a:t>
            </a:r>
            <a:r>
              <a:rPr lang="ru-RU" dirty="0" err="1"/>
              <a:t>медичній</a:t>
            </a:r>
            <a:r>
              <a:rPr lang="ru-RU" dirty="0"/>
              <a:t> </a:t>
            </a:r>
            <a:r>
              <a:rPr lang="ru-RU" dirty="0" err="1"/>
              <a:t>практиці</a:t>
            </a:r>
            <a:r>
              <a:rPr lang="ru-RU" dirty="0"/>
              <a:t>.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виявилось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знижують</a:t>
            </a:r>
            <a:r>
              <a:rPr lang="ru-RU" dirty="0"/>
              <a:t> </a:t>
            </a:r>
            <a:r>
              <a:rPr lang="ru-RU" dirty="0" err="1"/>
              <a:t>апетит</a:t>
            </a:r>
            <a:r>
              <a:rPr lang="ru-RU" dirty="0"/>
              <a:t>, і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властивість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широко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застосовується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34436" y="764704"/>
            <a:ext cx="1947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/>
              <a:t>Амфетаміни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852936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</a:t>
            </a:r>
            <a:r>
              <a:rPr lang="ru-RU" dirty="0" err="1" smtClean="0"/>
              <a:t>прийомі</a:t>
            </a:r>
            <a:r>
              <a:rPr lang="ru-RU" dirty="0" smtClean="0"/>
              <a:t> в </a:t>
            </a:r>
            <a:r>
              <a:rPr lang="ru-RU" dirty="0" err="1" smtClean="0"/>
              <a:t>середніх</a:t>
            </a:r>
            <a:r>
              <a:rPr lang="ru-RU" dirty="0" smtClean="0"/>
              <a:t> дозах </a:t>
            </a:r>
            <a:r>
              <a:rPr lang="ru-RU" dirty="0" err="1" smtClean="0"/>
              <a:t>амфетамін</a:t>
            </a:r>
            <a:r>
              <a:rPr lang="ru-RU" dirty="0" smtClean="0"/>
              <a:t> </a:t>
            </a:r>
            <a:r>
              <a:rPr lang="ru-RU" dirty="0" err="1" smtClean="0"/>
              <a:t>підвищує</a:t>
            </a:r>
            <a:r>
              <a:rPr lang="ru-RU" dirty="0" smtClean="0"/>
              <a:t> </a:t>
            </a:r>
            <a:r>
              <a:rPr lang="ru-RU" dirty="0" err="1" smtClean="0"/>
              <a:t>активність</a:t>
            </a:r>
            <a:r>
              <a:rPr lang="ru-RU" dirty="0" smtClean="0"/>
              <a:t> та </a:t>
            </a:r>
            <a:r>
              <a:rPr lang="ru-RU" dirty="0" err="1" smtClean="0"/>
              <a:t>витривалість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,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відчуття</a:t>
            </a:r>
            <a:r>
              <a:rPr lang="ru-RU" dirty="0" smtClean="0"/>
              <a:t> </a:t>
            </a:r>
            <a:r>
              <a:rPr lang="ru-RU" dirty="0" err="1" smtClean="0"/>
              <a:t>емоційного</a:t>
            </a:r>
            <a:r>
              <a:rPr lang="ru-RU" dirty="0" smtClean="0"/>
              <a:t> </a:t>
            </a:r>
            <a:r>
              <a:rPr lang="ru-RU" dirty="0" err="1" smtClean="0"/>
              <a:t>підйому</a:t>
            </a:r>
            <a:r>
              <a:rPr lang="ru-RU" dirty="0" smtClean="0"/>
              <a:t> та </a:t>
            </a:r>
            <a:r>
              <a:rPr lang="ru-RU" dirty="0" err="1" smtClean="0"/>
              <a:t>ейфорії</a:t>
            </a:r>
            <a:r>
              <a:rPr lang="ru-RU" dirty="0" smtClean="0"/>
              <a:t>. </a:t>
            </a:r>
            <a:r>
              <a:rPr lang="ru-RU" dirty="0" err="1" smtClean="0"/>
              <a:t>Перебуваючи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,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схильна</a:t>
            </a:r>
            <a:r>
              <a:rPr lang="ru-RU" dirty="0" smtClean="0"/>
              <a:t> </a:t>
            </a:r>
            <a:r>
              <a:rPr lang="ru-RU" dirty="0" err="1" smtClean="0"/>
              <a:t>переоцінювати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. </a:t>
            </a:r>
            <a:r>
              <a:rPr lang="ru-RU" dirty="0" err="1" smtClean="0"/>
              <a:t>Повторне</a:t>
            </a:r>
            <a:r>
              <a:rPr lang="ru-RU" dirty="0" smtClean="0"/>
              <a:t> </a:t>
            </a:r>
            <a:r>
              <a:rPr lang="ru-RU" dirty="0" err="1" smtClean="0"/>
              <a:t>внутрішньовенне</a:t>
            </a:r>
            <a:r>
              <a:rPr lang="ru-RU" dirty="0" smtClean="0"/>
              <a:t> </a:t>
            </a:r>
            <a:r>
              <a:rPr lang="ru-RU" dirty="0" err="1" smtClean="0"/>
              <a:t>введення</a:t>
            </a:r>
            <a:r>
              <a:rPr lang="ru-RU" dirty="0" smtClean="0"/>
              <a:t> </a:t>
            </a:r>
            <a:r>
              <a:rPr lang="ru-RU" dirty="0" err="1" smtClean="0"/>
              <a:t>амфетаміну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підсилює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ефекти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52936"/>
            <a:ext cx="2890331" cy="271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24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5664" y="1268760"/>
            <a:ext cx="4968552" cy="646331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err="1" smtClean="0"/>
              <a:t>Кокаїн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алкалоїд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міститься</a:t>
            </a:r>
            <a:r>
              <a:rPr lang="ru-RU" dirty="0" smtClean="0"/>
              <a:t> в </a:t>
            </a:r>
            <a:r>
              <a:rPr lang="ru-RU" dirty="0" err="1" smtClean="0"/>
              <a:t>листі</a:t>
            </a:r>
            <a:r>
              <a:rPr lang="ru-RU" dirty="0"/>
              <a:t> </a:t>
            </a:r>
            <a:r>
              <a:rPr lang="ru-RU" dirty="0" err="1" smtClean="0"/>
              <a:t>південноамериканської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коки.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131840" y="692696"/>
            <a:ext cx="2816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Кокаїн, </a:t>
            </a:r>
            <a:r>
              <a:rPr lang="ru-RU" sz="2400" dirty="0" smtClean="0"/>
              <a:t>марихуана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79984" y="4020746"/>
            <a:ext cx="5319148" cy="36933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ru-RU" b="1" dirty="0"/>
              <a:t>Марихуана</a:t>
            </a:r>
            <a:r>
              <a:rPr lang="ru-RU" dirty="0"/>
              <a:t> - наркотик </a:t>
            </a:r>
            <a:r>
              <a:rPr lang="ru-RU" dirty="0" err="1"/>
              <a:t>рослинного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85664" y="1958643"/>
            <a:ext cx="46085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/>
              <a:t>Постійне</a:t>
            </a:r>
            <a:r>
              <a:rPr lang="ru-RU" sz="1600" dirty="0"/>
              <a:t> і </a:t>
            </a:r>
            <a:r>
              <a:rPr lang="ru-RU" sz="1600" dirty="0" err="1"/>
              <a:t>часте</a:t>
            </a:r>
            <a:r>
              <a:rPr lang="ru-RU" sz="1600" dirty="0"/>
              <a:t> </a:t>
            </a:r>
            <a:r>
              <a:rPr lang="ru-RU" sz="1600" dirty="0" err="1"/>
              <a:t>вживання</a:t>
            </a:r>
            <a:r>
              <a:rPr lang="ru-RU" sz="1600" dirty="0"/>
              <a:t> </a:t>
            </a:r>
            <a:r>
              <a:rPr lang="ru-RU" sz="1600" dirty="0" err="1"/>
              <a:t>кокаїну</a:t>
            </a:r>
            <a:r>
              <a:rPr lang="ru-RU" sz="1600" dirty="0"/>
              <a:t> </a:t>
            </a:r>
            <a:r>
              <a:rPr lang="ru-RU" sz="1600" dirty="0" err="1"/>
              <a:t>викликає</a:t>
            </a:r>
            <a:r>
              <a:rPr lang="ru-RU" sz="1600" dirty="0"/>
              <a:t> </a:t>
            </a:r>
            <a:r>
              <a:rPr lang="ru-RU" sz="1600" dirty="0" err="1"/>
              <a:t>дуже</a:t>
            </a:r>
            <a:r>
              <a:rPr lang="ru-RU" sz="1600" dirty="0"/>
              <a:t> </a:t>
            </a:r>
            <a:r>
              <a:rPr lang="ru-RU" sz="1600" dirty="0" err="1"/>
              <a:t>несприятливі</a:t>
            </a:r>
            <a:r>
              <a:rPr lang="ru-RU" sz="1600" dirty="0"/>
              <a:t> </a:t>
            </a:r>
            <a:r>
              <a:rPr lang="ru-RU" sz="1600" dirty="0" err="1"/>
              <a:t>стани</a:t>
            </a:r>
            <a:r>
              <a:rPr lang="ru-RU" sz="1600" dirty="0"/>
              <a:t>, </a:t>
            </a:r>
            <a:r>
              <a:rPr lang="ru-RU" sz="1600" dirty="0" err="1"/>
              <a:t>такі</a:t>
            </a:r>
            <a:r>
              <a:rPr lang="ru-RU" sz="1600" dirty="0"/>
              <a:t> як </a:t>
            </a:r>
            <a:r>
              <a:rPr lang="ru-RU" sz="1600" dirty="0" err="1" smtClean="0"/>
              <a:t>параноя</a:t>
            </a:r>
            <a:r>
              <a:rPr lang="ru-RU" sz="1600" dirty="0" smtClean="0"/>
              <a:t>, </a:t>
            </a:r>
            <a:r>
              <a:rPr lang="ru-RU" sz="1600" dirty="0" err="1"/>
              <a:t>галюцинації</a:t>
            </a:r>
            <a:r>
              <a:rPr lang="ru-RU" sz="1600" dirty="0"/>
              <a:t> та </a:t>
            </a:r>
            <a:r>
              <a:rPr lang="ru-RU" sz="1600" dirty="0" err="1"/>
              <a:t>манії</a:t>
            </a:r>
            <a:r>
              <a:rPr lang="ru-RU" sz="1600" dirty="0"/>
              <a:t> </a:t>
            </a:r>
            <a:r>
              <a:rPr lang="ru-RU" sz="1600" dirty="0" err="1"/>
              <a:t>переслідування</a:t>
            </a:r>
            <a:r>
              <a:rPr lang="ru-RU" sz="1600" dirty="0"/>
              <a:t>. </a:t>
            </a:r>
            <a:r>
              <a:rPr lang="ru-RU" sz="1600" dirty="0" err="1"/>
              <a:t>Кокаїноман</a:t>
            </a:r>
            <a:r>
              <a:rPr lang="ru-RU" sz="1600" dirty="0"/>
              <a:t> </a:t>
            </a:r>
            <a:r>
              <a:rPr lang="ru-RU" sz="1600" dirty="0" err="1"/>
              <a:t>думає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за ним </a:t>
            </a:r>
            <a:r>
              <a:rPr lang="ru-RU" sz="1600" dirty="0" err="1"/>
              <a:t>хтось</a:t>
            </a:r>
            <a:r>
              <a:rPr lang="ru-RU" sz="1600" dirty="0"/>
              <a:t> </a:t>
            </a:r>
            <a:r>
              <a:rPr lang="ru-RU" sz="1600" dirty="0" err="1"/>
              <a:t>стежить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йому</a:t>
            </a:r>
            <a:r>
              <a:rPr lang="ru-RU" sz="1600" dirty="0"/>
              <a:t> </a:t>
            </a:r>
            <a:r>
              <a:rPr lang="ru-RU" sz="1600" dirty="0" err="1"/>
              <a:t>постійно</a:t>
            </a:r>
            <a:r>
              <a:rPr lang="ru-RU" sz="1600" dirty="0"/>
              <a:t> </a:t>
            </a:r>
            <a:r>
              <a:rPr lang="ru-RU" sz="1600" dirty="0" err="1"/>
              <a:t>загрожує</a:t>
            </a:r>
            <a:r>
              <a:rPr lang="ru-RU" sz="1600" dirty="0"/>
              <a:t> </a:t>
            </a:r>
            <a:r>
              <a:rPr lang="ru-RU" sz="1600" dirty="0" err="1"/>
              <a:t>небезпека</a:t>
            </a:r>
            <a:r>
              <a:rPr lang="ru-RU" sz="1600" dirty="0"/>
              <a:t>. </a:t>
            </a:r>
            <a:r>
              <a:rPr lang="ru-RU" sz="1600" dirty="0" err="1"/>
              <a:t>Психічні</a:t>
            </a:r>
            <a:r>
              <a:rPr lang="ru-RU" sz="1600" dirty="0"/>
              <a:t> </a:t>
            </a:r>
            <a:r>
              <a:rPr lang="ru-RU" sz="1600" dirty="0" err="1"/>
              <a:t>відхилення</a:t>
            </a:r>
            <a:r>
              <a:rPr lang="ru-RU" sz="1600" dirty="0"/>
              <a:t> </a:t>
            </a:r>
            <a:r>
              <a:rPr lang="ru-RU" sz="1600" dirty="0" err="1"/>
              <a:t>можуть</a:t>
            </a:r>
            <a:r>
              <a:rPr lang="ru-RU" sz="1600" dirty="0"/>
              <a:t> перейти в психоз,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супроводжується</a:t>
            </a:r>
            <a:r>
              <a:rPr lang="ru-RU" sz="1600" dirty="0"/>
              <a:t> </a:t>
            </a:r>
            <a:r>
              <a:rPr lang="ru-RU" sz="1600" dirty="0" err="1"/>
              <a:t>галюцинаціями</a:t>
            </a:r>
            <a:r>
              <a:rPr lang="ru-RU" sz="1600" dirty="0"/>
              <a:t>, в </a:t>
            </a:r>
            <a:r>
              <a:rPr lang="ru-RU" sz="1600" dirty="0" err="1"/>
              <a:t>котрих</a:t>
            </a:r>
            <a:r>
              <a:rPr lang="ru-RU" sz="1600" dirty="0"/>
              <a:t> </a:t>
            </a:r>
            <a:r>
              <a:rPr lang="ru-RU" sz="1600" dirty="0" err="1"/>
              <a:t>довкілля</a:t>
            </a:r>
            <a:r>
              <a:rPr lang="ru-RU" sz="1600" dirty="0"/>
              <a:t> </a:t>
            </a:r>
            <a:r>
              <a:rPr lang="ru-RU" sz="1600" dirty="0" err="1"/>
              <a:t>набуває</a:t>
            </a:r>
            <a:r>
              <a:rPr lang="ru-RU" sz="1600" dirty="0"/>
              <a:t> </a:t>
            </a:r>
            <a:r>
              <a:rPr lang="ru-RU" sz="1600" dirty="0" err="1"/>
              <a:t>мініатюрних</a:t>
            </a:r>
            <a:r>
              <a:rPr lang="ru-RU" sz="1600" dirty="0"/>
              <a:t> </a:t>
            </a:r>
            <a:r>
              <a:rPr lang="ru-RU" sz="1600" dirty="0" err="1"/>
              <a:t>розмірів</a:t>
            </a:r>
            <a:r>
              <a:rPr lang="ru-RU" sz="1600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85665" y="4581128"/>
            <a:ext cx="40903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 </a:t>
            </a:r>
            <a:r>
              <a:rPr lang="ru-RU" sz="1600" dirty="0" err="1"/>
              <a:t>відміну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азіатів</a:t>
            </a:r>
            <a:r>
              <a:rPr lang="ru-RU" sz="1600" dirty="0"/>
              <a:t>, </a:t>
            </a:r>
            <a:r>
              <a:rPr lang="ru-RU" sz="1600" dirty="0" err="1"/>
              <a:t>представники</a:t>
            </a:r>
            <a:r>
              <a:rPr lang="ru-RU" sz="1600" dirty="0"/>
              <a:t> </a:t>
            </a:r>
            <a:r>
              <a:rPr lang="ru-RU" sz="1600" dirty="0" err="1"/>
              <a:t>західної</a:t>
            </a:r>
            <a:r>
              <a:rPr lang="ru-RU" sz="1600" dirty="0"/>
              <a:t> </a:t>
            </a:r>
            <a:r>
              <a:rPr lang="ru-RU" sz="1600" dirty="0" err="1"/>
              <a:t>цивілізації</a:t>
            </a:r>
            <a:r>
              <a:rPr lang="ru-RU" sz="1600" dirty="0"/>
              <a:t> </a:t>
            </a:r>
            <a:r>
              <a:rPr lang="ru-RU" sz="1600" dirty="0" err="1"/>
              <a:t>рідко</a:t>
            </a:r>
            <a:r>
              <a:rPr lang="ru-RU" sz="1600" dirty="0"/>
              <a:t> </a:t>
            </a:r>
            <a:r>
              <a:rPr lang="ru-RU" sz="1600" dirty="0" err="1"/>
              <a:t>зупиняються</a:t>
            </a:r>
            <a:r>
              <a:rPr lang="ru-RU" sz="1600" dirty="0"/>
              <a:t> на </a:t>
            </a:r>
            <a:r>
              <a:rPr lang="ru-RU" sz="1600" dirty="0" err="1"/>
              <a:t>цьому</a:t>
            </a:r>
            <a:r>
              <a:rPr lang="ru-RU" sz="1600" dirty="0"/>
              <a:t> наркотику. Марихуана </a:t>
            </a:r>
            <a:r>
              <a:rPr lang="ru-RU" sz="1600" dirty="0" err="1"/>
              <a:t>стає</a:t>
            </a:r>
            <a:r>
              <a:rPr lang="ru-RU" sz="1600" dirty="0"/>
              <a:t> </a:t>
            </a:r>
            <a:r>
              <a:rPr lang="ru-RU" sz="1600" dirty="0" err="1"/>
              <a:t>відправною</a:t>
            </a:r>
            <a:r>
              <a:rPr lang="ru-RU" sz="1600" dirty="0"/>
              <a:t> точкою для </a:t>
            </a:r>
            <a:r>
              <a:rPr lang="ru-RU" sz="1600" dirty="0" err="1"/>
              <a:t>вживання</a:t>
            </a:r>
            <a:r>
              <a:rPr lang="ru-RU" sz="1600" dirty="0"/>
              <a:t> </a:t>
            </a:r>
            <a:r>
              <a:rPr lang="ru-RU" sz="1600" dirty="0" err="1"/>
              <a:t>сильніших</a:t>
            </a:r>
            <a:r>
              <a:rPr lang="ru-RU" sz="1600" dirty="0"/>
              <a:t> </a:t>
            </a:r>
            <a:r>
              <a:rPr lang="ru-RU" sz="1600" dirty="0" err="1"/>
              <a:t>наркотиків</a:t>
            </a:r>
            <a:r>
              <a:rPr lang="ru-RU" sz="16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33" y="1941943"/>
            <a:ext cx="2878659" cy="191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56" y="4402932"/>
            <a:ext cx="28575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034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5859" y="908720"/>
            <a:ext cx="67687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Наркомани є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небезпечною</a:t>
            </a:r>
            <a:r>
              <a:rPr lang="ru-RU" dirty="0"/>
              <a:t> </a:t>
            </a:r>
            <a:r>
              <a:rPr lang="ru-RU" dirty="0" err="1"/>
              <a:t>групою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на СНІД (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хворих</a:t>
            </a:r>
            <a:r>
              <a:rPr lang="ru-RU" dirty="0"/>
              <a:t> на СНІД 70% </a:t>
            </a:r>
            <a:r>
              <a:rPr lang="ru-RU" dirty="0" err="1"/>
              <a:t>це</a:t>
            </a:r>
            <a:r>
              <a:rPr lang="ru-RU" dirty="0"/>
              <a:t> наркомани).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зумовлено</a:t>
            </a:r>
            <a:r>
              <a:rPr lang="ru-RU" dirty="0"/>
              <a:t> як фактором </a:t>
            </a:r>
            <a:r>
              <a:rPr lang="ru-RU" dirty="0" err="1"/>
              <a:t>введення</a:t>
            </a:r>
            <a:r>
              <a:rPr lang="ru-RU" dirty="0"/>
              <a:t> </a:t>
            </a:r>
            <a:r>
              <a:rPr lang="ru-RU" dirty="0" err="1"/>
              <a:t>наркотиків</a:t>
            </a:r>
            <a:r>
              <a:rPr lang="ru-RU" dirty="0"/>
              <a:t> </a:t>
            </a:r>
            <a:r>
              <a:rPr lang="ru-RU" dirty="0" err="1"/>
              <a:t>ін'єкцією</a:t>
            </a:r>
            <a:r>
              <a:rPr lang="ru-RU" dirty="0"/>
              <a:t>, так і </a:t>
            </a:r>
            <a:r>
              <a:rPr lang="ru-RU" dirty="0" err="1"/>
              <a:t>ризикованою</a:t>
            </a:r>
            <a:r>
              <a:rPr lang="ru-RU" dirty="0"/>
              <a:t> </a:t>
            </a:r>
            <a:r>
              <a:rPr lang="ru-RU" dirty="0" err="1"/>
              <a:t>психічно</a:t>
            </a:r>
            <a:r>
              <a:rPr lang="ru-RU" dirty="0"/>
              <a:t> неадекватною </a:t>
            </a:r>
            <a:r>
              <a:rPr lang="ru-RU" dirty="0" err="1"/>
              <a:t>поведінкою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життєвих</a:t>
            </a:r>
            <a:r>
              <a:rPr lang="ru-RU" dirty="0"/>
              <a:t> </a:t>
            </a:r>
            <a:r>
              <a:rPr lang="ru-RU" dirty="0" err="1"/>
              <a:t>ситуаціях</a:t>
            </a:r>
            <a:r>
              <a:rPr lang="ru-RU" dirty="0"/>
              <a:t>, в тому </a:t>
            </a:r>
            <a:r>
              <a:rPr lang="ru-RU" dirty="0" err="1"/>
              <a:t>числі</a:t>
            </a:r>
            <a:r>
              <a:rPr lang="ru-RU" dirty="0"/>
              <a:t> і </a:t>
            </a:r>
            <a:r>
              <a:rPr lang="ru-RU" dirty="0" err="1"/>
              <a:t>сексуальній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Ті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вживають</a:t>
            </a:r>
            <a:r>
              <a:rPr lang="ru-RU" dirty="0"/>
              <a:t> наркотики, без них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обійтись</a:t>
            </a:r>
            <a:r>
              <a:rPr lang="ru-RU" dirty="0"/>
              <a:t> не </a:t>
            </a:r>
            <a:r>
              <a:rPr lang="ru-RU" dirty="0" err="1"/>
              <a:t>можуть</a:t>
            </a:r>
            <a:r>
              <a:rPr lang="ru-RU" dirty="0"/>
              <a:t>, і </a:t>
            </a:r>
            <a:r>
              <a:rPr lang="ru-RU" dirty="0" err="1"/>
              <a:t>дози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з </a:t>
            </a:r>
            <a:r>
              <a:rPr lang="ru-RU" dirty="0" err="1"/>
              <a:t>кожним</a:t>
            </a:r>
            <a:r>
              <a:rPr lang="ru-RU" dirty="0"/>
              <a:t> днем все </a:t>
            </a:r>
            <a:r>
              <a:rPr lang="ru-RU" dirty="0" err="1"/>
              <a:t>збільшують</a:t>
            </a:r>
            <a:r>
              <a:rPr lang="ru-RU" dirty="0"/>
              <a:t>. Наркоман </a:t>
            </a:r>
            <a:r>
              <a:rPr lang="ru-RU" dirty="0" err="1"/>
              <a:t>стає</a:t>
            </a:r>
            <a:r>
              <a:rPr lang="ru-RU" dirty="0"/>
              <a:t> рабом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звички</a:t>
            </a:r>
            <a:r>
              <a:rPr lang="ru-RU" dirty="0"/>
              <a:t>.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541" y="3501008"/>
            <a:ext cx="3438195" cy="273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268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3606801" cy="40324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16016" y="1124744"/>
            <a:ext cx="32758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Звичайно</a:t>
            </a:r>
            <a:r>
              <a:rPr lang="ru-RU" dirty="0" smtClean="0"/>
              <a:t>, наркоманами не </a:t>
            </a:r>
            <a:r>
              <a:rPr lang="ru-RU" dirty="0" err="1" smtClean="0"/>
              <a:t>народжуються</a:t>
            </a:r>
            <a:r>
              <a:rPr lang="ru-RU" dirty="0" smtClean="0"/>
              <a:t>. </a:t>
            </a:r>
            <a:r>
              <a:rPr lang="ru-RU" dirty="0" err="1" smtClean="0"/>
              <a:t>Найчастіше</a:t>
            </a:r>
            <a:r>
              <a:rPr lang="ru-RU" dirty="0" smtClean="0"/>
              <a:t> наркотик </a:t>
            </a:r>
            <a:r>
              <a:rPr lang="ru-RU" dirty="0" err="1" smtClean="0"/>
              <a:t>пробують</a:t>
            </a:r>
            <a:r>
              <a:rPr lang="ru-RU" dirty="0" smtClean="0"/>
              <a:t> з </a:t>
            </a:r>
            <a:r>
              <a:rPr lang="ru-RU" dirty="0" err="1" smtClean="0"/>
              <a:t>цікавості</a:t>
            </a:r>
            <a:r>
              <a:rPr lang="ru-RU" dirty="0" smtClean="0"/>
              <a:t>, через </a:t>
            </a:r>
            <a:r>
              <a:rPr lang="ru-RU" dirty="0" err="1" smtClean="0"/>
              <a:t>легковажність</a:t>
            </a:r>
            <a:r>
              <a:rPr lang="ru-RU" dirty="0" smtClean="0"/>
              <a:t>, </a:t>
            </a:r>
            <a:r>
              <a:rPr lang="ru-RU" dirty="0" err="1" smtClean="0"/>
              <a:t>наслідування</a:t>
            </a:r>
            <a:r>
              <a:rPr lang="ru-RU" dirty="0" smtClean="0"/>
              <a:t> </a:t>
            </a:r>
            <a:r>
              <a:rPr lang="ru-RU" dirty="0" err="1" smtClean="0"/>
              <a:t>когось</a:t>
            </a:r>
            <a:r>
              <a:rPr lang="ru-RU" dirty="0" smtClean="0"/>
              <a:t>, а </a:t>
            </a:r>
            <a:r>
              <a:rPr lang="ru-RU" dirty="0" err="1" smtClean="0"/>
              <a:t>іноді</a:t>
            </a:r>
            <a:r>
              <a:rPr lang="ru-RU" dirty="0" smtClean="0"/>
              <a:t> до </a:t>
            </a:r>
            <a:r>
              <a:rPr lang="ru-RU" dirty="0" err="1" smtClean="0"/>
              <a:t>вживання</a:t>
            </a:r>
            <a:r>
              <a:rPr lang="ru-RU" dirty="0" smtClean="0"/>
              <a:t> </a:t>
            </a:r>
            <a:r>
              <a:rPr lang="ru-RU" dirty="0" err="1" smtClean="0"/>
              <a:t>наркотиків</a:t>
            </a:r>
            <a:r>
              <a:rPr lang="ru-RU" dirty="0" smtClean="0"/>
              <a:t> </a:t>
            </a:r>
            <a:r>
              <a:rPr lang="ru-RU" dirty="0" err="1" smtClean="0"/>
              <a:t>привчають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«</a:t>
            </a:r>
            <a:r>
              <a:rPr lang="ru-RU" dirty="0" err="1" smtClean="0"/>
              <a:t>досвідчені</a:t>
            </a:r>
            <a:r>
              <a:rPr lang="ru-RU" dirty="0" smtClean="0"/>
              <a:t> </a:t>
            </a:r>
            <a:r>
              <a:rPr lang="ru-RU" dirty="0" err="1" smtClean="0"/>
              <a:t>друзі</a:t>
            </a:r>
            <a:r>
              <a:rPr lang="ru-RU" dirty="0" smtClean="0"/>
              <a:t>». </a:t>
            </a:r>
            <a:r>
              <a:rPr lang="ru-RU" dirty="0" err="1" smtClean="0"/>
              <a:t>Наркоманія</a:t>
            </a:r>
            <a:r>
              <a:rPr lang="ru-RU" dirty="0" smtClean="0"/>
              <a:t> </a:t>
            </a:r>
            <a:r>
              <a:rPr lang="ru-RU" dirty="0" err="1" smtClean="0"/>
              <a:t>поширюється</a:t>
            </a:r>
            <a:r>
              <a:rPr lang="ru-RU" dirty="0" smtClean="0"/>
              <a:t> за законами </a:t>
            </a:r>
            <a:r>
              <a:rPr lang="ru-RU" dirty="0" err="1" smtClean="0"/>
              <a:t>епідемії</a:t>
            </a:r>
            <a:r>
              <a:rPr lang="ru-RU" dirty="0" smtClean="0"/>
              <a:t>: </a:t>
            </a:r>
            <a:r>
              <a:rPr lang="ru-RU" dirty="0" err="1" smtClean="0"/>
              <a:t>хворий</a:t>
            </a:r>
            <a:r>
              <a:rPr lang="ru-RU" dirty="0" smtClean="0"/>
              <a:t> на </a:t>
            </a:r>
            <a:r>
              <a:rPr lang="ru-RU" dirty="0" err="1" smtClean="0"/>
              <a:t>наркоманію</a:t>
            </a:r>
            <a:r>
              <a:rPr lang="ru-RU" dirty="0" smtClean="0"/>
              <a:t> </a:t>
            </a:r>
            <a:r>
              <a:rPr lang="ru-RU" dirty="0" err="1" smtClean="0"/>
              <a:t>втягує</a:t>
            </a:r>
            <a:r>
              <a:rPr lang="ru-RU" dirty="0" smtClean="0"/>
              <a:t> в </a:t>
            </a:r>
            <a:r>
              <a:rPr lang="ru-RU" dirty="0" err="1" smtClean="0"/>
              <a:t>свої</a:t>
            </a:r>
            <a:r>
              <a:rPr lang="ru-RU" dirty="0" smtClean="0"/>
              <a:t> тенета все </a:t>
            </a:r>
            <a:r>
              <a:rPr lang="ru-RU" dirty="0" err="1" smtClean="0"/>
              <a:t>нові</a:t>
            </a:r>
            <a:r>
              <a:rPr lang="ru-RU" dirty="0" smtClean="0"/>
              <a:t> і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жертви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306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7873" y="1196752"/>
            <a:ext cx="2126223" cy="46166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uk-UA" sz="2400" dirty="0" smtClean="0"/>
              <a:t>Трохи фактів: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988840"/>
            <a:ext cx="69847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С</a:t>
            </a:r>
            <a:r>
              <a:rPr lang="ru-RU" dirty="0" err="1" smtClean="0"/>
              <a:t>ередній</a:t>
            </a:r>
            <a:r>
              <a:rPr lang="ru-RU" dirty="0" smtClean="0"/>
              <a:t> </a:t>
            </a:r>
            <a:r>
              <a:rPr lang="ru-RU" dirty="0" err="1"/>
              <a:t>вік</a:t>
            </a:r>
            <a:r>
              <a:rPr lang="ru-RU" dirty="0"/>
              <a:t> початку </a:t>
            </a:r>
            <a:r>
              <a:rPr lang="ru-RU" dirty="0" err="1"/>
              <a:t>прийому</a:t>
            </a:r>
            <a:r>
              <a:rPr lang="ru-RU" dirty="0"/>
              <a:t> </a:t>
            </a:r>
            <a:r>
              <a:rPr lang="ru-RU" dirty="0" err="1"/>
              <a:t>наркотиків</a:t>
            </a:r>
            <a:r>
              <a:rPr lang="ru-RU" dirty="0"/>
              <a:t> - 13-15 </a:t>
            </a:r>
            <a:r>
              <a:rPr lang="ru-RU" dirty="0" err="1"/>
              <a:t>років</a:t>
            </a:r>
            <a:r>
              <a:rPr lang="ru-RU" dirty="0"/>
              <a:t>, а в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містах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менший</a:t>
            </a:r>
            <a:r>
              <a:rPr lang="ru-RU" dirty="0"/>
              <a:t> - 9-13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/>
              <a:t>Середня</a:t>
            </a:r>
            <a:r>
              <a:rPr lang="ru-RU" dirty="0" smtClean="0"/>
              <a:t>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початку регулярного </a:t>
            </a:r>
            <a:r>
              <a:rPr lang="ru-RU" dirty="0" err="1"/>
              <a:t>прийому</a:t>
            </a:r>
            <a:r>
              <a:rPr lang="ru-RU" dirty="0"/>
              <a:t> </a:t>
            </a:r>
            <a:r>
              <a:rPr lang="ru-RU" dirty="0" err="1"/>
              <a:t>наркотиків</a:t>
            </a:r>
            <a:r>
              <a:rPr lang="ru-RU" dirty="0"/>
              <a:t> становить 7 </a:t>
            </a:r>
            <a:r>
              <a:rPr lang="ru-RU" dirty="0" err="1"/>
              <a:t>років</a:t>
            </a:r>
            <a:r>
              <a:rPr lang="ru-RU" dirty="0"/>
              <a:t>. Наркомани </a:t>
            </a:r>
            <a:r>
              <a:rPr lang="ru-RU" dirty="0" err="1"/>
              <a:t>рідко</a:t>
            </a:r>
            <a:r>
              <a:rPr lang="ru-RU" dirty="0"/>
              <a:t> </a:t>
            </a:r>
            <a:r>
              <a:rPr lang="ru-RU" dirty="0" err="1"/>
              <a:t>доживають</a:t>
            </a:r>
            <a:r>
              <a:rPr lang="ru-RU" dirty="0"/>
              <a:t> до 30-річного </a:t>
            </a:r>
            <a:r>
              <a:rPr lang="ru-RU" dirty="0" err="1"/>
              <a:t>віку</a:t>
            </a:r>
            <a:r>
              <a:rPr lang="ru-RU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Кількість</a:t>
            </a:r>
            <a:r>
              <a:rPr lang="ru-RU" dirty="0"/>
              <a:t> людей,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вживають</a:t>
            </a:r>
            <a:r>
              <a:rPr lang="ru-RU" dirty="0"/>
              <a:t> наркотики </a:t>
            </a:r>
            <a:r>
              <a:rPr lang="ru-RU" dirty="0" err="1"/>
              <a:t>близько</a:t>
            </a:r>
            <a:r>
              <a:rPr lang="ru-RU" dirty="0"/>
              <a:t> 100 </a:t>
            </a:r>
            <a:r>
              <a:rPr lang="ru-RU" dirty="0" err="1"/>
              <a:t>тисяч</a:t>
            </a:r>
            <a:r>
              <a:rPr lang="ru-RU" dirty="0"/>
              <a:t> (за </a:t>
            </a:r>
            <a:r>
              <a:rPr lang="ru-RU" dirty="0" err="1"/>
              <a:t>офіційними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). Реальна цифра людей,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вживають</a:t>
            </a:r>
            <a:r>
              <a:rPr lang="ru-RU" dirty="0"/>
              <a:t> наркотики, за </a:t>
            </a:r>
            <a:r>
              <a:rPr lang="ru-RU" dirty="0" err="1"/>
              <a:t>оцінками</a:t>
            </a:r>
            <a:r>
              <a:rPr lang="ru-RU" dirty="0"/>
              <a:t> МВС, в 10-12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більша</a:t>
            </a:r>
            <a:r>
              <a:rPr lang="ru-RU" dirty="0"/>
              <a:t>, і </a:t>
            </a:r>
            <a:r>
              <a:rPr lang="ru-RU" dirty="0" err="1"/>
              <a:t>складає</a:t>
            </a:r>
            <a:r>
              <a:rPr lang="ru-RU" dirty="0"/>
              <a:t> 800-900 </a:t>
            </a:r>
            <a:r>
              <a:rPr lang="ru-RU" dirty="0" err="1" smtClean="0"/>
              <a:t>тисяч</a:t>
            </a:r>
            <a:r>
              <a:rPr lang="ru-RU" dirty="0" smtClean="0"/>
              <a:t>. І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4997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848515"/>
            <a:ext cx="3477362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sz="2800" u="sng" dirty="0" smtClean="0"/>
              <a:t>Коротко про історію</a:t>
            </a:r>
            <a:endParaRPr lang="ru-RU" sz="28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139922" y="1700808"/>
            <a:ext cx="666073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1600" dirty="0"/>
              <a:t>Про гашиш як </a:t>
            </a:r>
            <a:r>
              <a:rPr lang="ru-RU" sz="1600" dirty="0" err="1"/>
              <a:t>ліки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кашлю та проносу говориться в 2737 р. до Н. 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9922" y="2285583"/>
            <a:ext cx="666073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1600" dirty="0" err="1"/>
              <a:t>Стародавні</a:t>
            </a:r>
            <a:r>
              <a:rPr lang="ru-RU" sz="1600" dirty="0"/>
              <a:t> </a:t>
            </a:r>
            <a:r>
              <a:rPr lang="ru-RU" sz="1600" dirty="0" err="1"/>
              <a:t>культури</a:t>
            </a:r>
            <a:r>
              <a:rPr lang="ru-RU" sz="1600" dirty="0"/>
              <a:t> </a:t>
            </a:r>
            <a:r>
              <a:rPr lang="ru-RU" sz="1600" dirty="0" err="1"/>
              <a:t>використовували</a:t>
            </a:r>
            <a:r>
              <a:rPr lang="ru-RU" sz="1600" dirty="0"/>
              <a:t> в </a:t>
            </a:r>
            <a:r>
              <a:rPr lang="ru-RU" sz="1600" dirty="0" err="1"/>
              <a:t>релігійних</a:t>
            </a:r>
            <a:r>
              <a:rPr lang="ru-RU" sz="1600" dirty="0"/>
              <a:t> </a:t>
            </a:r>
            <a:r>
              <a:rPr lang="ru-RU" sz="1600" dirty="0" err="1"/>
              <a:t>цілях</a:t>
            </a:r>
            <a:r>
              <a:rPr lang="ru-RU" sz="1600" dirty="0"/>
              <a:t> </a:t>
            </a:r>
            <a:r>
              <a:rPr lang="ru-RU" sz="1600" dirty="0" err="1"/>
              <a:t>галюциногенні</a:t>
            </a:r>
            <a:r>
              <a:rPr lang="ru-RU" sz="1600" dirty="0"/>
              <a:t> </a:t>
            </a:r>
            <a:r>
              <a:rPr lang="ru-RU" sz="1600" dirty="0" err="1"/>
              <a:t>гриби</a:t>
            </a:r>
            <a:r>
              <a:rPr lang="ru-RU" sz="1600" dirty="0"/>
              <a:t>. </a:t>
            </a:r>
            <a:r>
              <a:rPr lang="ru-RU" sz="1600" dirty="0" err="1"/>
              <a:t>Ще</a:t>
            </a:r>
            <a:r>
              <a:rPr lang="ru-RU" sz="1600" dirty="0"/>
              <a:t> з </a:t>
            </a:r>
            <a:r>
              <a:rPr lang="en-US" sz="1600" dirty="0"/>
              <a:t>XVI </a:t>
            </a:r>
            <a:r>
              <a:rPr lang="ru-RU" sz="1600" dirty="0"/>
              <a:t>ст. </a:t>
            </a:r>
            <a:r>
              <a:rPr lang="ru-RU" sz="1600" dirty="0" err="1"/>
              <a:t>іспанські</a:t>
            </a:r>
            <a:r>
              <a:rPr lang="ru-RU" sz="1600" dirty="0"/>
              <a:t> </a:t>
            </a:r>
            <a:r>
              <a:rPr lang="ru-RU" sz="1600" dirty="0" err="1"/>
              <a:t>хронікери</a:t>
            </a:r>
            <a:r>
              <a:rPr lang="ru-RU" sz="1600" dirty="0"/>
              <a:t> </a:t>
            </a:r>
            <a:r>
              <a:rPr lang="ru-RU" sz="1600" dirty="0" err="1"/>
              <a:t>повідомляють</a:t>
            </a:r>
            <a:r>
              <a:rPr lang="ru-RU" sz="1600" dirty="0"/>
              <a:t> про </a:t>
            </a:r>
            <a:r>
              <a:rPr lang="ru-RU" sz="1600" dirty="0" err="1"/>
              <a:t>наркотичні</a:t>
            </a:r>
            <a:r>
              <a:rPr lang="ru-RU" sz="1600" dirty="0"/>
              <a:t> </a:t>
            </a:r>
            <a:r>
              <a:rPr lang="ru-RU" sz="1600" dirty="0" err="1"/>
              <a:t>гриби</a:t>
            </a:r>
            <a:r>
              <a:rPr lang="ru-RU" sz="1600" dirty="0"/>
              <a:t> з Мексики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139921" y="3116580"/>
            <a:ext cx="6660739" cy="1077218"/>
          </a:xfrm>
          <a:prstGeom prst="rect">
            <a:avLst/>
          </a:prstGeom>
          <a:gradFill>
            <a:gsLst>
              <a:gs pos="0">
                <a:srgbClr val="BFF7DE">
                  <a:lumMod val="80000"/>
                  <a:lumOff val="20000"/>
                </a:srgbClr>
              </a:gs>
              <a:gs pos="55000">
                <a:srgbClr val="79F7A3">
                  <a:lumMod val="56000"/>
                  <a:lumOff val="44000"/>
                </a:srgbClr>
              </a:gs>
              <a:gs pos="100000">
                <a:srgbClr val="18A852">
                  <a:lumMod val="98000"/>
                  <a:lumOff val="2000"/>
                  <a:alpha val="84000"/>
                </a:srgb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жування</a:t>
            </a:r>
            <a:r>
              <a:rPr lang="ru-RU" sz="1600" dirty="0"/>
              <a:t> </a:t>
            </a:r>
            <a:r>
              <a:rPr lang="ru-RU" sz="1600" dirty="0" err="1"/>
              <a:t>листочків</a:t>
            </a:r>
            <a:r>
              <a:rPr lang="ru-RU" sz="1600" dirty="0"/>
              <a:t> коки </a:t>
            </a:r>
            <a:r>
              <a:rPr lang="ru-RU" sz="1600" dirty="0" err="1"/>
              <a:t>знесилена</a:t>
            </a:r>
            <a:r>
              <a:rPr lang="ru-RU" sz="1600" dirty="0"/>
              <a:t> </a:t>
            </a:r>
            <a:r>
              <a:rPr lang="ru-RU" sz="1600" dirty="0" err="1"/>
              <a:t>людина</a:t>
            </a:r>
            <a:r>
              <a:rPr lang="ru-RU" sz="1600" dirty="0"/>
              <a:t> без </a:t>
            </a:r>
            <a:r>
              <a:rPr lang="ru-RU" sz="1600" dirty="0" err="1"/>
              <a:t>відпочинку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</a:t>
            </a:r>
            <a:r>
              <a:rPr lang="ru-RU" sz="1600" dirty="0" err="1"/>
              <a:t>подолати</a:t>
            </a:r>
            <a:r>
              <a:rPr lang="ru-RU" sz="1600" dirty="0"/>
              <a:t> десятки </a:t>
            </a:r>
            <a:r>
              <a:rPr lang="ru-RU" sz="1600" dirty="0" err="1"/>
              <a:t>кілометрів</a:t>
            </a:r>
            <a:r>
              <a:rPr lang="ru-RU" sz="1600" dirty="0"/>
              <a:t>, не </a:t>
            </a:r>
            <a:r>
              <a:rPr lang="ru-RU" sz="1600" dirty="0" err="1"/>
              <a:t>відчуваючи</a:t>
            </a:r>
            <a:r>
              <a:rPr lang="ru-RU" sz="1600" dirty="0"/>
              <a:t> </a:t>
            </a:r>
            <a:r>
              <a:rPr lang="ru-RU" sz="1600" dirty="0" err="1"/>
              <a:t>спраги</a:t>
            </a:r>
            <a:r>
              <a:rPr lang="ru-RU" sz="1600" dirty="0"/>
              <a:t> і голоду. Правда, </a:t>
            </a:r>
            <a:r>
              <a:rPr lang="ru-RU" sz="1600" dirty="0" err="1"/>
              <a:t>потім</a:t>
            </a:r>
            <a:r>
              <a:rPr lang="ru-RU" sz="1600" dirty="0"/>
              <a:t> </a:t>
            </a:r>
            <a:r>
              <a:rPr lang="ru-RU" sz="1600" dirty="0" err="1"/>
              <a:t>настає</a:t>
            </a:r>
            <a:r>
              <a:rPr lang="ru-RU" sz="1600" dirty="0"/>
              <a:t> </a:t>
            </a:r>
            <a:r>
              <a:rPr lang="ru-RU" sz="1600" dirty="0" err="1"/>
              <a:t>втома</a:t>
            </a:r>
            <a:r>
              <a:rPr lang="ru-RU" sz="1600" dirty="0"/>
              <a:t>, </a:t>
            </a:r>
            <a:r>
              <a:rPr lang="ru-RU" sz="1600" dirty="0" err="1"/>
              <a:t>знехіть</a:t>
            </a:r>
            <a:r>
              <a:rPr lang="ru-RU" sz="1600" dirty="0"/>
              <a:t> до </a:t>
            </a:r>
            <a:r>
              <a:rPr lang="ru-RU" sz="1600" dirty="0" err="1"/>
              <a:t>всього</a:t>
            </a:r>
            <a:r>
              <a:rPr lang="ru-RU" sz="1600" dirty="0"/>
              <a:t>, </a:t>
            </a:r>
            <a:r>
              <a:rPr lang="ru-RU" sz="1600" dirty="0" err="1"/>
              <a:t>байдужість</a:t>
            </a:r>
            <a:r>
              <a:rPr lang="ru-RU" sz="1600" dirty="0"/>
              <a:t> і </a:t>
            </a:r>
            <a:r>
              <a:rPr lang="ru-RU" sz="1600" dirty="0" err="1"/>
              <a:t>розумова</a:t>
            </a:r>
            <a:r>
              <a:rPr lang="ru-RU" sz="1600" dirty="0"/>
              <a:t> </a:t>
            </a:r>
            <a:r>
              <a:rPr lang="ru-RU" sz="1600" dirty="0" err="1"/>
              <a:t>тупість</a:t>
            </a:r>
            <a:r>
              <a:rPr lang="ru-RU" sz="16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9922" y="4177565"/>
            <a:ext cx="6660739" cy="1077218"/>
          </a:xfrm>
          <a:prstGeom prst="rect">
            <a:avLst/>
          </a:prstGeom>
          <a:gradFill>
            <a:gsLst>
              <a:gs pos="100000">
                <a:schemeClr val="accent4">
                  <a:lumMod val="75000"/>
                </a:schemeClr>
              </a:gs>
              <a:gs pos="62000">
                <a:schemeClr val="accent4">
                  <a:lumMod val="60000"/>
                  <a:lumOff val="4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/>
              <a:t>В 1805 </a:t>
            </a:r>
            <a:r>
              <a:rPr lang="ru-RU" sz="1600" dirty="0"/>
              <a:t>р</a:t>
            </a:r>
            <a:r>
              <a:rPr lang="ru-RU" sz="1600" dirty="0" smtClean="0"/>
              <a:t>. </a:t>
            </a:r>
            <a:r>
              <a:rPr lang="ru-RU" sz="1600" dirty="0" err="1"/>
              <a:t>аптекар</a:t>
            </a:r>
            <a:r>
              <a:rPr lang="ru-RU" sz="1600" dirty="0"/>
              <a:t> </a:t>
            </a:r>
            <a:r>
              <a:rPr lang="ru-RU" sz="1600" dirty="0" err="1"/>
              <a:t>Зертюрнер</a:t>
            </a:r>
            <a:r>
              <a:rPr lang="ru-RU" sz="1600" dirty="0"/>
              <a:t> </a:t>
            </a:r>
            <a:r>
              <a:rPr lang="ru-RU" sz="1600" dirty="0" err="1"/>
              <a:t>виділив</a:t>
            </a:r>
            <a:r>
              <a:rPr lang="ru-RU" sz="1600" dirty="0"/>
              <a:t> перший </a:t>
            </a:r>
            <a:r>
              <a:rPr lang="ru-RU" sz="1600" dirty="0" err="1"/>
              <a:t>алкалоїд</a:t>
            </a:r>
            <a:r>
              <a:rPr lang="ru-RU" sz="1600" dirty="0"/>
              <a:t> </a:t>
            </a:r>
            <a:r>
              <a:rPr lang="ru-RU" sz="1600" dirty="0" err="1"/>
              <a:t>опіуму</a:t>
            </a:r>
            <a:r>
              <a:rPr lang="ru-RU" sz="1600" dirty="0"/>
              <a:t> і дав </a:t>
            </a:r>
            <a:r>
              <a:rPr lang="ru-RU" sz="1600" dirty="0" err="1"/>
              <a:t>йому</a:t>
            </a:r>
            <a:r>
              <a:rPr lang="ru-RU" sz="1600" dirty="0"/>
              <a:t> </a:t>
            </a:r>
            <a:r>
              <a:rPr lang="ru-RU" sz="1600" dirty="0" err="1"/>
              <a:t>назву</a:t>
            </a:r>
            <a:r>
              <a:rPr lang="ru-RU" sz="1600" dirty="0"/>
              <a:t> «</a:t>
            </a:r>
            <a:r>
              <a:rPr lang="ru-RU" sz="1600" dirty="0" err="1"/>
              <a:t>морфін</a:t>
            </a:r>
            <a:r>
              <a:rPr lang="ru-RU" sz="1600" dirty="0"/>
              <a:t>» на честь </a:t>
            </a:r>
            <a:r>
              <a:rPr lang="ru-RU" sz="1600" dirty="0" err="1"/>
              <a:t>грецького</a:t>
            </a:r>
            <a:r>
              <a:rPr lang="ru-RU" sz="1600" dirty="0"/>
              <a:t> бога сну Морфея. </a:t>
            </a:r>
            <a:r>
              <a:rPr lang="ru-RU" sz="1600" dirty="0" err="1"/>
              <a:t>Трохи</a:t>
            </a:r>
            <a:r>
              <a:rPr lang="ru-RU" sz="1600" dirty="0"/>
              <a:t> </a:t>
            </a:r>
            <a:r>
              <a:rPr lang="ru-RU" sz="1600" dirty="0" err="1"/>
              <a:t>пізніше</a:t>
            </a:r>
            <a:r>
              <a:rPr lang="ru-RU" sz="1600" dirty="0"/>
              <a:t>, 1832 р., </a:t>
            </a:r>
            <a:r>
              <a:rPr lang="ru-RU" sz="1600" dirty="0" err="1"/>
              <a:t>Робіке</a:t>
            </a:r>
            <a:r>
              <a:rPr lang="ru-RU" sz="1600" dirty="0"/>
              <a:t> </a:t>
            </a:r>
            <a:r>
              <a:rPr lang="ru-RU" sz="1600" dirty="0" err="1"/>
              <a:t>виділив</a:t>
            </a:r>
            <a:r>
              <a:rPr lang="ru-RU" sz="1600" dirty="0"/>
              <a:t> </a:t>
            </a:r>
            <a:r>
              <a:rPr lang="ru-RU" sz="1600" dirty="0" err="1"/>
              <a:t>кодеїн</a:t>
            </a:r>
            <a:r>
              <a:rPr lang="ru-RU" sz="1600" dirty="0"/>
              <a:t>, а 1848 р. Мерк </a:t>
            </a:r>
            <a:r>
              <a:rPr lang="ru-RU" sz="1600" dirty="0" err="1"/>
              <a:t>виділив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опіуму</a:t>
            </a:r>
            <a:r>
              <a:rPr lang="ru-RU" sz="1600" dirty="0"/>
              <a:t> папаверин.</a:t>
            </a:r>
          </a:p>
        </p:txBody>
      </p:sp>
    </p:spTree>
    <p:extLst>
      <p:ext uri="{BB962C8B-B14F-4D97-AF65-F5344CB8AC3E}">
        <p14:creationId xmlns:p14="http://schemas.microsoft.com/office/powerpoint/2010/main" val="461688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1052736"/>
            <a:ext cx="3888432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u="sng" dirty="0" smtClean="0"/>
              <a:t>Коротко про історію</a:t>
            </a:r>
            <a:endParaRPr lang="ru-RU" sz="2800" u="sng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187624" y="1700808"/>
            <a:ext cx="669674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/>
              <a:t>1938 р.- </a:t>
            </a:r>
            <a:r>
              <a:rPr lang="ru-RU" sz="1600" dirty="0" err="1" smtClean="0"/>
              <a:t>швейцарському</a:t>
            </a:r>
            <a:r>
              <a:rPr lang="ru-RU" sz="1600" dirty="0" smtClean="0"/>
              <a:t> </a:t>
            </a:r>
            <a:r>
              <a:rPr lang="ru-RU" sz="1600" dirty="0" err="1"/>
              <a:t>хіміку</a:t>
            </a:r>
            <a:r>
              <a:rPr lang="ru-RU" sz="1600" dirty="0"/>
              <a:t> Альберту </a:t>
            </a:r>
            <a:r>
              <a:rPr lang="ru-RU" sz="1600" dirty="0" err="1"/>
              <a:t>Хофману</a:t>
            </a:r>
            <a:r>
              <a:rPr lang="ru-RU" sz="1600" dirty="0"/>
              <a:t> </a:t>
            </a:r>
            <a:r>
              <a:rPr lang="ru-RU" sz="1600" dirty="0" err="1"/>
              <a:t>вдалося</a:t>
            </a:r>
            <a:r>
              <a:rPr lang="ru-RU" sz="1600" dirty="0"/>
              <a:t> </a:t>
            </a:r>
            <a:r>
              <a:rPr lang="ru-RU" sz="1600" dirty="0" err="1"/>
              <a:t>синтезувати</a:t>
            </a:r>
            <a:r>
              <a:rPr lang="ru-RU" sz="1600" dirty="0"/>
              <a:t> </a:t>
            </a:r>
            <a:r>
              <a:rPr lang="ru-RU" sz="1600" dirty="0" err="1"/>
              <a:t>лізергінову</a:t>
            </a:r>
            <a:r>
              <a:rPr lang="ru-RU" sz="1600" dirty="0"/>
              <a:t> кислоту (ЛСД-25), </a:t>
            </a:r>
            <a:r>
              <a:rPr lang="ru-RU" sz="1600" dirty="0" err="1"/>
              <a:t>що</a:t>
            </a:r>
            <a:r>
              <a:rPr lang="ru-RU" sz="1600" dirty="0"/>
              <a:t> стало початком </a:t>
            </a:r>
            <a:r>
              <a:rPr lang="ru-RU" sz="1600" dirty="0" err="1"/>
              <a:t>розвитку</a:t>
            </a:r>
            <a:r>
              <a:rPr lang="ru-RU" sz="1600" dirty="0"/>
              <a:t> </a:t>
            </a:r>
            <a:r>
              <a:rPr lang="ru-RU" sz="1600" dirty="0" err="1"/>
              <a:t>масового</a:t>
            </a:r>
            <a:r>
              <a:rPr lang="ru-RU" sz="1600" dirty="0"/>
              <a:t> </a:t>
            </a:r>
            <a:r>
              <a:rPr lang="ru-RU" sz="1600" dirty="0" err="1"/>
              <a:t>вживання</a:t>
            </a:r>
            <a:r>
              <a:rPr lang="ru-RU" sz="1600" dirty="0"/>
              <a:t> </a:t>
            </a:r>
            <a:r>
              <a:rPr lang="ru-RU" sz="1600" dirty="0" err="1"/>
              <a:t>наркотиків</a:t>
            </a:r>
            <a:r>
              <a:rPr lang="ru-RU" sz="1600" dirty="0"/>
              <a:t> в </a:t>
            </a:r>
            <a:r>
              <a:rPr lang="ru-RU" sz="1600" dirty="0" err="1" smtClean="0"/>
              <a:t>обсягах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2551954"/>
            <a:ext cx="6696744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1600" dirty="0"/>
              <a:t>У </a:t>
            </a:r>
            <a:r>
              <a:rPr lang="en-US" sz="1600" dirty="0"/>
              <a:t>XX </a:t>
            </a:r>
            <a:r>
              <a:rPr lang="ru-RU" sz="1600" dirty="0"/>
              <a:t>ст. з </a:t>
            </a:r>
            <a:r>
              <a:rPr lang="ru-RU" sz="1600" dirty="0" err="1"/>
              <a:t>розвитком</a:t>
            </a:r>
            <a:r>
              <a:rPr lang="ru-RU" sz="1600" dirty="0"/>
              <a:t> </a:t>
            </a:r>
            <a:r>
              <a:rPr lang="ru-RU" sz="1600" dirty="0" err="1"/>
              <a:t>технічного</a:t>
            </a:r>
            <a:r>
              <a:rPr lang="ru-RU" sz="1600" dirty="0"/>
              <a:t> </a:t>
            </a:r>
            <a:r>
              <a:rPr lang="ru-RU" sz="1600" dirty="0" err="1"/>
              <a:t>прогресу</a:t>
            </a:r>
            <a:r>
              <a:rPr lang="ru-RU" sz="1600" dirty="0"/>
              <a:t> та початком лабораторного </a:t>
            </a:r>
            <a:r>
              <a:rPr lang="ru-RU" sz="1600" dirty="0" err="1"/>
              <a:t>виробництва</a:t>
            </a:r>
            <a:r>
              <a:rPr lang="ru-RU" sz="1600" dirty="0"/>
              <a:t> </a:t>
            </a:r>
            <a:r>
              <a:rPr lang="ru-RU" sz="1600" dirty="0" err="1"/>
              <a:t>алкалоїдів</a:t>
            </a:r>
            <a:r>
              <a:rPr lang="ru-RU" sz="1600" dirty="0"/>
              <a:t> </a:t>
            </a:r>
            <a:r>
              <a:rPr lang="ru-RU" sz="1600" dirty="0" err="1"/>
              <a:t>опіуму</a:t>
            </a:r>
            <a:r>
              <a:rPr lang="ru-RU" sz="1600" dirty="0"/>
              <a:t> і </a:t>
            </a:r>
            <a:r>
              <a:rPr lang="ru-RU" sz="1600" dirty="0" err="1"/>
              <a:t>кокаїну</a:t>
            </a:r>
            <a:r>
              <a:rPr lang="ru-RU" sz="1600" dirty="0"/>
              <a:t> </a:t>
            </a:r>
            <a:r>
              <a:rPr lang="ru-RU" sz="1600" dirty="0" err="1"/>
              <a:t>наркоманія</a:t>
            </a:r>
            <a:r>
              <a:rPr lang="ru-RU" sz="1600" dirty="0"/>
              <a:t> </a:t>
            </a:r>
            <a:r>
              <a:rPr lang="ru-RU" sz="1600" dirty="0" err="1"/>
              <a:t>перейшла</a:t>
            </a:r>
            <a:r>
              <a:rPr lang="ru-RU" sz="1600" dirty="0"/>
              <a:t> в </a:t>
            </a:r>
            <a:r>
              <a:rPr lang="ru-RU" sz="1600" dirty="0" err="1"/>
              <a:t>інший</a:t>
            </a:r>
            <a:r>
              <a:rPr lang="ru-RU" sz="1600" dirty="0"/>
              <a:t> </a:t>
            </a:r>
            <a:r>
              <a:rPr lang="ru-RU" sz="1600" dirty="0" err="1"/>
              <a:t>вимір</a:t>
            </a:r>
            <a:r>
              <a:rPr lang="ru-RU" sz="1600" dirty="0"/>
              <a:t> - </a:t>
            </a:r>
            <a:r>
              <a:rPr lang="ru-RU" sz="1600" dirty="0" err="1"/>
              <a:t>масовість</a:t>
            </a:r>
            <a:r>
              <a:rPr lang="ru-RU" sz="1600" dirty="0"/>
              <a:t> та </a:t>
            </a:r>
            <a:r>
              <a:rPr lang="ru-RU" sz="1600" dirty="0" err="1"/>
              <a:t>епідемічне</a:t>
            </a:r>
            <a:r>
              <a:rPr lang="ru-RU" sz="1600" dirty="0"/>
              <a:t> </a:t>
            </a:r>
            <a:r>
              <a:rPr lang="ru-RU" sz="1600" dirty="0" err="1"/>
              <a:t>розповсюдження</a:t>
            </a:r>
            <a:r>
              <a:rPr lang="ru-RU" sz="1600" dirty="0"/>
              <a:t>, переставши бути проблемою </a:t>
            </a:r>
            <a:r>
              <a:rPr lang="ru-RU" sz="1600" dirty="0" err="1"/>
              <a:t>однієї</a:t>
            </a:r>
            <a:r>
              <a:rPr lang="ru-RU" sz="1600" dirty="0"/>
              <a:t> </a:t>
            </a:r>
            <a:r>
              <a:rPr lang="ru-RU" sz="1600" dirty="0" err="1"/>
              <a:t>особистості</a:t>
            </a:r>
            <a:r>
              <a:rPr lang="ru-RU" sz="1600" dirty="0"/>
              <a:t>, стала </a:t>
            </a:r>
            <a:r>
              <a:rPr lang="ru-RU" sz="1600" dirty="0" err="1"/>
              <a:t>соціальною</a:t>
            </a:r>
            <a:r>
              <a:rPr lang="ru-RU" sz="1600" dirty="0"/>
              <a:t> проблемою.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511" y="4001104"/>
            <a:ext cx="3162513" cy="21062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01104"/>
            <a:ext cx="2808312" cy="210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98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052736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Наркоман</a:t>
            </a:r>
            <a:r>
              <a:rPr lang="uk-UA" b="1" dirty="0" err="1" smtClean="0"/>
              <a:t>ія</a:t>
            </a:r>
            <a:r>
              <a:rPr lang="uk-UA" b="1" dirty="0" smtClean="0"/>
              <a:t> </a:t>
            </a:r>
            <a:r>
              <a:rPr lang="uk-UA" dirty="0" smtClean="0"/>
              <a:t>- </a:t>
            </a:r>
            <a:r>
              <a:rPr lang="ru-RU" dirty="0" smtClean="0"/>
              <a:t>стан </a:t>
            </a:r>
            <a:r>
              <a:rPr lang="ru-RU" dirty="0" err="1"/>
              <a:t>епізодичного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хронічного</a:t>
            </a:r>
            <a:r>
              <a:rPr lang="ru-RU" dirty="0"/>
              <a:t> </a:t>
            </a:r>
            <a:r>
              <a:rPr lang="ru-RU" dirty="0" err="1"/>
              <a:t>отруєння</a:t>
            </a:r>
            <a:r>
              <a:rPr lang="ru-RU" dirty="0"/>
              <a:t>, </a:t>
            </a:r>
            <a:r>
              <a:rPr lang="ru-RU" dirty="0" err="1"/>
              <a:t>викликаний</a:t>
            </a:r>
            <a:r>
              <a:rPr lang="ru-RU" dirty="0"/>
              <a:t> </a:t>
            </a:r>
            <a:r>
              <a:rPr lang="ru-RU" dirty="0" err="1"/>
              <a:t>багаторазовим</a:t>
            </a:r>
            <a:r>
              <a:rPr lang="ru-RU" dirty="0"/>
              <a:t> </a:t>
            </a:r>
            <a:r>
              <a:rPr lang="ru-RU" dirty="0" err="1"/>
              <a:t>введенням</a:t>
            </a:r>
            <a:r>
              <a:rPr lang="ru-RU" dirty="0"/>
              <a:t> </a:t>
            </a:r>
            <a:r>
              <a:rPr lang="ru-RU" dirty="0" smtClean="0"/>
              <a:t>наркотику.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131840" y="1928664"/>
            <a:ext cx="5220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Психічна</a:t>
            </a:r>
            <a:r>
              <a:rPr lang="ru-RU" b="1" dirty="0"/>
              <a:t> </a:t>
            </a:r>
            <a:r>
              <a:rPr lang="ru-RU" b="1" dirty="0" err="1"/>
              <a:t>залежність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форма </a:t>
            </a:r>
            <a:r>
              <a:rPr lang="ru-RU" dirty="0" err="1"/>
              <a:t>взаємовідносин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наркотиком і </a:t>
            </a:r>
            <a:r>
              <a:rPr lang="ru-RU" dirty="0" err="1"/>
              <a:t>особистістю</a:t>
            </a:r>
            <a:r>
              <a:rPr lang="ru-RU" dirty="0"/>
              <a:t>, і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взаємовідносини</a:t>
            </a:r>
            <a:r>
              <a:rPr lang="ru-RU" dirty="0"/>
              <a:t> </a:t>
            </a:r>
            <a:r>
              <a:rPr lang="ru-RU" dirty="0" err="1"/>
              <a:t>залежать</a:t>
            </a:r>
            <a:r>
              <a:rPr lang="ru-RU" dirty="0"/>
              <a:t> як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специфічності</a:t>
            </a:r>
            <a:r>
              <a:rPr lang="ru-RU" dirty="0"/>
              <a:t> </a:t>
            </a:r>
            <a:r>
              <a:rPr lang="ru-RU" dirty="0" err="1"/>
              <a:t>ефекту</a:t>
            </a:r>
            <a:r>
              <a:rPr lang="ru-RU" dirty="0"/>
              <a:t> наркотику, так і </a:t>
            </a:r>
            <a:r>
              <a:rPr lang="ru-RU" dirty="0" err="1"/>
              <a:t>від</a:t>
            </a:r>
            <a:r>
              <a:rPr lang="ru-RU" dirty="0"/>
              <a:t> потреб </a:t>
            </a:r>
            <a:r>
              <a:rPr lang="ru-RU" dirty="0" err="1"/>
              <a:t>особистості</a:t>
            </a:r>
            <a:r>
              <a:rPr lang="ru-RU" dirty="0"/>
              <a:t>, </a:t>
            </a:r>
            <a:r>
              <a:rPr lang="ru-RU" dirty="0" err="1"/>
              <a:t>котрі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наркотик </a:t>
            </a:r>
            <a:r>
              <a:rPr lang="ru-RU" dirty="0" err="1"/>
              <a:t>задовольняє</a:t>
            </a:r>
            <a:r>
              <a:rPr lang="ru-RU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4974" y="4164296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Фізична</a:t>
            </a:r>
            <a:r>
              <a:rPr lang="ru-RU" b="1" dirty="0"/>
              <a:t> </a:t>
            </a:r>
            <a:r>
              <a:rPr lang="ru-RU" b="1" dirty="0" err="1"/>
              <a:t>залежність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стан </a:t>
            </a:r>
            <a:r>
              <a:rPr lang="ru-RU" dirty="0" err="1"/>
              <a:t>адаптації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виражається</a:t>
            </a:r>
            <a:r>
              <a:rPr lang="ru-RU" dirty="0"/>
              <a:t> в </a:t>
            </a:r>
            <a:r>
              <a:rPr lang="ru-RU" dirty="0" err="1"/>
              <a:t>явних</a:t>
            </a:r>
            <a:r>
              <a:rPr lang="ru-RU" dirty="0"/>
              <a:t> </a:t>
            </a:r>
            <a:r>
              <a:rPr lang="ru-RU" dirty="0" err="1"/>
              <a:t>порушеннях</a:t>
            </a:r>
            <a:r>
              <a:rPr lang="ru-RU" dirty="0"/>
              <a:t> </a:t>
            </a:r>
            <a:r>
              <a:rPr lang="ru-RU" dirty="0" err="1"/>
              <a:t>фізіології</a:t>
            </a:r>
            <a:r>
              <a:rPr lang="ru-RU" dirty="0"/>
              <a:t> 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наркотиків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804003"/>
            <a:ext cx="3244951" cy="21979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461" y="1775699"/>
            <a:ext cx="1645185" cy="234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6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7777" y="836712"/>
            <a:ext cx="372832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2400" dirty="0" smtClean="0"/>
              <a:t>Психологічна залежність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412776"/>
            <a:ext cx="69127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Чим </a:t>
            </a:r>
            <a:r>
              <a:rPr lang="ru-RU" dirty="0" err="1"/>
              <a:t>швидше</a:t>
            </a:r>
            <a:r>
              <a:rPr lang="ru-RU" dirty="0"/>
              <a:t> наркотик </a:t>
            </a:r>
            <a:r>
              <a:rPr lang="ru-RU" dirty="0" err="1" smtClean="0"/>
              <a:t>задовольняє</a:t>
            </a:r>
            <a:r>
              <a:rPr lang="ru-RU" dirty="0" smtClean="0"/>
              <a:t> </a:t>
            </a:r>
            <a:r>
              <a:rPr lang="ru-RU" dirty="0"/>
              <a:t>потреби та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очікуваний</a:t>
            </a:r>
            <a:r>
              <a:rPr lang="ru-RU" dirty="0"/>
              <a:t> </a:t>
            </a:r>
            <a:r>
              <a:rPr lang="ru-RU" dirty="0" err="1"/>
              <a:t>емоційний</a:t>
            </a:r>
            <a:r>
              <a:rPr lang="ru-RU" dirty="0"/>
              <a:t> стан,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складніше</a:t>
            </a:r>
            <a:r>
              <a:rPr lang="ru-RU" dirty="0"/>
              <a:t> </a:t>
            </a:r>
            <a:r>
              <a:rPr lang="ru-RU" dirty="0" err="1"/>
              <a:t>перебороти</a:t>
            </a:r>
            <a:r>
              <a:rPr lang="ru-RU" dirty="0"/>
              <a:t> </a:t>
            </a:r>
            <a:r>
              <a:rPr lang="ru-RU" dirty="0" err="1"/>
              <a:t>звичку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наркотику.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сильної</a:t>
            </a:r>
            <a:r>
              <a:rPr lang="ru-RU" dirty="0"/>
              <a:t> </a:t>
            </a:r>
            <a:r>
              <a:rPr lang="ru-RU" dirty="0" err="1"/>
              <a:t>психічної</a:t>
            </a:r>
            <a:r>
              <a:rPr lang="ru-RU" dirty="0"/>
              <a:t>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позитивний</a:t>
            </a:r>
            <a:r>
              <a:rPr lang="ru-RU" dirty="0"/>
              <a:t> </a:t>
            </a:r>
            <a:r>
              <a:rPr lang="ru-RU" dirty="0" err="1"/>
              <a:t>психологічний</a:t>
            </a:r>
            <a:r>
              <a:rPr lang="ru-RU" dirty="0"/>
              <a:t> стан </a:t>
            </a:r>
            <a:r>
              <a:rPr lang="ru-RU" dirty="0" err="1"/>
              <a:t>особистості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того, </a:t>
            </a:r>
            <a:r>
              <a:rPr lang="ru-RU" dirty="0" err="1"/>
              <a:t>чи</a:t>
            </a:r>
            <a:r>
              <a:rPr lang="ru-RU" dirty="0"/>
              <a:t> є наркотик </a:t>
            </a:r>
            <a:r>
              <a:rPr lang="ru-RU" dirty="0" err="1"/>
              <a:t>під</a:t>
            </a:r>
            <a:r>
              <a:rPr lang="ru-RU" dirty="0"/>
              <a:t> рукою. </a:t>
            </a:r>
            <a:r>
              <a:rPr lang="ru-RU" dirty="0" err="1"/>
              <a:t>Врешті-решт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необхідною</a:t>
            </a:r>
            <a:r>
              <a:rPr lang="ru-RU" dirty="0"/>
              <a:t> </a:t>
            </a:r>
            <a:r>
              <a:rPr lang="ru-RU" dirty="0" err="1"/>
              <a:t>умовою</a:t>
            </a:r>
            <a:r>
              <a:rPr lang="ru-RU" dirty="0"/>
              <a:t> нормального стану </a:t>
            </a:r>
            <a:r>
              <a:rPr lang="ru-RU" dirty="0" err="1"/>
              <a:t>особистості</a:t>
            </a:r>
            <a:r>
              <a:rPr lang="ru-RU" dirty="0"/>
              <a:t>. У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відсутності</a:t>
            </a:r>
            <a:r>
              <a:rPr lang="ru-RU" dirty="0"/>
              <a:t> наркотику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катується</a:t>
            </a:r>
            <a:r>
              <a:rPr lang="ru-RU" dirty="0"/>
              <a:t>, і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виправити</a:t>
            </a:r>
            <a:r>
              <a:rPr lang="ru-RU" dirty="0"/>
              <a:t> </a:t>
            </a:r>
            <a:r>
              <a:rPr lang="ru-RU" dirty="0" err="1"/>
              <a:t>настрій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поліпшити</a:t>
            </a:r>
            <a:r>
              <a:rPr lang="ru-RU" dirty="0"/>
              <a:t> стан, наркоман </a:t>
            </a:r>
            <a:r>
              <a:rPr lang="ru-RU" dirty="0" err="1"/>
              <a:t>намагається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за будь-яку </a:t>
            </a:r>
            <a:r>
              <a:rPr lang="ru-RU" dirty="0" err="1"/>
              <a:t>ціну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Потреба </a:t>
            </a:r>
            <a:r>
              <a:rPr lang="ru-RU" dirty="0"/>
              <a:t>в наркотику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найголовнішою</a:t>
            </a:r>
            <a:r>
              <a:rPr lang="ru-RU" dirty="0"/>
              <a:t> в </a:t>
            </a:r>
            <a:r>
              <a:rPr lang="ru-RU" dirty="0" err="1"/>
              <a:t>житті</a:t>
            </a:r>
            <a:r>
              <a:rPr lang="ru-RU" dirty="0"/>
              <a:t> наркомана,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перестає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обов'язки</a:t>
            </a:r>
            <a:r>
              <a:rPr lang="ru-RU" dirty="0"/>
              <a:t>, </a:t>
            </a:r>
            <a:r>
              <a:rPr lang="ru-RU" dirty="0" err="1"/>
              <a:t>кидає</a:t>
            </a:r>
            <a:r>
              <a:rPr lang="ru-RU" dirty="0"/>
              <a:t> </a:t>
            </a:r>
            <a:r>
              <a:rPr lang="ru-RU" dirty="0" err="1"/>
              <a:t>сім'ю</a:t>
            </a:r>
            <a:r>
              <a:rPr lang="ru-RU" dirty="0"/>
              <a:t> і </a:t>
            </a:r>
            <a:r>
              <a:rPr lang="ru-RU" dirty="0" err="1"/>
              <a:t>друзів</a:t>
            </a:r>
            <a:r>
              <a:rPr lang="ru-RU" dirty="0"/>
              <a:t>, </a:t>
            </a:r>
            <a:r>
              <a:rPr lang="ru-RU" dirty="0" err="1"/>
              <a:t>концентруючи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 на </a:t>
            </a:r>
            <a:r>
              <a:rPr lang="ru-RU" dirty="0" err="1"/>
              <a:t>добуванні</a:t>
            </a:r>
            <a:r>
              <a:rPr lang="ru-RU" dirty="0"/>
              <a:t> та </a:t>
            </a:r>
            <a:r>
              <a:rPr lang="ru-RU" dirty="0" err="1"/>
              <a:t>вживанні</a:t>
            </a:r>
            <a:r>
              <a:rPr lang="ru-RU" dirty="0"/>
              <a:t> </a:t>
            </a:r>
            <a:r>
              <a:rPr lang="ru-RU" dirty="0" err="1"/>
              <a:t>наркотиків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6577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798833"/>
            <a:ext cx="3412281" cy="523220"/>
          </a:xfrm>
          <a:prstGeom prst="rect">
            <a:avLst/>
          </a:prstGeom>
          <a:solidFill>
            <a:srgbClr val="FF0000">
              <a:alpha val="32157"/>
            </a:srgbClr>
          </a:solidFill>
        </p:spPr>
        <p:txBody>
          <a:bodyPr wrap="none" rtlCol="0">
            <a:spAutoFit/>
          </a:bodyPr>
          <a:lstStyle/>
          <a:p>
            <a:r>
              <a:rPr lang="uk-UA" sz="2800" dirty="0" smtClean="0"/>
              <a:t>Фізична залежність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412776"/>
            <a:ext cx="65527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Класичною</a:t>
            </a:r>
            <a:r>
              <a:rPr lang="ru-RU" dirty="0"/>
              <a:t> </a:t>
            </a:r>
            <a:r>
              <a:rPr lang="ru-RU" dirty="0" err="1"/>
              <a:t>ознакою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/>
              <a:t>залежності</a:t>
            </a:r>
            <a:r>
              <a:rPr lang="ru-RU" dirty="0"/>
              <a:t> є </a:t>
            </a:r>
            <a:r>
              <a:rPr lang="ru-RU" dirty="0" err="1"/>
              <a:t>поява</a:t>
            </a:r>
            <a:r>
              <a:rPr lang="ru-RU" dirty="0"/>
              <a:t> абстинентного синдрому,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фактично</a:t>
            </a:r>
            <a:r>
              <a:rPr lang="ru-RU" dirty="0"/>
              <a:t> </a:t>
            </a:r>
            <a:r>
              <a:rPr lang="ru-RU" dirty="0" err="1"/>
              <a:t>свідчить</a:t>
            </a:r>
            <a:r>
              <a:rPr lang="ru-RU" dirty="0"/>
              <a:t> про «</a:t>
            </a:r>
            <a:r>
              <a:rPr lang="ru-RU" dirty="0" err="1"/>
              <a:t>наркотичний</a:t>
            </a:r>
            <a:r>
              <a:rPr lang="ru-RU" dirty="0"/>
              <a:t> голод». </a:t>
            </a:r>
            <a:r>
              <a:rPr lang="ru-RU" dirty="0" err="1"/>
              <a:t>Абстинентний</a:t>
            </a:r>
            <a:r>
              <a:rPr lang="ru-RU" dirty="0"/>
              <a:t> синдром </a:t>
            </a:r>
            <a:r>
              <a:rPr lang="ru-RU" dirty="0" err="1"/>
              <a:t>характеризується</a:t>
            </a:r>
            <a:r>
              <a:rPr lang="ru-RU" dirty="0"/>
              <a:t> низкою </a:t>
            </a:r>
            <a:r>
              <a:rPr lang="ru-RU" dirty="0" err="1"/>
              <a:t>проявів</a:t>
            </a:r>
            <a:r>
              <a:rPr lang="ru-RU" dirty="0"/>
              <a:t> у </a:t>
            </a:r>
            <a:r>
              <a:rPr lang="ru-RU" dirty="0" err="1"/>
              <a:t>психічній</a:t>
            </a:r>
            <a:r>
              <a:rPr lang="ru-RU" dirty="0"/>
              <a:t> та </a:t>
            </a:r>
            <a:r>
              <a:rPr lang="ru-RU" dirty="0" err="1"/>
              <a:t>фізичній</a:t>
            </a:r>
            <a:r>
              <a:rPr lang="ru-RU" dirty="0"/>
              <a:t> сферах, </a:t>
            </a:r>
            <a:r>
              <a:rPr lang="ru-RU" dirty="0" err="1"/>
              <a:t>специфічних</a:t>
            </a:r>
            <a:r>
              <a:rPr lang="ru-RU" dirty="0"/>
              <a:t> для кожного </a:t>
            </a:r>
            <a:r>
              <a:rPr lang="ru-RU" dirty="0" err="1"/>
              <a:t>окремого</a:t>
            </a:r>
            <a:r>
              <a:rPr lang="ru-RU" dirty="0"/>
              <a:t> виду наркотику. </a:t>
            </a:r>
            <a:r>
              <a:rPr lang="ru-RU" dirty="0" err="1"/>
              <a:t>Цей</a:t>
            </a:r>
            <a:r>
              <a:rPr lang="ru-RU" dirty="0"/>
              <a:t> стан </a:t>
            </a:r>
            <a:r>
              <a:rPr lang="ru-RU" dirty="0" err="1"/>
              <a:t>полегшується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зникає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введення</a:t>
            </a:r>
            <a:r>
              <a:rPr lang="ru-RU" dirty="0"/>
              <a:t> того самого наркотику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яка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ж </a:t>
            </a:r>
            <a:r>
              <a:rPr lang="ru-RU" dirty="0" err="1"/>
              <a:t>психофармакологічні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Толерантність</a:t>
            </a:r>
            <a:r>
              <a:rPr lang="ru-RU" dirty="0" smtClean="0"/>
              <a:t> </a:t>
            </a:r>
            <a:r>
              <a:rPr lang="ru-RU" dirty="0"/>
              <a:t>є </a:t>
            </a:r>
            <a:r>
              <a:rPr lang="ru-RU" dirty="0" err="1"/>
              <a:t>адаптаційним</a:t>
            </a:r>
            <a:r>
              <a:rPr lang="ru-RU" dirty="0"/>
              <a:t> станом, </a:t>
            </a:r>
            <a:r>
              <a:rPr lang="ru-RU" dirty="0" err="1"/>
              <a:t>проявляється</a:t>
            </a:r>
            <a:r>
              <a:rPr lang="ru-RU" dirty="0"/>
              <a:t> в </a:t>
            </a:r>
            <a:r>
              <a:rPr lang="ru-RU" dirty="0" err="1"/>
              <a:t>зниженні</a:t>
            </a:r>
            <a:r>
              <a:rPr lang="ru-RU" dirty="0"/>
              <a:t> </a:t>
            </a:r>
            <a:r>
              <a:rPr lang="ru-RU" dirty="0" err="1"/>
              <a:t>інтенсивності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на ту саму </a:t>
            </a:r>
            <a:r>
              <a:rPr lang="ru-RU" dirty="0" err="1"/>
              <a:t>кількість</a:t>
            </a:r>
            <a:r>
              <a:rPr lang="ru-RU" dirty="0"/>
              <a:t> наркотику,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потреба в </a:t>
            </a:r>
            <a:r>
              <a:rPr lang="ru-RU" dirty="0" err="1"/>
              <a:t>збільшенні</a:t>
            </a:r>
            <a:r>
              <a:rPr lang="ru-RU" dirty="0"/>
              <a:t> </a:t>
            </a:r>
            <a:r>
              <a:rPr lang="ru-RU" dirty="0" err="1"/>
              <a:t>дози</a:t>
            </a:r>
            <a:r>
              <a:rPr lang="ru-RU" dirty="0"/>
              <a:t> 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ефекту</a:t>
            </a:r>
            <a:r>
              <a:rPr lang="ru-RU" dirty="0"/>
              <a:t>, </a:t>
            </a:r>
            <a:r>
              <a:rPr lang="ru-RU" dirty="0" err="1"/>
              <a:t>котрий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досягався</a:t>
            </a:r>
            <a:r>
              <a:rPr lang="ru-RU" dirty="0"/>
              <a:t> при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меншої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того самого наркотику.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5535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835224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Комітет</a:t>
            </a:r>
            <a:r>
              <a:rPr lang="ru-RU" dirty="0"/>
              <a:t> </a:t>
            </a:r>
            <a:r>
              <a:rPr lang="ru-RU" dirty="0" err="1"/>
              <a:t>експертів</a:t>
            </a:r>
            <a:r>
              <a:rPr lang="ru-RU" dirty="0"/>
              <a:t> ВООЗ </a:t>
            </a:r>
            <a:r>
              <a:rPr lang="ru-RU" dirty="0" err="1"/>
              <a:t>розрізняє</a:t>
            </a:r>
            <a:r>
              <a:rPr lang="ru-RU" dirty="0"/>
              <a:t> в </a:t>
            </a:r>
            <a:r>
              <a:rPr lang="ru-RU" dirty="0" err="1"/>
              <a:t>наркоманії</a:t>
            </a:r>
            <a:r>
              <a:rPr lang="ru-RU" dirty="0"/>
              <a:t> як </a:t>
            </a:r>
            <a:r>
              <a:rPr lang="ru-RU" dirty="0" err="1"/>
              <a:t>хворобі</a:t>
            </a:r>
            <a:r>
              <a:rPr lang="ru-RU" dirty="0"/>
              <a:t> два </a:t>
            </a:r>
            <a:r>
              <a:rPr lang="ru-RU" dirty="0" err="1"/>
              <a:t>стани</a:t>
            </a:r>
            <a:r>
              <a:rPr lang="ru-RU" dirty="0"/>
              <a:t> - </a:t>
            </a:r>
            <a:r>
              <a:rPr lang="ru-RU" dirty="0" err="1"/>
              <a:t>залежність</a:t>
            </a:r>
            <a:r>
              <a:rPr lang="ru-RU" dirty="0"/>
              <a:t> та </a:t>
            </a:r>
            <a:r>
              <a:rPr lang="ru-RU" dirty="0" err="1"/>
              <a:t>звикання</a:t>
            </a:r>
            <a:r>
              <a:rPr lang="ru-RU" dirty="0"/>
              <a:t>.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69924543"/>
              </p:ext>
            </p:extLst>
          </p:nvPr>
        </p:nvGraphicFramePr>
        <p:xfrm>
          <a:off x="1187624" y="1700808"/>
          <a:ext cx="6552728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1382956" y="3224538"/>
            <a:ext cx="0" cy="140844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536035" y="3604727"/>
            <a:ext cx="2531910" cy="576064"/>
          </a:xfrm>
          <a:prstGeom prst="roundRect">
            <a:avLst>
              <a:gd name="adj" fmla="val 10998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Психічна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err="1">
                <a:solidFill>
                  <a:schemeClr val="tx1"/>
                </a:solidFill>
              </a:rPr>
              <a:t>залежність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401144" y="3789040"/>
            <a:ext cx="104666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1505811" y="4272947"/>
            <a:ext cx="2706150" cy="864096"/>
          </a:xfrm>
          <a:prstGeom prst="roundRect">
            <a:avLst>
              <a:gd name="adj" fmla="val 9108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згубні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наслідки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особистості</a:t>
            </a:r>
            <a:r>
              <a:rPr lang="ru-RU" dirty="0" smtClean="0">
                <a:solidFill>
                  <a:schemeClr val="tx1"/>
                </a:solidFill>
              </a:rPr>
              <a:t> і </a:t>
            </a:r>
            <a:r>
              <a:rPr lang="ru-RU" dirty="0" err="1" smtClean="0">
                <a:solidFill>
                  <a:schemeClr val="tx1"/>
                </a:solidFill>
              </a:rPr>
              <a:t>суспільства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401146" y="4632987"/>
            <a:ext cx="13488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503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980728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Наркотиком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речовина</a:t>
            </a:r>
            <a:r>
              <a:rPr lang="ru-RU" dirty="0"/>
              <a:t> </a:t>
            </a:r>
            <a:r>
              <a:rPr lang="ru-RU" dirty="0" err="1"/>
              <a:t>рослинного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синтетичного </a:t>
            </a:r>
            <a:r>
              <a:rPr lang="ru-RU" dirty="0" err="1"/>
              <a:t>походження</a:t>
            </a:r>
            <a:r>
              <a:rPr lang="ru-RU" dirty="0"/>
              <a:t>, яка при </a:t>
            </a:r>
            <a:r>
              <a:rPr lang="ru-RU" dirty="0" err="1"/>
              <a:t>введенні</a:t>
            </a:r>
            <a:r>
              <a:rPr lang="ru-RU" dirty="0"/>
              <a:t> в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змінити</a:t>
            </a:r>
            <a:r>
              <a:rPr lang="ru-RU" dirty="0"/>
              <a:t> одну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та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багаторазового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психічної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/>
              <a:t>залежності</a:t>
            </a:r>
            <a:r>
              <a:rPr lang="ru-RU" dirty="0"/>
              <a:t>. </a:t>
            </a:r>
            <a:r>
              <a:rPr lang="ru-RU" dirty="0" err="1"/>
              <a:t>Відчути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 наркотику і не </a:t>
            </a:r>
            <a:r>
              <a:rPr lang="ru-RU" dirty="0" err="1"/>
              <a:t>втягнутись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2780928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Усі</a:t>
            </a:r>
            <a:r>
              <a:rPr lang="ru-RU" dirty="0"/>
              <a:t> наркотики за </a:t>
            </a:r>
            <a:r>
              <a:rPr lang="ru-RU" dirty="0" err="1"/>
              <a:t>походженням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розділити</a:t>
            </a:r>
            <a:r>
              <a:rPr lang="ru-RU" dirty="0"/>
              <a:t> на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: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dirty="0" err="1" smtClean="0"/>
              <a:t>Природні</a:t>
            </a:r>
            <a:r>
              <a:rPr lang="ru-RU" dirty="0" smtClean="0"/>
              <a:t>;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dirty="0" err="1"/>
              <a:t>С</a:t>
            </a:r>
            <a:r>
              <a:rPr lang="ru-RU" dirty="0" err="1" smtClean="0"/>
              <a:t>интетичні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3381092"/>
            <a:ext cx="471487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766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772</TotalTime>
  <Words>1249</Words>
  <Application>Microsoft Office PowerPoint</Application>
  <PresentationFormat>Экран (4:3)</PresentationFormat>
  <Paragraphs>75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Саша Матул</dc:creator>
  <cp:lastModifiedBy>Саша Матул</cp:lastModifiedBy>
  <cp:revision>11</cp:revision>
  <dcterms:created xsi:type="dcterms:W3CDTF">2015-03-26T16:44:32Z</dcterms:created>
  <dcterms:modified xsi:type="dcterms:W3CDTF">2015-03-27T05:37:08Z</dcterms:modified>
</cp:coreProperties>
</file>