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8" r:id="rId11"/>
    <p:sldId id="269" r:id="rId12"/>
    <p:sldId id="270" r:id="rId13"/>
    <p:sldId id="266" r:id="rId14"/>
    <p:sldId id="267" r:id="rId15"/>
    <p:sldId id="271" r:id="rId16"/>
    <p:sldId id="272" r:id="rId17"/>
    <p:sldId id="274" r:id="rId18"/>
    <p:sldId id="276" r:id="rId19"/>
    <p:sldId id="275" r:id="rId20"/>
    <p:sldId id="26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>
      <p:cViewPr varScale="1">
        <p:scale>
          <a:sx n="65" d="100"/>
          <a:sy n="65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ED028-0D19-450C-8CF2-05A50422F623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C0C35-7A14-4E60-B7C6-B9A2356FEE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257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FC0C35-7A14-4E60-B7C6-B9A2356FEE0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175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260" y="4039820"/>
            <a:ext cx="7772400" cy="8592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260" y="4884120"/>
            <a:ext cx="6400800" cy="83545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C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6734-9727-4F16-9B92-E39034C3E70A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B60-B504-4BB6-B6DB-CF70B342B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6734-9727-4F16-9B92-E39034C3E70A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B60-B504-4BB6-B6DB-CF70B342B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6734-9727-4F16-9B92-E39034C3E70A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B60-B504-4BB6-B6DB-CF70B342B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8425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C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1425"/>
            <a:ext cx="8229600" cy="391880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6734-9727-4F16-9B92-E39034C3E70A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B60-B504-4BB6-B6DB-CF70B342B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195" y="222195"/>
            <a:ext cx="7329839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C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5195" y="1391393"/>
            <a:ext cx="7329839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6734-9727-4F16-9B92-E39034C3E70A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B60-B504-4BB6-B6DB-CF70B342B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6734-9727-4F16-9B92-E39034C3E70A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B60-B504-4BB6-B6DB-CF70B342B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138425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C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2341022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970885"/>
            <a:ext cx="4040188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2341022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970885"/>
            <a:ext cx="4041775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6734-9727-4F16-9B92-E39034C3E70A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B60-B504-4BB6-B6DB-CF70B342B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6734-9727-4F16-9B92-E39034C3E70A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B60-B504-4BB6-B6DB-CF70B342B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6734-9727-4F16-9B92-E39034C3E70A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B60-B504-4BB6-B6DB-CF70B342B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96734-9727-4F16-9B92-E39034C3E70A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BB60-B504-4BB6-B6DB-CF70B342B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96734-9727-4F16-9B92-E39034C3E70A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CBB60-B504-4BB6-B6DB-CF70B342B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ua-referat.com/%D0%9F%D1%80%D0%BE%D1%81%D1%83%D0%B2%D0%B0%D0%BD%D0%BD%D1%8F_%D1%82%D0%BE%D0%B2%D0%B0%D1%80%D1%96%D0%B2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573016"/>
            <a:ext cx="7772400" cy="859205"/>
          </a:xfrm>
        </p:spPr>
        <p:txBody>
          <a:bodyPr/>
          <a:lstStyle/>
          <a:p>
            <a:r>
              <a:rPr lang="uk-UA" dirty="0" smtClean="0"/>
              <a:t>«Вплив реклами на </a:t>
            </a:r>
            <a:r>
              <a:rPr lang="uk-UA" dirty="0" smtClean="0"/>
              <a:t>суспільство</a:t>
            </a:r>
            <a:r>
              <a:rPr lang="uk-UA" dirty="0" smtClean="0"/>
              <a:t>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996952"/>
            <a:ext cx="6400800" cy="835455"/>
          </a:xfrm>
        </p:spPr>
        <p:txBody>
          <a:bodyPr/>
          <a:lstStyle/>
          <a:p>
            <a:r>
              <a:rPr lang="uk-UA" dirty="0" smtClean="0"/>
              <a:t>Презентація на тему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355976" y="5877272"/>
            <a:ext cx="46805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чениці 11-А класу</a:t>
            </a:r>
          </a:p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Герасимової Єлизавети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602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14033" y="1196752"/>
            <a:ext cx="9011344" cy="1468760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Реклама </a:t>
            </a:r>
            <a:r>
              <a:rPr lang="ru-RU" dirty="0" err="1">
                <a:solidFill>
                  <a:schemeClr val="bg1"/>
                </a:solidFill>
              </a:rPr>
              <a:t>завжди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звертається</a:t>
            </a:r>
            <a:r>
              <a:rPr lang="ru-RU" dirty="0">
                <a:solidFill>
                  <a:schemeClr val="bg1"/>
                </a:solidFill>
              </a:rPr>
              <a:t> до </a:t>
            </a:r>
            <a:r>
              <a:rPr lang="ru-RU" dirty="0" err="1">
                <a:solidFill>
                  <a:schemeClr val="bg1"/>
                </a:solidFill>
              </a:rPr>
              <a:t>певної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частини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населення</a:t>
            </a:r>
            <a:r>
              <a:rPr lang="ru-RU" dirty="0">
                <a:solidFill>
                  <a:schemeClr val="bg1"/>
                </a:solidFill>
              </a:rPr>
              <a:t>. Навряд </a:t>
            </a:r>
            <a:r>
              <a:rPr lang="ru-RU" dirty="0" err="1">
                <a:solidFill>
                  <a:schemeClr val="bg1"/>
                </a:solidFill>
              </a:rPr>
              <a:t>чи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підліткам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цікава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інформація</a:t>
            </a:r>
            <a:r>
              <a:rPr lang="ru-RU" dirty="0">
                <a:solidFill>
                  <a:schemeClr val="bg1"/>
                </a:solidFill>
              </a:rPr>
              <a:t> про </a:t>
            </a:r>
            <a:r>
              <a:rPr lang="ru-RU" dirty="0" err="1">
                <a:solidFill>
                  <a:schemeClr val="bg1"/>
                </a:solidFill>
              </a:rPr>
              <a:t>дитячі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підгузки</a:t>
            </a:r>
            <a:r>
              <a:rPr lang="ru-RU" dirty="0">
                <a:solidFill>
                  <a:schemeClr val="bg1"/>
                </a:solidFill>
              </a:rPr>
              <a:t>, а </a:t>
            </a:r>
            <a:r>
              <a:rPr lang="ru-RU" dirty="0" err="1">
                <a:solidFill>
                  <a:schemeClr val="bg1"/>
                </a:solidFill>
              </a:rPr>
              <a:t>пенсіонерам</a:t>
            </a:r>
            <a:r>
              <a:rPr lang="ru-RU" dirty="0">
                <a:solidFill>
                  <a:schemeClr val="bg1"/>
                </a:solidFill>
              </a:rPr>
              <a:t> - про </a:t>
            </a:r>
            <a:r>
              <a:rPr lang="ru-RU" dirty="0" err="1">
                <a:solidFill>
                  <a:schemeClr val="bg1"/>
                </a:solidFill>
              </a:rPr>
              <a:t>жувальну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гумку</a:t>
            </a:r>
            <a:r>
              <a:rPr lang="ru-RU" dirty="0">
                <a:solidFill>
                  <a:schemeClr val="bg1"/>
                </a:solidFill>
              </a:rPr>
              <a:t>. </a:t>
            </a:r>
            <a:r>
              <a:rPr lang="ru-RU" dirty="0" err="1">
                <a:solidFill>
                  <a:schemeClr val="bg1"/>
                </a:solidFill>
              </a:rPr>
              <a:t>Можна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виділити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кілька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цільових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аудиторій</a:t>
            </a:r>
            <a:r>
              <a:rPr lang="ru-RU" dirty="0">
                <a:solidFill>
                  <a:schemeClr val="bg1"/>
                </a:solidFill>
              </a:rPr>
              <a:t>, але </a:t>
            </a:r>
            <a:r>
              <a:rPr lang="ru-RU" dirty="0" err="1">
                <a:solidFill>
                  <a:schemeClr val="bg1"/>
                </a:solidFill>
              </a:rPr>
              <a:t>основні</a:t>
            </a:r>
            <a:r>
              <a:rPr lang="ru-RU" dirty="0">
                <a:solidFill>
                  <a:schemeClr val="bg1"/>
                </a:solidFill>
              </a:rPr>
              <a:t> - 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споживачі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підприємці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-1488" y="2348880"/>
            <a:ext cx="9145488" cy="305720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Вона </a:t>
            </a:r>
            <a:r>
              <a:rPr lang="ru-RU" dirty="0" err="1" smtClean="0">
                <a:solidFill>
                  <a:schemeClr val="bg1"/>
                </a:solidFill>
              </a:rPr>
              <a:t>може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стимулювати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бажання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розкоші</a:t>
            </a:r>
            <a:r>
              <a:rPr lang="ru-RU" dirty="0">
                <a:solidFill>
                  <a:schemeClr val="bg1"/>
                </a:solidFill>
              </a:rPr>
              <a:t> - </a:t>
            </a:r>
            <a:r>
              <a:rPr lang="ru-RU" dirty="0" err="1">
                <a:solidFill>
                  <a:schemeClr val="bg1"/>
                </a:solidFill>
              </a:rPr>
              <a:t>нестримну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гонитву</a:t>
            </a:r>
            <a:r>
              <a:rPr lang="ru-RU" dirty="0">
                <a:solidFill>
                  <a:schemeClr val="bg1"/>
                </a:solidFill>
              </a:rPr>
              <a:t> за </a:t>
            </a:r>
            <a:r>
              <a:rPr lang="ru-RU" dirty="0" err="1">
                <a:solidFill>
                  <a:schemeClr val="bg1"/>
                </a:solidFill>
              </a:rPr>
              <a:t>матеріальними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цінностями</a:t>
            </a:r>
            <a:r>
              <a:rPr lang="ru-RU" dirty="0">
                <a:solidFill>
                  <a:schemeClr val="bg1"/>
                </a:solidFill>
              </a:rPr>
              <a:t>, речами-символами (</a:t>
            </a:r>
            <a:r>
              <a:rPr lang="ru-RU" dirty="0" err="1">
                <a:solidFill>
                  <a:schemeClr val="bg1"/>
                </a:solidFill>
              </a:rPr>
              <a:t>престижний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автомобіль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престижні</a:t>
            </a:r>
            <a:r>
              <a:rPr lang="ru-RU" dirty="0">
                <a:solidFill>
                  <a:schemeClr val="bg1"/>
                </a:solidFill>
              </a:rPr>
              <a:t> марки </a:t>
            </a:r>
            <a:r>
              <a:rPr lang="ru-RU" dirty="0" err="1">
                <a:solidFill>
                  <a:schemeClr val="bg1"/>
                </a:solidFill>
              </a:rPr>
              <a:t>одягу</a:t>
            </a:r>
            <a:r>
              <a:rPr lang="ru-RU" dirty="0">
                <a:solidFill>
                  <a:schemeClr val="bg1"/>
                </a:solidFill>
              </a:rPr>
              <a:t> і т. д.), </a:t>
            </a:r>
            <a:r>
              <a:rPr lang="ru-RU" dirty="0" err="1">
                <a:solidFill>
                  <a:schemeClr val="bg1"/>
                </a:solidFill>
              </a:rPr>
              <a:t>саме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володіння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якими</a:t>
            </a:r>
            <a:r>
              <a:rPr lang="ru-RU" dirty="0">
                <a:solidFill>
                  <a:schemeClr val="bg1"/>
                </a:solidFill>
              </a:rPr>
              <a:t> становить для </a:t>
            </a:r>
            <a:r>
              <a:rPr lang="ru-RU" dirty="0" err="1" smtClean="0">
                <a:solidFill>
                  <a:schemeClr val="bg1"/>
                </a:solidFill>
              </a:rPr>
              <a:t>нерозвиненої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особистості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сенс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життя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8" y="3645024"/>
            <a:ext cx="4573488" cy="3239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88" y="3645025"/>
            <a:ext cx="4572000" cy="3212976"/>
          </a:xfrm>
          <a:prstGeom prst="rect">
            <a:avLst/>
          </a:prstGeom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539552" y="309890"/>
            <a:ext cx="8136904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smtClean="0"/>
              <a:t>2.Вплив реклами на суспільство і на особистість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866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1553" y="4792327"/>
            <a:ext cx="7931224" cy="2044824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Реклама </a:t>
            </a:r>
            <a:r>
              <a:rPr lang="ru-RU" dirty="0" err="1">
                <a:solidFill>
                  <a:schemeClr val="bg1"/>
                </a:solidFill>
              </a:rPr>
              <a:t>може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сприяти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насадженню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шкідливих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стереотипів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поведінки</a:t>
            </a:r>
            <a:r>
              <a:rPr lang="ru-RU" dirty="0">
                <a:solidFill>
                  <a:schemeClr val="bg1"/>
                </a:solidFill>
              </a:rPr>
              <a:t>, особливо для </a:t>
            </a:r>
            <a:r>
              <a:rPr lang="ru-RU" dirty="0" err="1">
                <a:solidFill>
                  <a:schemeClr val="bg1"/>
                </a:solidFill>
              </a:rPr>
              <a:t>молоді</a:t>
            </a:r>
            <a:r>
              <a:rPr lang="ru-RU" dirty="0">
                <a:solidFill>
                  <a:schemeClr val="bg1"/>
                </a:solidFill>
              </a:rPr>
              <a:t> (образ </a:t>
            </a:r>
            <a:r>
              <a:rPr lang="ru-RU" dirty="0" err="1">
                <a:solidFill>
                  <a:schemeClr val="bg1"/>
                </a:solidFill>
              </a:rPr>
              <a:t>мужнього</a:t>
            </a:r>
            <a:r>
              <a:rPr lang="ru-RU" dirty="0">
                <a:solidFill>
                  <a:schemeClr val="bg1"/>
                </a:solidFill>
              </a:rPr>
              <a:t>, крутого </a:t>
            </a:r>
            <a:r>
              <a:rPr lang="ru-RU" dirty="0" err="1">
                <a:solidFill>
                  <a:schemeClr val="bg1"/>
                </a:solidFill>
              </a:rPr>
              <a:t>курця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привабливий</a:t>
            </a:r>
            <a:r>
              <a:rPr lang="ru-RU" dirty="0">
                <a:solidFill>
                  <a:schemeClr val="bg1"/>
                </a:solidFill>
              </a:rPr>
              <a:t>, і юнак легко </a:t>
            </a:r>
            <a:r>
              <a:rPr lang="ru-RU" dirty="0" err="1">
                <a:solidFill>
                  <a:schemeClr val="bg1"/>
                </a:solidFill>
              </a:rPr>
              <a:t>може</a:t>
            </a:r>
            <a:r>
              <a:rPr lang="ru-RU" dirty="0">
                <a:solidFill>
                  <a:schemeClr val="bg1"/>
                </a:solidFill>
              </a:rPr>
              <a:t> бути </a:t>
            </a:r>
            <a:r>
              <a:rPr lang="ru-RU" dirty="0" err="1">
                <a:solidFill>
                  <a:schemeClr val="bg1"/>
                </a:solidFill>
              </a:rPr>
              <a:t>обдуреними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тим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разом з сигаретою </a:t>
            </a:r>
            <a:r>
              <a:rPr lang="ru-RU" dirty="0" err="1">
                <a:solidFill>
                  <a:schemeClr val="bg1"/>
                </a:solidFill>
              </a:rPr>
              <a:t>йому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передаються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інші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атрибути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мужності</a:t>
            </a:r>
            <a:r>
              <a:rPr lang="ru-RU" dirty="0">
                <a:solidFill>
                  <a:schemeClr val="bg1"/>
                </a:solidFill>
              </a:rPr>
              <a:t> героя).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96752"/>
            <a:ext cx="4357165" cy="238772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166" y="1206482"/>
            <a:ext cx="4785410" cy="24597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556792"/>
            <a:ext cx="3314747" cy="3235535"/>
          </a:xfrm>
          <a:prstGeom prst="rect">
            <a:avLst/>
          </a:prstGeom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539552" y="309890"/>
            <a:ext cx="8136904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smtClean="0"/>
              <a:t>2.Вплив реклами на суспільство і на особистість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616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484784"/>
            <a:ext cx="8435280" cy="1180727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Реклама </a:t>
            </a:r>
            <a:r>
              <a:rPr lang="ru-RU" dirty="0" err="1">
                <a:solidFill>
                  <a:schemeClr val="bg1"/>
                </a:solidFill>
              </a:rPr>
              <a:t>може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сприяти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просуванню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шкідливих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товарів</a:t>
            </a:r>
            <a:r>
              <a:rPr lang="ru-RU" dirty="0">
                <a:solidFill>
                  <a:schemeClr val="bg1"/>
                </a:solidFill>
              </a:rPr>
              <a:t> - </a:t>
            </a:r>
            <a:r>
              <a:rPr lang="ru-RU" dirty="0" err="1">
                <a:solidFill>
                  <a:schemeClr val="bg1"/>
                </a:solidFill>
              </a:rPr>
              <a:t>спиртних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напоїв</a:t>
            </a:r>
            <a:r>
              <a:rPr lang="ru-RU" dirty="0">
                <a:solidFill>
                  <a:schemeClr val="bg1"/>
                </a:solidFill>
              </a:rPr>
              <a:t>, тютюну та </a:t>
            </a:r>
            <a:r>
              <a:rPr lang="ru-RU" dirty="0" err="1">
                <a:solidFill>
                  <a:schemeClr val="bg1"/>
                </a:solidFill>
              </a:rPr>
              <a:t>ін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показуючи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споживання</a:t>
            </a:r>
            <a:r>
              <a:rPr lang="ru-RU" dirty="0">
                <a:solidFill>
                  <a:schemeClr val="bg1"/>
                </a:solidFill>
              </a:rPr>
              <a:t> у </a:t>
            </a:r>
            <a:r>
              <a:rPr lang="ru-RU" dirty="0" err="1">
                <a:solidFill>
                  <a:schemeClr val="bg1"/>
                </a:solidFill>
              </a:rPr>
              <a:t>відповідній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обстановці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супроводжуючи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цей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процес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відволікаючими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стимулюючими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ефектами</a:t>
            </a:r>
            <a:r>
              <a:rPr lang="ru-RU" dirty="0">
                <a:solidFill>
                  <a:schemeClr val="bg1"/>
                </a:solidFill>
              </a:rPr>
              <a:t> (</a:t>
            </a:r>
            <a:r>
              <a:rPr lang="ru-RU" dirty="0" err="1">
                <a:solidFill>
                  <a:schemeClr val="bg1"/>
                </a:solidFill>
              </a:rPr>
              <a:t>комфортне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середовище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приємна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музика</a:t>
            </a:r>
            <a:r>
              <a:rPr lang="ru-RU" dirty="0">
                <a:solidFill>
                  <a:schemeClr val="bg1"/>
                </a:solidFill>
              </a:rPr>
              <a:t> і т. д.).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0" y="2852936"/>
            <a:ext cx="4108973" cy="279522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884" y="2924944"/>
            <a:ext cx="5004048" cy="280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42" y="4037813"/>
            <a:ext cx="4091136" cy="2630016"/>
          </a:xfrm>
          <a:prstGeom prst="rect">
            <a:avLst/>
          </a:prstGeom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539552" y="309890"/>
            <a:ext cx="8136904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smtClean="0"/>
              <a:t>2.Вплив реклами на суспільство і на особистість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998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635896" y="1102232"/>
            <a:ext cx="5904656" cy="4582071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Перш за все,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слід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назвати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дві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великих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сфери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приваблювали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приваблюють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до себе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підвищену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(і часто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супроводжується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обуренням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суспільну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увагу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найкраще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вивчені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цікавої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для нас точки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зору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з одного боку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політика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і перш за все -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політична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пропаганда, а з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іншого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реклама. Вони, до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речі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близькі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політична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агітація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і пропаганда, особливо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передвиборна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нерідко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розглядається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різновид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реклами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в одному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випадку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вам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продають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(за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ваші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гроші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певний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товар, і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називається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комерційною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рекламою, в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іншому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(за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ваші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голоси як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виборців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за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лояльність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підтримку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за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ті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ж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гроші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вигляді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справно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сплачуваних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податків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спонсорських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надходжень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-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певну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політику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політиків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і в таких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випадках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говорять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політичну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рекламу.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3984639" cy="3168352"/>
          </a:xfrm>
        </p:spPr>
      </p:pic>
      <p:sp>
        <p:nvSpPr>
          <p:cNvPr id="9" name="TextBox 8"/>
          <p:cNvSpPr txBox="1"/>
          <p:nvPr/>
        </p:nvSpPr>
        <p:spPr>
          <a:xfrm>
            <a:off x="22239" y="4549676"/>
            <a:ext cx="8892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Учасники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політичного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життя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 err="1" smtClean="0">
                <a:solidFill>
                  <a:schemeClr val="bg1"/>
                </a:solidFill>
              </a:rPr>
              <a:t>використовуючи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доступні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засоби</a:t>
            </a:r>
            <a:r>
              <a:rPr lang="ru-RU" dirty="0">
                <a:solidFill>
                  <a:schemeClr val="bg1"/>
                </a:solidFill>
              </a:rPr>
              <a:t> (перш за все </a:t>
            </a:r>
            <a:r>
              <a:rPr lang="ru-RU" dirty="0" err="1" smtClean="0">
                <a:solidFill>
                  <a:schemeClr val="bg1"/>
                </a:solidFill>
              </a:rPr>
              <a:t>засоби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масової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інформації</a:t>
            </a:r>
            <a:r>
              <a:rPr lang="ru-RU" dirty="0" smtClean="0">
                <a:solidFill>
                  <a:schemeClr val="bg1"/>
                </a:solidFill>
              </a:rPr>
              <a:t>), </a:t>
            </a:r>
            <a:r>
              <a:rPr lang="ru-RU" dirty="0" err="1">
                <a:solidFill>
                  <a:schemeClr val="bg1"/>
                </a:solidFill>
              </a:rPr>
              <a:t>постійно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надають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або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принаймні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намагаються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чинити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пропагандистський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вплив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поведінку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населення</a:t>
            </a:r>
            <a:r>
              <a:rPr lang="ru-RU" dirty="0">
                <a:solidFill>
                  <a:schemeClr val="bg1"/>
                </a:solidFill>
              </a:rPr>
              <a:t>. Часто </a:t>
            </a:r>
            <a:r>
              <a:rPr lang="ru-RU" dirty="0" err="1">
                <a:solidFill>
                  <a:schemeClr val="bg1"/>
                </a:solidFill>
              </a:rPr>
              <a:t>цей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вплив</a:t>
            </a:r>
            <a:r>
              <a:rPr lang="ru-RU" dirty="0">
                <a:solidFill>
                  <a:schemeClr val="bg1"/>
                </a:solidFill>
              </a:rPr>
              <a:t> носить, </a:t>
            </a:r>
            <a:r>
              <a:rPr lang="ru-RU" dirty="0" err="1">
                <a:solidFill>
                  <a:schemeClr val="bg1"/>
                </a:solidFill>
              </a:rPr>
              <a:t>безсумнівно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маніпулятивний</a:t>
            </a:r>
            <a:r>
              <a:rPr lang="ru-RU" dirty="0">
                <a:solidFill>
                  <a:schemeClr val="bg1"/>
                </a:solidFill>
              </a:rPr>
              <a:t> характер. Точно </a:t>
            </a:r>
            <a:r>
              <a:rPr lang="ru-RU" dirty="0" err="1">
                <a:solidFill>
                  <a:schemeClr val="bg1"/>
                </a:solidFill>
              </a:rPr>
              <a:t>також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рекламісти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намагаються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впливати</a:t>
            </a:r>
            <a:r>
              <a:rPr lang="ru-RU" dirty="0">
                <a:solidFill>
                  <a:schemeClr val="bg1"/>
                </a:solidFill>
              </a:rPr>
              <a:t> на наше </a:t>
            </a:r>
            <a:r>
              <a:rPr lang="ru-RU" dirty="0" err="1">
                <a:solidFill>
                  <a:schemeClr val="bg1"/>
                </a:solidFill>
              </a:rPr>
              <a:t>купівельну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поведінку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вдаючись</a:t>
            </a:r>
            <a:r>
              <a:rPr lang="ru-RU" dirty="0">
                <a:solidFill>
                  <a:schemeClr val="bg1"/>
                </a:solidFill>
              </a:rPr>
              <a:t> до </a:t>
            </a:r>
            <a:r>
              <a:rPr lang="ru-RU" dirty="0" err="1">
                <a:solidFill>
                  <a:schemeClr val="bg1"/>
                </a:solidFill>
              </a:rPr>
              <a:t>різних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маніпулятивним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прийомам</a:t>
            </a:r>
            <a:r>
              <a:rPr lang="ru-RU" dirty="0">
                <a:solidFill>
                  <a:schemeClr val="bg1"/>
                </a:solidFill>
              </a:rPr>
              <a:t>. </a:t>
            </a:r>
            <a:r>
              <a:rPr lang="ru-RU" dirty="0" err="1">
                <a:solidFill>
                  <a:schemeClr val="bg1"/>
                </a:solidFill>
              </a:rPr>
              <a:t>Сучасна</a:t>
            </a:r>
            <a:r>
              <a:rPr lang="ru-RU" dirty="0">
                <a:solidFill>
                  <a:schemeClr val="bg1"/>
                </a:solidFill>
              </a:rPr>
              <a:t> реклама </a:t>
            </a:r>
            <a:r>
              <a:rPr lang="ru-RU" dirty="0" err="1">
                <a:solidFill>
                  <a:schemeClr val="bg1"/>
                </a:solidFill>
              </a:rPr>
              <a:t>рідко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буває</a:t>
            </a:r>
            <a:r>
              <a:rPr lang="ru-RU" dirty="0">
                <a:solidFill>
                  <a:schemeClr val="bg1"/>
                </a:solidFill>
              </a:rPr>
              <a:t> чисто </a:t>
            </a:r>
            <a:r>
              <a:rPr lang="ru-RU" dirty="0" err="1">
                <a:solidFill>
                  <a:schemeClr val="bg1"/>
                </a:solidFill>
              </a:rPr>
              <a:t>словесної</a:t>
            </a:r>
            <a:r>
              <a:rPr lang="ru-RU" dirty="0">
                <a:solidFill>
                  <a:schemeClr val="bg1"/>
                </a:solidFill>
              </a:rPr>
              <a:t>, в </a:t>
            </a:r>
            <a:r>
              <a:rPr lang="ru-RU" dirty="0" err="1">
                <a:solidFill>
                  <a:schemeClr val="bg1"/>
                </a:solidFill>
              </a:rPr>
              <a:t>ній</a:t>
            </a:r>
            <a:r>
              <a:rPr lang="ru-RU" dirty="0">
                <a:solidFill>
                  <a:schemeClr val="bg1"/>
                </a:solidFill>
              </a:rPr>
              <a:t> велика роль образного та звукового </a:t>
            </a:r>
            <a:r>
              <a:rPr lang="ru-RU" dirty="0" err="1">
                <a:solidFill>
                  <a:schemeClr val="bg1"/>
                </a:solidFill>
              </a:rPr>
              <a:t>рядів</a:t>
            </a:r>
            <a:r>
              <a:rPr lang="ru-RU" dirty="0">
                <a:solidFill>
                  <a:schemeClr val="bg1"/>
                </a:solidFill>
              </a:rPr>
              <a:t>, але в </a:t>
            </a:r>
            <a:r>
              <a:rPr lang="ru-RU" dirty="0" err="1">
                <a:solidFill>
                  <a:schemeClr val="bg1"/>
                </a:solidFill>
              </a:rPr>
              <a:t>тій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мірі</a:t>
            </a:r>
            <a:r>
              <a:rPr lang="ru-RU" dirty="0">
                <a:solidFill>
                  <a:schemeClr val="bg1"/>
                </a:solidFill>
              </a:rPr>
              <a:t>, в </a:t>
            </a:r>
            <a:r>
              <a:rPr lang="ru-RU" dirty="0" err="1">
                <a:solidFill>
                  <a:schemeClr val="bg1"/>
                </a:solidFill>
              </a:rPr>
              <a:t>якій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рекламі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використовується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природна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мова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використовується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мовне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маніпулювання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Заголовок 4"/>
          <p:cNvSpPr txBox="1">
            <a:spLocks/>
          </p:cNvSpPr>
          <p:nvPr/>
        </p:nvSpPr>
        <p:spPr>
          <a:xfrm>
            <a:off x="539552" y="94446"/>
            <a:ext cx="8136904" cy="95410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/>
              <a:t>3.Основні </a:t>
            </a:r>
            <a:r>
              <a:rPr lang="ru-RU" sz="2800" b="1" dirty="0" err="1"/>
              <a:t>сфери</a:t>
            </a:r>
            <a:r>
              <a:rPr lang="ru-RU" sz="2800" b="1" dirty="0"/>
              <a:t> </a:t>
            </a:r>
            <a:r>
              <a:rPr lang="ru-RU" sz="2800" b="1" dirty="0" err="1"/>
              <a:t>мовного</a:t>
            </a:r>
            <a:r>
              <a:rPr lang="ru-RU" sz="2800" b="1" dirty="0"/>
              <a:t> </a:t>
            </a:r>
            <a:r>
              <a:rPr lang="ru-RU" sz="2800" b="1" dirty="0" err="1"/>
              <a:t>впливу</a:t>
            </a:r>
            <a:r>
              <a:rPr lang="ru-RU" sz="2800" b="1" dirty="0"/>
              <a:t> і </a:t>
            </a:r>
            <a:r>
              <a:rPr lang="ru-RU" sz="2800" b="1" dirty="0" err="1"/>
              <a:t>мовного</a:t>
            </a:r>
            <a:r>
              <a:rPr lang="ru-RU" sz="2800" b="1" dirty="0"/>
              <a:t> </a:t>
            </a:r>
            <a:r>
              <a:rPr lang="ru-RU" sz="2800" b="1" dirty="0" err="1"/>
              <a:t>маніпулювання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73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268761"/>
            <a:ext cx="8579296" cy="1368151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3779912" cy="2841114"/>
          </a:xfrm>
        </p:spPr>
      </p:pic>
      <p:sp>
        <p:nvSpPr>
          <p:cNvPr id="6" name="TextBox 5"/>
          <p:cNvSpPr txBox="1"/>
          <p:nvPr/>
        </p:nvSpPr>
        <p:spPr>
          <a:xfrm>
            <a:off x="343681" y="4365104"/>
            <a:ext cx="875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</a:rPr>
              <a:t>Найчастіше</a:t>
            </a:r>
            <a:r>
              <a:rPr lang="ru-RU" sz="2400" dirty="0" smtClean="0">
                <a:solidFill>
                  <a:schemeClr val="bg1"/>
                </a:solidFill>
              </a:rPr>
              <a:t> в </a:t>
            </a:r>
            <a:r>
              <a:rPr lang="ru-RU" sz="2400" dirty="0" err="1" smtClean="0">
                <a:solidFill>
                  <a:schemeClr val="bg1"/>
                </a:solidFill>
              </a:rPr>
              <a:t>рекламі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відбувається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маніпулювання</a:t>
            </a:r>
            <a:r>
              <a:rPr lang="ru-RU" sz="2400" dirty="0" smtClean="0">
                <a:solidFill>
                  <a:schemeClr val="bg1"/>
                </a:solidFill>
              </a:rPr>
              <a:t> через </a:t>
            </a:r>
            <a:r>
              <a:rPr lang="ru-RU" sz="2400" dirty="0" err="1" smtClean="0">
                <a:solidFill>
                  <a:schemeClr val="bg1"/>
                </a:solidFill>
              </a:rPr>
              <a:t>звернення</a:t>
            </a:r>
            <a:r>
              <a:rPr lang="ru-RU" sz="2400" dirty="0" smtClean="0">
                <a:solidFill>
                  <a:schemeClr val="bg1"/>
                </a:solidFill>
              </a:rPr>
              <a:t> до </a:t>
            </a:r>
            <a:r>
              <a:rPr lang="ru-RU" sz="2400" dirty="0" err="1" smtClean="0">
                <a:solidFill>
                  <a:schemeClr val="bg1"/>
                </a:solidFill>
              </a:rPr>
              <a:t>емоцій</a:t>
            </a:r>
            <a:r>
              <a:rPr lang="ru-RU" sz="2400" dirty="0" smtClean="0">
                <a:solidFill>
                  <a:schemeClr val="bg1"/>
                </a:solidFill>
              </a:rPr>
              <a:t>. </a:t>
            </a:r>
            <a:r>
              <a:rPr lang="ru-RU" sz="2400" dirty="0" err="1" smtClean="0">
                <a:solidFill>
                  <a:schemeClr val="bg1"/>
                </a:solidFill>
              </a:rPr>
              <a:t>Оскільки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емоційна</a:t>
            </a:r>
            <a:r>
              <a:rPr lang="ru-RU" sz="2400" dirty="0" smtClean="0">
                <a:solidFill>
                  <a:schemeClr val="bg1"/>
                </a:solidFill>
              </a:rPr>
              <a:t> сфера </a:t>
            </a:r>
            <a:r>
              <a:rPr lang="ru-RU" sz="2400" dirty="0" err="1" smtClean="0">
                <a:solidFill>
                  <a:schemeClr val="bg1"/>
                </a:solidFill>
              </a:rPr>
              <a:t>людини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влаштована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досить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складним</a:t>
            </a:r>
            <a:r>
              <a:rPr lang="ru-RU" sz="2400" dirty="0" smtClean="0">
                <a:solidFill>
                  <a:schemeClr val="bg1"/>
                </a:solidFill>
              </a:rPr>
              <a:t> чином, то і </a:t>
            </a:r>
            <a:r>
              <a:rPr lang="ru-RU" sz="2400" dirty="0" err="1" smtClean="0">
                <a:solidFill>
                  <a:schemeClr val="bg1"/>
                </a:solidFill>
              </a:rPr>
              <a:t>категорій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маніпулятивних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прийомів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які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стосуються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даної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сфері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дещо</a:t>
            </a:r>
            <a:r>
              <a:rPr lang="ru-RU" sz="2400" dirty="0" smtClean="0">
                <a:solidFill>
                  <a:schemeClr val="bg1"/>
                </a:solidFill>
              </a:rPr>
              <a:t>. Перш за все - </a:t>
            </a:r>
            <a:r>
              <a:rPr lang="ru-RU" sz="2400" dirty="0" err="1" smtClean="0">
                <a:solidFill>
                  <a:schemeClr val="bg1"/>
                </a:solidFill>
              </a:rPr>
              <a:t>це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звернення</a:t>
            </a:r>
            <a:r>
              <a:rPr lang="ru-RU" sz="2400" dirty="0" smtClean="0">
                <a:solidFill>
                  <a:schemeClr val="bg1"/>
                </a:solidFill>
              </a:rPr>
              <a:t> до </a:t>
            </a:r>
            <a:r>
              <a:rPr lang="ru-RU" sz="2400" dirty="0" err="1" smtClean="0">
                <a:solidFill>
                  <a:schemeClr val="bg1"/>
                </a:solidFill>
              </a:rPr>
              <a:t>досить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примітивним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почуттям</a:t>
            </a:r>
            <a:r>
              <a:rPr lang="ru-RU" sz="2400" dirty="0" smtClean="0">
                <a:solidFill>
                  <a:schemeClr val="bg1"/>
                </a:solidFill>
              </a:rPr>
              <a:t> (страху, </a:t>
            </a:r>
            <a:r>
              <a:rPr lang="ru-RU" sz="2400" dirty="0" err="1" smtClean="0">
                <a:solidFill>
                  <a:schemeClr val="bg1"/>
                </a:solidFill>
              </a:rPr>
              <a:t>гніву</a:t>
            </a:r>
            <a:r>
              <a:rPr lang="ru-RU" sz="2400" dirty="0" smtClean="0">
                <a:solidFill>
                  <a:schemeClr val="bg1"/>
                </a:solidFill>
              </a:rPr>
              <a:t> і т.д.)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848" y="1340768"/>
            <a:ext cx="5364088" cy="2808312"/>
          </a:xfrm>
          <a:prstGeom prst="rect">
            <a:avLst/>
          </a:prstGeom>
        </p:spPr>
      </p:pic>
      <p:sp>
        <p:nvSpPr>
          <p:cNvPr id="8" name="Заголовок 4"/>
          <p:cNvSpPr txBox="1"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/>
              <a:t>3.Основні </a:t>
            </a:r>
            <a:r>
              <a:rPr lang="ru-RU" sz="2800" b="1" dirty="0" err="1"/>
              <a:t>сфери</a:t>
            </a:r>
            <a:r>
              <a:rPr lang="ru-RU" sz="2800" b="1" dirty="0"/>
              <a:t> </a:t>
            </a:r>
            <a:r>
              <a:rPr lang="ru-RU" sz="2800" b="1" dirty="0" err="1"/>
              <a:t>мовного</a:t>
            </a:r>
            <a:r>
              <a:rPr lang="ru-RU" sz="2800" b="1" dirty="0"/>
              <a:t> </a:t>
            </a:r>
            <a:r>
              <a:rPr lang="ru-RU" sz="2800" b="1" dirty="0" err="1"/>
              <a:t>впливу</a:t>
            </a:r>
            <a:r>
              <a:rPr lang="ru-RU" sz="2800" b="1" dirty="0"/>
              <a:t> і </a:t>
            </a:r>
            <a:r>
              <a:rPr lang="ru-RU" sz="2800" b="1" dirty="0" err="1"/>
              <a:t>мовного</a:t>
            </a:r>
            <a:r>
              <a:rPr lang="ru-RU" sz="2800" b="1" dirty="0"/>
              <a:t> </a:t>
            </a:r>
            <a:r>
              <a:rPr lang="ru-RU" sz="2800" b="1" dirty="0" err="1"/>
              <a:t>маніпулювання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06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876" y="4133057"/>
            <a:ext cx="3988165" cy="2724943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1196752"/>
            <a:ext cx="8676456" cy="3096344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Перш за все, для </a:t>
            </a:r>
            <a:r>
              <a:rPr lang="ru-RU" dirty="0" err="1">
                <a:solidFill>
                  <a:schemeClr val="bg1"/>
                </a:solidFill>
              </a:rPr>
              <a:t>рекламної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діяльності</a:t>
            </a:r>
            <a:r>
              <a:rPr lang="ru-RU" dirty="0">
                <a:solidFill>
                  <a:schemeClr val="bg1"/>
                </a:solidFill>
              </a:rPr>
              <a:t> характерна </a:t>
            </a:r>
            <a:r>
              <a:rPr lang="ru-RU" dirty="0" err="1">
                <a:solidFill>
                  <a:schemeClr val="bg1"/>
                </a:solidFill>
              </a:rPr>
              <a:t>змагальність</a:t>
            </a:r>
            <a:r>
              <a:rPr lang="ru-RU" dirty="0">
                <a:solidFill>
                  <a:schemeClr val="bg1"/>
                </a:solidFill>
              </a:rPr>
              <a:t>, тому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одна </a:t>
            </a:r>
            <a:r>
              <a:rPr lang="ru-RU" dirty="0" err="1">
                <a:solidFill>
                  <a:schemeClr val="bg1"/>
                </a:solidFill>
              </a:rPr>
              <a:t>із</a:t>
            </a:r>
            <a:r>
              <a:rPr lang="ru-RU" dirty="0">
                <a:solidFill>
                  <a:schemeClr val="bg1"/>
                </a:solidFill>
              </a:rPr>
              <a:t> сфер </a:t>
            </a:r>
            <a:r>
              <a:rPr lang="ru-RU" dirty="0" err="1">
                <a:solidFill>
                  <a:schemeClr val="bg1"/>
                </a:solidFill>
              </a:rPr>
              <a:t>жорсткої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конкурентності</a:t>
            </a:r>
            <a:r>
              <a:rPr lang="ru-RU" dirty="0">
                <a:solidFill>
                  <a:schemeClr val="bg1"/>
                </a:solidFill>
              </a:rPr>
              <a:t>, в </a:t>
            </a:r>
            <a:r>
              <a:rPr lang="ru-RU" dirty="0" err="1">
                <a:solidFill>
                  <a:schemeClr val="bg1"/>
                </a:solidFill>
              </a:rPr>
              <a:t>якій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перемога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дістається</a:t>
            </a:r>
            <a:r>
              <a:rPr lang="ru-RU" dirty="0">
                <a:solidFill>
                  <a:schemeClr val="bg1"/>
                </a:solidFill>
              </a:rPr>
              <a:t> не </a:t>
            </a:r>
            <a:r>
              <a:rPr lang="ru-RU" dirty="0" err="1">
                <a:solidFill>
                  <a:schemeClr val="bg1"/>
                </a:solidFill>
              </a:rPr>
              <a:t>тільки</a:t>
            </a:r>
            <a:r>
              <a:rPr lang="ru-RU" dirty="0">
                <a:solidFill>
                  <a:schemeClr val="bg1"/>
                </a:solidFill>
              </a:rPr>
              <a:t> тому, чий товар </a:t>
            </a:r>
            <a:r>
              <a:rPr lang="ru-RU" dirty="0" err="1">
                <a:solidFill>
                  <a:schemeClr val="bg1"/>
                </a:solidFill>
              </a:rPr>
              <a:t>краще</a:t>
            </a:r>
            <a:r>
              <a:rPr lang="ru-RU" dirty="0">
                <a:solidFill>
                  <a:schemeClr val="bg1"/>
                </a:solidFill>
              </a:rPr>
              <a:t>, але і тому, </a:t>
            </a:r>
            <a:r>
              <a:rPr lang="ru-RU" dirty="0" err="1">
                <a:solidFill>
                  <a:schemeClr val="bg1"/>
                </a:solidFill>
              </a:rPr>
              <a:t>хто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краще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зможе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представити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його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публіці.Професійно</a:t>
            </a:r>
            <a:r>
              <a:rPr lang="ru-RU" dirty="0">
                <a:solidFill>
                  <a:schemeClr val="bg1"/>
                </a:solidFill>
              </a:rPr>
              <a:t> створена реклама </a:t>
            </a:r>
            <a:r>
              <a:rPr lang="ru-RU" dirty="0" err="1">
                <a:solidFill>
                  <a:schemeClr val="bg1"/>
                </a:solidFill>
              </a:rPr>
              <a:t>передбачає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творчість</a:t>
            </a:r>
            <a:r>
              <a:rPr lang="ru-RU" dirty="0">
                <a:solidFill>
                  <a:schemeClr val="bg1"/>
                </a:solidFill>
              </a:rPr>
              <a:t> - значить, 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вільна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діяльність</a:t>
            </a:r>
            <a:r>
              <a:rPr lang="ru-RU" dirty="0">
                <a:solidFill>
                  <a:schemeClr val="bg1"/>
                </a:solidFill>
              </a:rPr>
              <a:t>. Реклама </a:t>
            </a:r>
            <a:r>
              <a:rPr lang="ru-RU" dirty="0" err="1">
                <a:solidFill>
                  <a:schemeClr val="bg1"/>
                </a:solidFill>
              </a:rPr>
              <a:t>створює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особливу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святкову</a:t>
            </a:r>
            <a:r>
              <a:rPr lang="ru-RU" dirty="0">
                <a:solidFill>
                  <a:schemeClr val="bg1"/>
                </a:solidFill>
              </a:rPr>
              <a:t> атмосферу </a:t>
            </a:r>
            <a:r>
              <a:rPr lang="ru-RU" dirty="0" err="1">
                <a:solidFill>
                  <a:schemeClr val="bg1"/>
                </a:solidFill>
              </a:rPr>
              <a:t>навколо</a:t>
            </a:r>
            <a:r>
              <a:rPr lang="ru-RU" dirty="0">
                <a:solidFill>
                  <a:schemeClr val="bg1"/>
                </a:solidFill>
              </a:rPr>
              <a:t> товару, вона </a:t>
            </a:r>
            <a:r>
              <a:rPr lang="ru-RU" dirty="0" err="1">
                <a:solidFill>
                  <a:schemeClr val="bg1"/>
                </a:solidFill>
              </a:rPr>
              <a:t>розігрує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гідності</a:t>
            </a:r>
            <a:r>
              <a:rPr lang="ru-RU" dirty="0">
                <a:solidFill>
                  <a:schemeClr val="bg1"/>
                </a:solidFill>
              </a:rPr>
              <a:t> товару в образах і </a:t>
            </a:r>
            <a:r>
              <a:rPr lang="ru-RU" dirty="0" err="1">
                <a:solidFill>
                  <a:schemeClr val="bg1"/>
                </a:solidFill>
              </a:rPr>
              <a:t>обличчях</a:t>
            </a:r>
            <a:r>
              <a:rPr lang="ru-RU" dirty="0">
                <a:solidFill>
                  <a:schemeClr val="bg1"/>
                </a:solidFill>
              </a:rPr>
              <a:t>. </a:t>
            </a:r>
            <a:r>
              <a:rPr lang="ru-RU" dirty="0" err="1">
                <a:solidFill>
                  <a:schemeClr val="bg1"/>
                </a:solidFill>
              </a:rPr>
              <a:t>Рекламіст</a:t>
            </a:r>
            <a:r>
              <a:rPr lang="ru-RU" dirty="0">
                <a:solidFill>
                  <a:schemeClr val="bg1"/>
                </a:solidFill>
              </a:rPr>
              <a:t> часто </a:t>
            </a:r>
            <a:r>
              <a:rPr lang="ru-RU" dirty="0" err="1">
                <a:solidFill>
                  <a:schemeClr val="bg1"/>
                </a:solidFill>
              </a:rPr>
              <a:t>пропонує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набір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персонажів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ситуацій</a:t>
            </a:r>
            <a:r>
              <a:rPr lang="ru-RU" dirty="0">
                <a:solidFill>
                  <a:schemeClr val="bg1"/>
                </a:solidFill>
              </a:rPr>
              <a:t> як </a:t>
            </a:r>
            <a:r>
              <a:rPr lang="ru-RU" dirty="0" err="1">
                <a:solidFill>
                  <a:schemeClr val="bg1"/>
                </a:solidFill>
              </a:rPr>
              <a:t>нову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ігрову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середовище</a:t>
            </a:r>
            <a:r>
              <a:rPr lang="ru-RU" dirty="0">
                <a:solidFill>
                  <a:schemeClr val="bg1"/>
                </a:solidFill>
              </a:rPr>
              <a:t> для </a:t>
            </a:r>
            <a:r>
              <a:rPr lang="ru-RU" dirty="0" err="1">
                <a:solidFill>
                  <a:schemeClr val="bg1"/>
                </a:solidFill>
              </a:rPr>
              <a:t>споживача</a:t>
            </a:r>
            <a:r>
              <a:rPr lang="ru-RU" dirty="0">
                <a:solidFill>
                  <a:schemeClr val="bg1"/>
                </a:solidFill>
              </a:rPr>
              <a:t>. І </a:t>
            </a:r>
            <a:r>
              <a:rPr lang="ru-RU" dirty="0" err="1">
                <a:solidFill>
                  <a:schemeClr val="bg1"/>
                </a:solidFill>
              </a:rPr>
              <a:t>нерідко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придбати</a:t>
            </a:r>
            <a:r>
              <a:rPr lang="ru-RU" dirty="0">
                <a:solidFill>
                  <a:schemeClr val="bg1"/>
                </a:solidFill>
              </a:rPr>
              <a:t> товар, як у персонажа, </a:t>
            </a:r>
            <a:r>
              <a:rPr lang="ru-RU" dirty="0" err="1">
                <a:solidFill>
                  <a:schemeClr val="bg1"/>
                </a:solidFill>
              </a:rPr>
              <a:t>означає</a:t>
            </a:r>
            <a:r>
              <a:rPr lang="ru-RU" dirty="0">
                <a:solidFill>
                  <a:schemeClr val="bg1"/>
                </a:solidFill>
              </a:rPr>
              <a:t> для </a:t>
            </a:r>
            <a:r>
              <a:rPr lang="ru-RU" dirty="0" err="1">
                <a:solidFill>
                  <a:schemeClr val="bg1"/>
                </a:solidFill>
              </a:rPr>
              <a:t>споживача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надіти</a:t>
            </a:r>
            <a:r>
              <a:rPr lang="ru-RU" dirty="0">
                <a:solidFill>
                  <a:schemeClr val="bg1"/>
                </a:solidFill>
              </a:rPr>
              <a:t> маску </a:t>
            </a:r>
            <a:r>
              <a:rPr lang="ru-RU" dirty="0" err="1">
                <a:solidFill>
                  <a:schemeClr val="bg1"/>
                </a:solidFill>
              </a:rPr>
              <a:t>цього</a:t>
            </a:r>
            <a:r>
              <a:rPr lang="ru-RU" dirty="0">
                <a:solidFill>
                  <a:schemeClr val="bg1"/>
                </a:solidFill>
              </a:rPr>
              <a:t> персонажа. Тим самим товар </a:t>
            </a:r>
            <a:r>
              <a:rPr lang="ru-RU" dirty="0" err="1">
                <a:solidFill>
                  <a:schemeClr val="bg1"/>
                </a:solidFill>
              </a:rPr>
              <a:t>виводиться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рекламі</a:t>
            </a:r>
            <a:r>
              <a:rPr lang="ru-RU" dirty="0">
                <a:solidFill>
                  <a:schemeClr val="bg1"/>
                </a:solidFill>
              </a:rPr>
              <a:t> за рамки </a:t>
            </a:r>
            <a:r>
              <a:rPr lang="ru-RU" dirty="0" err="1">
                <a:solidFill>
                  <a:schemeClr val="bg1"/>
                </a:solidFill>
              </a:rPr>
              <a:t>повсякденного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ситуації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виробництва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купівлі</a:t>
            </a:r>
            <a:r>
              <a:rPr lang="ru-RU" dirty="0">
                <a:solidFill>
                  <a:schemeClr val="bg1"/>
                </a:solidFill>
              </a:rPr>
              <a:t>-продажу.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3057"/>
            <a:ext cx="5169155" cy="2708920"/>
          </a:xfrm>
          <a:prstGeom prst="rect">
            <a:avLst/>
          </a:prstGeom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539552" y="94446"/>
            <a:ext cx="8136904" cy="95410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/>
              <a:t>3.Основні </a:t>
            </a:r>
            <a:r>
              <a:rPr lang="ru-RU" sz="2800" b="1" dirty="0" err="1"/>
              <a:t>сфери</a:t>
            </a:r>
            <a:r>
              <a:rPr lang="ru-RU" sz="2800" b="1" dirty="0"/>
              <a:t> </a:t>
            </a:r>
            <a:r>
              <a:rPr lang="ru-RU" sz="2800" b="1" dirty="0" err="1"/>
              <a:t>мовного</a:t>
            </a:r>
            <a:r>
              <a:rPr lang="ru-RU" sz="2800" b="1" dirty="0"/>
              <a:t> </a:t>
            </a:r>
            <a:r>
              <a:rPr lang="ru-RU" sz="2800" b="1" dirty="0" err="1"/>
              <a:t>впливу</a:t>
            </a:r>
            <a:r>
              <a:rPr lang="ru-RU" sz="2800" b="1" dirty="0"/>
              <a:t> і </a:t>
            </a:r>
            <a:r>
              <a:rPr lang="ru-RU" sz="2800" b="1" dirty="0" err="1"/>
              <a:t>мовного</a:t>
            </a:r>
            <a:r>
              <a:rPr lang="ru-RU" sz="2800" b="1" dirty="0"/>
              <a:t> </a:t>
            </a:r>
            <a:r>
              <a:rPr lang="ru-RU" sz="2800" b="1" dirty="0" err="1"/>
              <a:t>маніпулювання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2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9675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2028" y="1556792"/>
            <a:ext cx="4355976" cy="639762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Оригінальна</a:t>
            </a:r>
            <a:r>
              <a:rPr lang="ru-RU" dirty="0"/>
              <a:t> реклама </a:t>
            </a:r>
            <a:r>
              <a:rPr lang="ru-RU" dirty="0" err="1"/>
              <a:t>Nikon</a:t>
            </a:r>
            <a:r>
              <a:rPr lang="ru-RU" dirty="0"/>
              <a:t> S60 з </a:t>
            </a:r>
            <a:r>
              <a:rPr lang="ru-RU" dirty="0" err="1" smtClean="0"/>
              <a:t>розпізнаванням</a:t>
            </a:r>
            <a:r>
              <a:rPr lang="ru-RU" dirty="0" smtClean="0"/>
              <a:t> </a:t>
            </a:r>
            <a:r>
              <a:rPr lang="ru-RU" dirty="0" err="1" smtClean="0"/>
              <a:t>обличь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896"/>
            <a:ext cx="5148064" cy="436510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2225" y="1196752"/>
            <a:ext cx="4041775" cy="639762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Оригінальна</a:t>
            </a:r>
            <a:r>
              <a:rPr lang="ru-RU" dirty="0"/>
              <a:t> </a:t>
            </a:r>
            <a:r>
              <a:rPr lang="ru-RU" dirty="0" err="1"/>
              <a:t>тривимірна</a:t>
            </a:r>
            <a:r>
              <a:rPr lang="ru-RU" dirty="0"/>
              <a:t> реклама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72816"/>
            <a:ext cx="4016927" cy="5085184"/>
          </a:xfrm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539552" y="309889"/>
            <a:ext cx="8136904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/>
              <a:t>4. </a:t>
            </a:r>
            <a:r>
              <a:rPr lang="ru-RU" sz="2800" b="1" dirty="0" err="1" smtClean="0"/>
              <a:t>Приклади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реклами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0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2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8024" y="2996952"/>
            <a:ext cx="4040188" cy="639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0" y="1268760"/>
            <a:ext cx="4860032" cy="792088"/>
          </a:xfrm>
        </p:spPr>
        <p:txBody>
          <a:bodyPr>
            <a:normAutofit fontScale="92500"/>
          </a:bodyPr>
          <a:lstStyle/>
          <a:p>
            <a:r>
              <a:rPr lang="ru-RU" dirty="0"/>
              <a:t>Крем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зморшок</a:t>
            </a:r>
            <a:r>
              <a:rPr lang="ru-RU" dirty="0"/>
              <a:t> </a:t>
            </a:r>
            <a:r>
              <a:rPr lang="en-US" dirty="0"/>
              <a:t>NIVEA for men: "</a:t>
            </a:r>
            <a:r>
              <a:rPr lang="ru-RU" dirty="0"/>
              <a:t>Тому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залишає</a:t>
            </a:r>
            <a:r>
              <a:rPr lang="ru-RU" dirty="0"/>
              <a:t> </a:t>
            </a:r>
            <a:r>
              <a:rPr lang="ru-RU" dirty="0" err="1"/>
              <a:t>зморшки</a:t>
            </a:r>
            <a:r>
              <a:rPr lang="ru-RU" dirty="0"/>
              <a:t>"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41670"/>
            <a:ext cx="4355976" cy="3193520"/>
          </a:xfrm>
        </p:spPr>
      </p:pic>
      <p:sp>
        <p:nvSpPr>
          <p:cNvPr id="9" name="Заголовок 4"/>
          <p:cNvSpPr txBox="1">
            <a:spLocks/>
          </p:cNvSpPr>
          <p:nvPr/>
        </p:nvSpPr>
        <p:spPr>
          <a:xfrm>
            <a:off x="539552" y="309889"/>
            <a:ext cx="8136904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/>
              <a:t>4. </a:t>
            </a:r>
            <a:r>
              <a:rPr lang="ru-RU" sz="2800" b="1" dirty="0" err="1" smtClean="0"/>
              <a:t>Приклади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реклами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25" y="1135119"/>
            <a:ext cx="4448975" cy="2592288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24" y="4077072"/>
            <a:ext cx="4448975" cy="2780928"/>
          </a:xfrm>
        </p:spPr>
      </p:pic>
    </p:spTree>
    <p:extLst>
      <p:ext uri="{BB962C8B-B14F-4D97-AF65-F5344CB8AC3E}">
        <p14:creationId xmlns:p14="http://schemas.microsoft.com/office/powerpoint/2010/main" val="107876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1196752"/>
            <a:ext cx="5486400" cy="566738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Креативна реклама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" b="7875"/>
          <a:stretch>
            <a:fillRect/>
          </a:stretch>
        </p:blipFill>
        <p:spPr>
          <a:xfrm>
            <a:off x="539552" y="2060848"/>
            <a:ext cx="7291695" cy="432048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3" y="1988840"/>
            <a:ext cx="7848872" cy="43934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" y="1844824"/>
            <a:ext cx="4033517" cy="46177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844824"/>
            <a:ext cx="5286072" cy="46701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" y="1844824"/>
            <a:ext cx="5011185" cy="50131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39" y="1844825"/>
            <a:ext cx="4259469" cy="50131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" y="1844825"/>
            <a:ext cx="2971833" cy="50131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277" y="1844826"/>
            <a:ext cx="3693958" cy="50131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844824"/>
            <a:ext cx="3197840" cy="5013176"/>
          </a:xfrm>
          <a:prstGeom prst="rect">
            <a:avLst/>
          </a:prstGeom>
        </p:spPr>
      </p:pic>
      <p:sp>
        <p:nvSpPr>
          <p:cNvPr id="14" name="Заголовок 4"/>
          <p:cNvSpPr txBox="1">
            <a:spLocks/>
          </p:cNvSpPr>
          <p:nvPr/>
        </p:nvSpPr>
        <p:spPr>
          <a:xfrm>
            <a:off x="539552" y="309889"/>
            <a:ext cx="8136904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/>
              <a:t>4. </a:t>
            </a:r>
            <a:r>
              <a:rPr lang="ru-RU" sz="2800" b="1" dirty="0" err="1" smtClean="0"/>
              <a:t>Приклади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реклами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05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17770"/>
            <a:ext cx="5904656" cy="358068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7155321" cy="424847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99" y="1561976"/>
            <a:ext cx="7244842" cy="46805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35379"/>
            <a:ext cx="8178405" cy="5209520"/>
          </a:xfrm>
          <a:prstGeom prst="rect">
            <a:avLst/>
          </a:prstGeom>
        </p:spPr>
      </p:pic>
      <p:sp>
        <p:nvSpPr>
          <p:cNvPr id="9" name="Заголовок 4"/>
          <p:cNvSpPr txBox="1">
            <a:spLocks noGrp="1"/>
          </p:cNvSpPr>
          <p:nvPr>
            <p:ph type="title"/>
          </p:nvPr>
        </p:nvSpPr>
        <p:spPr>
          <a:xfrm>
            <a:off x="1259632" y="332656"/>
            <a:ext cx="7427168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/>
              <a:t>4. </a:t>
            </a:r>
            <a:r>
              <a:rPr lang="ru-RU" sz="2800" b="1" dirty="0" err="1" smtClean="0"/>
              <a:t>Приклади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реклами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15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81" y="90872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5256584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Слово «реклама» походить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італійського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reclamare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-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кричати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вигукувати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вимагати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». 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Засновником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реклами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прийнято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вважати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якогось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Ріно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зразок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реклами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витягнутий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поверхню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розкопках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давньогрецького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«Я -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Ріно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 острова Крит, з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волі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богів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тлумачу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сни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». 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Олександр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Бушков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своєму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фантастичному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романі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Лабіринт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наділив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цього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персонажа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багатьма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негативними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рисами,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відбивши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народну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неприязнь до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нав'язливої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​​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всепроникною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реклами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Реклама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одна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складових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маркетингу -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соціального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управлінського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взаємного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обміну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продуктами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цінностями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Вдало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проведені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рекламні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кампанії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викликати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зростання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потреб,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змінити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переваги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споживачів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результаті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вплинути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збільшення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попиту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Заголовок 4"/>
          <p:cNvSpPr txBox="1">
            <a:spLocks/>
          </p:cNvSpPr>
          <p:nvPr/>
        </p:nvSpPr>
        <p:spPr>
          <a:xfrm>
            <a:off x="539552" y="309889"/>
            <a:ext cx="8136904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1. Поняття реклами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83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чень крутая реклама Axe с неожиданной развязкой.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4744"/>
            <a:ext cx="9144000" cy="5142887"/>
          </a:xfrm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539552" y="309889"/>
            <a:ext cx="8136904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/>
              <a:t>4. </a:t>
            </a:r>
            <a:r>
              <a:rPr lang="ru-RU" sz="2800" b="1" dirty="0" err="1" smtClean="0"/>
              <a:t>Приклади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реклами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69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3528392" cy="460048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23928" y="1556792"/>
            <a:ext cx="5220072" cy="3600400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Професор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маркетингу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Північно-Західного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університету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США Ф.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Котлер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пише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«...реклама </a:t>
            </a:r>
            <a:r>
              <a:rPr lang="ru-RU" dirty="0" err="1" smtClean="0">
                <a:solidFill>
                  <a:schemeClr val="bg1"/>
                </a:solidFill>
              </a:rPr>
              <a:t>являє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собою </a:t>
            </a:r>
            <a:r>
              <a:rPr lang="ru-RU" dirty="0" err="1">
                <a:solidFill>
                  <a:schemeClr val="bg1"/>
                </a:solidFill>
              </a:rPr>
              <a:t>неособисті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форми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комунікації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здійснювані</a:t>
            </a:r>
            <a:r>
              <a:rPr lang="ru-RU" dirty="0">
                <a:solidFill>
                  <a:schemeClr val="bg1"/>
                </a:solidFill>
              </a:rPr>
              <a:t> за </a:t>
            </a:r>
            <a:r>
              <a:rPr lang="ru-RU" dirty="0" err="1">
                <a:solidFill>
                  <a:schemeClr val="bg1"/>
                </a:solidFill>
              </a:rPr>
              <a:t>допомогою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платних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засобів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поширення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інформації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чітко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вказаним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джерелом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фінансування</a:t>
            </a:r>
            <a:r>
              <a:rPr lang="ru-RU" dirty="0">
                <a:solidFill>
                  <a:schemeClr val="bg1"/>
                </a:solidFill>
              </a:rPr>
              <a:t>» </a:t>
            </a:r>
          </a:p>
        </p:txBody>
      </p:sp>
      <p:sp>
        <p:nvSpPr>
          <p:cNvPr id="6" name="Заголовок 4"/>
          <p:cNvSpPr txBox="1">
            <a:spLocks noGrp="1"/>
          </p:cNvSpPr>
          <p:nvPr>
            <p:ph type="title"/>
          </p:nvPr>
        </p:nvSpPr>
        <p:spPr>
          <a:xfrm>
            <a:off x="1043608" y="404664"/>
            <a:ext cx="7571184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1. Поняття реклами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77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99004" y="1556792"/>
            <a:ext cx="5076056" cy="4581128"/>
          </a:xfrm>
        </p:spPr>
        <p:txBody>
          <a:bodyPr>
            <a:norm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Поняття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реклами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засобу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впливу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більш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повно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розкривають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Голядкин Н.А. і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Полукаров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В.Л.: реклама -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ефективний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стимулятор будь-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ринку,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інформує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товари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послуги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створює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образ (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імідж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виробників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стимулює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збут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товару (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послуг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сприяючи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зростанню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прибутку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реклама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коригувати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збут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впливаючи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стереотипи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сприйняття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відчуття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0768"/>
            <a:ext cx="4166592" cy="301357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354343"/>
            <a:ext cx="4166592" cy="2503657"/>
          </a:xfrm>
        </p:spPr>
      </p:pic>
      <p:sp>
        <p:nvSpPr>
          <p:cNvPr id="9" name="Заголовок 4"/>
          <p:cNvSpPr txBox="1">
            <a:spLocks noGrp="1"/>
          </p:cNvSpPr>
          <p:nvPr>
            <p:ph type="title"/>
          </p:nvPr>
        </p:nvSpPr>
        <p:spPr>
          <a:xfrm>
            <a:off x="1475656" y="260648"/>
            <a:ext cx="6624886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1. Поняття реклами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04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09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752527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результаті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різноманітних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життєвих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ситуацій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предметом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реклами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стають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товари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послуги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але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самі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фірми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персоналії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банкіри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артисти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політики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 Все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частіше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реклама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використовується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пропаганди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економічних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політичних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екологічних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соціальних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релігійних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ідей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Мета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рекламної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діяльності-стимулювання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просування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2" tooltip="Просування товарів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товарів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послуг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затвердження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образу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фірми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задоволення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запитів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реклами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суспільної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потреби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певному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товарі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послузі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повідомлення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важливих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споживача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стабілізація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збільшення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продажів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і т. д.</a:t>
            </a:r>
          </a:p>
          <a:p>
            <a:endParaRPr lang="ru-RU" dirty="0"/>
          </a:p>
        </p:txBody>
      </p:sp>
      <p:sp>
        <p:nvSpPr>
          <p:cNvPr id="4" name="Заголовок 4"/>
          <p:cNvSpPr txBox="1">
            <a:spLocks/>
          </p:cNvSpPr>
          <p:nvPr/>
        </p:nvSpPr>
        <p:spPr>
          <a:xfrm>
            <a:off x="539552" y="309889"/>
            <a:ext cx="8136904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1. Поняття реклами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11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7705" y="1124744"/>
            <a:ext cx="8928992" cy="20882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200" dirty="0" smtClean="0">
                <a:solidFill>
                  <a:schemeClr val="bg1"/>
                </a:solidFill>
              </a:rPr>
              <a:t>Реклама </a:t>
            </a:r>
            <a:r>
              <a:rPr lang="ru-RU" sz="2200" dirty="0" err="1">
                <a:solidFill>
                  <a:schemeClr val="bg1"/>
                </a:solidFill>
              </a:rPr>
              <a:t>грає</a:t>
            </a:r>
            <a:r>
              <a:rPr lang="ru-RU" sz="2200" dirty="0">
                <a:solidFill>
                  <a:schemeClr val="bg1"/>
                </a:solidFill>
              </a:rPr>
              <a:t> все </a:t>
            </a:r>
            <a:r>
              <a:rPr lang="ru-RU" sz="2200" dirty="0" err="1">
                <a:solidFill>
                  <a:schemeClr val="bg1"/>
                </a:solidFill>
              </a:rPr>
              <a:t>більш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помітну</a:t>
            </a:r>
            <a:r>
              <a:rPr lang="ru-RU" sz="2200" dirty="0">
                <a:solidFill>
                  <a:schemeClr val="bg1"/>
                </a:solidFill>
              </a:rPr>
              <a:t> роль у </a:t>
            </a:r>
            <a:r>
              <a:rPr lang="ru-RU" sz="2200" dirty="0" err="1">
                <a:solidFill>
                  <a:schemeClr val="bg1"/>
                </a:solidFill>
              </a:rPr>
              <a:t>житті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суспільства</a:t>
            </a:r>
            <a:r>
              <a:rPr lang="ru-RU" sz="2200" dirty="0">
                <a:solidFill>
                  <a:schemeClr val="bg1"/>
                </a:solidFill>
              </a:rPr>
              <a:t>. В першу </a:t>
            </a:r>
            <a:r>
              <a:rPr lang="ru-RU" sz="2200" dirty="0" err="1">
                <a:solidFill>
                  <a:schemeClr val="bg1"/>
                </a:solidFill>
              </a:rPr>
              <a:t>чергу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можна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виділити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економічний</a:t>
            </a:r>
            <a:r>
              <a:rPr lang="ru-RU" sz="2200" dirty="0">
                <a:solidFill>
                  <a:schemeClr val="bg1"/>
                </a:solidFill>
              </a:rPr>
              <a:t> аспект, </a:t>
            </a:r>
            <a:r>
              <a:rPr lang="ru-RU" sz="2200" dirty="0" err="1">
                <a:solidFill>
                  <a:schemeClr val="bg1"/>
                </a:solidFill>
              </a:rPr>
              <a:t>який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впливає</a:t>
            </a:r>
            <a:r>
              <a:rPr lang="ru-RU" sz="2200" dirty="0">
                <a:solidFill>
                  <a:schemeClr val="bg1"/>
                </a:solidFill>
              </a:rPr>
              <a:t> на </a:t>
            </a:r>
            <a:r>
              <a:rPr lang="ru-RU" sz="2200" dirty="0" err="1" smtClean="0">
                <a:solidFill>
                  <a:schemeClr val="bg1"/>
                </a:solidFill>
              </a:rPr>
              <a:t>рівень</a:t>
            </a: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</a:rPr>
              <a:t>життя</a:t>
            </a:r>
            <a:r>
              <a:rPr lang="ru-RU" sz="2200" dirty="0" smtClean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добробут</a:t>
            </a:r>
            <a:r>
              <a:rPr lang="ru-RU" sz="2200" dirty="0">
                <a:solidFill>
                  <a:schemeClr val="bg1"/>
                </a:solidFill>
              </a:rPr>
              <a:t>. Друга </a:t>
            </a:r>
            <a:r>
              <a:rPr lang="ru-RU" sz="2200" dirty="0" err="1">
                <a:solidFill>
                  <a:schemeClr val="bg1"/>
                </a:solidFill>
              </a:rPr>
              <a:t>позиція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стосується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соціальної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сфери</a:t>
            </a:r>
            <a:r>
              <a:rPr lang="ru-RU" sz="2200" dirty="0">
                <a:solidFill>
                  <a:schemeClr val="bg1"/>
                </a:solidFill>
              </a:rPr>
              <a:t>: реклама </a:t>
            </a:r>
            <a:r>
              <a:rPr lang="ru-RU" sz="2200" dirty="0" err="1">
                <a:solidFill>
                  <a:schemeClr val="bg1"/>
                </a:solidFill>
              </a:rPr>
              <a:t>формує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уявлення</a:t>
            </a:r>
            <a:r>
              <a:rPr lang="ru-RU" sz="2200" dirty="0">
                <a:solidFill>
                  <a:schemeClr val="bg1"/>
                </a:solidFill>
              </a:rPr>
              <a:t> про </a:t>
            </a:r>
            <a:r>
              <a:rPr lang="ru-RU" sz="2200" dirty="0" err="1">
                <a:solidFill>
                  <a:schemeClr val="bg1"/>
                </a:solidFill>
              </a:rPr>
              <a:t>цінності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стилі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життя</a:t>
            </a:r>
            <a:r>
              <a:rPr lang="ru-RU" sz="2200" dirty="0">
                <a:solidFill>
                  <a:schemeClr val="bg1"/>
                </a:solidFill>
              </a:rPr>
              <a:t>. І, </a:t>
            </a:r>
            <a:r>
              <a:rPr lang="ru-RU" sz="2200" dirty="0" err="1">
                <a:solidFill>
                  <a:schemeClr val="bg1"/>
                </a:solidFill>
              </a:rPr>
              <a:t>нарешті</a:t>
            </a:r>
            <a:r>
              <a:rPr lang="ru-RU" sz="2200" dirty="0">
                <a:solidFill>
                  <a:schemeClr val="bg1"/>
                </a:solidFill>
              </a:rPr>
              <a:t>, </a:t>
            </a:r>
            <a:r>
              <a:rPr lang="ru-RU" sz="2200" dirty="0" err="1">
                <a:solidFill>
                  <a:schemeClr val="bg1"/>
                </a:solidFill>
              </a:rPr>
              <a:t>ще</a:t>
            </a:r>
            <a:r>
              <a:rPr lang="ru-RU" sz="2200" dirty="0">
                <a:solidFill>
                  <a:schemeClr val="bg1"/>
                </a:solidFill>
              </a:rPr>
              <a:t> одна </a:t>
            </a:r>
            <a:r>
              <a:rPr lang="ru-RU" sz="2200" dirty="0" err="1">
                <a:solidFill>
                  <a:schemeClr val="bg1"/>
                </a:solidFill>
              </a:rPr>
              <a:t>складова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проблеми</a:t>
            </a:r>
            <a:r>
              <a:rPr lang="ru-RU" sz="2200" dirty="0">
                <a:solidFill>
                  <a:schemeClr val="bg1"/>
                </a:solidFill>
              </a:rPr>
              <a:t> «реклама і </a:t>
            </a:r>
            <a:r>
              <a:rPr lang="ru-RU" sz="2200" dirty="0" err="1">
                <a:solidFill>
                  <a:schemeClr val="bg1"/>
                </a:solidFill>
              </a:rPr>
              <a:t>суспільство</a:t>
            </a:r>
            <a:r>
              <a:rPr lang="ru-RU" sz="2200" dirty="0">
                <a:solidFill>
                  <a:schemeClr val="bg1"/>
                </a:solidFill>
              </a:rPr>
              <a:t>» </a:t>
            </a:r>
            <a:r>
              <a:rPr lang="ru-RU" sz="2200" dirty="0" err="1">
                <a:solidFill>
                  <a:schemeClr val="bg1"/>
                </a:solidFill>
              </a:rPr>
              <a:t>включає</a:t>
            </a:r>
            <a:r>
              <a:rPr lang="ru-RU" sz="2200" dirty="0">
                <a:solidFill>
                  <a:schemeClr val="bg1"/>
                </a:solidFill>
              </a:rPr>
              <a:t> в себе </a:t>
            </a:r>
            <a:r>
              <a:rPr lang="ru-RU" sz="2200" dirty="0" err="1">
                <a:solidFill>
                  <a:schemeClr val="bg1"/>
                </a:solidFill>
              </a:rPr>
              <a:t>етичні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норми</a:t>
            </a:r>
            <a:r>
              <a:rPr lang="ru-RU" sz="2200" dirty="0">
                <a:solidFill>
                  <a:schemeClr val="bg1"/>
                </a:solidFill>
              </a:rPr>
              <a:t> і </a:t>
            </a:r>
            <a:r>
              <a:rPr lang="ru-RU" sz="2200" dirty="0" err="1">
                <a:solidFill>
                  <a:schemeClr val="bg1"/>
                </a:solidFill>
              </a:rPr>
              <a:t>питання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регулювання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рекламної</a:t>
            </a:r>
            <a:r>
              <a:rPr lang="ru-RU" sz="2200" dirty="0">
                <a:solidFill>
                  <a:schemeClr val="bg1"/>
                </a:solidFill>
              </a:rPr>
              <a:t> </a:t>
            </a:r>
            <a:r>
              <a:rPr lang="ru-RU" sz="2200" dirty="0" err="1">
                <a:solidFill>
                  <a:schemeClr val="bg1"/>
                </a:solidFill>
              </a:rPr>
              <a:t>діяльності</a:t>
            </a:r>
            <a:r>
              <a:rPr lang="ru-RU" sz="2200" dirty="0">
                <a:solidFill>
                  <a:schemeClr val="bg1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85" y="3212976"/>
            <a:ext cx="4608512" cy="3645024"/>
          </a:xfrm>
        </p:spPr>
      </p:pic>
      <p:sp>
        <p:nvSpPr>
          <p:cNvPr id="6" name="TextBox 5"/>
          <p:cNvSpPr txBox="1"/>
          <p:nvPr/>
        </p:nvSpPr>
        <p:spPr>
          <a:xfrm>
            <a:off x="197705" y="3061271"/>
            <a:ext cx="432048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Реклама </a:t>
            </a:r>
            <a:r>
              <a:rPr lang="ru-RU" sz="2000" dirty="0" err="1" smtClean="0">
                <a:solidFill>
                  <a:schemeClr val="bg1"/>
                </a:solidFill>
              </a:rPr>
              <a:t>має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односторонню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спрямованість</a:t>
            </a:r>
            <a:r>
              <a:rPr lang="ru-RU" sz="2000" dirty="0" smtClean="0">
                <a:solidFill>
                  <a:schemeClr val="bg1"/>
                </a:solidFill>
              </a:rPr>
              <a:t> - </a:t>
            </a:r>
            <a:r>
              <a:rPr lang="ru-RU" sz="2000" dirty="0" err="1" smtClean="0">
                <a:solidFill>
                  <a:schemeClr val="bg1"/>
                </a:solidFill>
              </a:rPr>
              <a:t>від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продавця</a:t>
            </a:r>
            <a:r>
              <a:rPr lang="ru-RU" sz="2000" dirty="0" smtClean="0">
                <a:solidFill>
                  <a:schemeClr val="bg1"/>
                </a:solidFill>
              </a:rPr>
              <a:t> до </a:t>
            </a:r>
            <a:r>
              <a:rPr lang="ru-RU" sz="2000" dirty="0" err="1" smtClean="0">
                <a:solidFill>
                  <a:schemeClr val="bg1"/>
                </a:solidFill>
              </a:rPr>
              <a:t>покупця</a:t>
            </a:r>
            <a:r>
              <a:rPr lang="ru-RU" sz="2000" dirty="0" smtClean="0">
                <a:solidFill>
                  <a:schemeClr val="bg1"/>
                </a:solidFill>
              </a:rPr>
              <a:t>. Вона носить </a:t>
            </a:r>
            <a:r>
              <a:rPr lang="ru-RU" sz="2000" dirty="0" err="1" smtClean="0">
                <a:solidFill>
                  <a:schemeClr val="bg1"/>
                </a:solidFill>
              </a:rPr>
              <a:t>неличнистий</a:t>
            </a:r>
            <a:r>
              <a:rPr lang="ru-RU" sz="2000" dirty="0" smtClean="0">
                <a:solidFill>
                  <a:schemeClr val="bg1"/>
                </a:solidFill>
              </a:rPr>
              <a:t> характер, так як адресована </a:t>
            </a:r>
            <a:r>
              <a:rPr lang="ru-RU" sz="2000" dirty="0" err="1" smtClean="0">
                <a:solidFill>
                  <a:schemeClr val="bg1"/>
                </a:solidFill>
              </a:rPr>
              <a:t>масі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споживачів</a:t>
            </a:r>
            <a:r>
              <a:rPr lang="ru-RU" sz="2000" dirty="0" smtClean="0">
                <a:solidFill>
                  <a:schemeClr val="bg1"/>
                </a:solidFill>
              </a:rPr>
              <a:t>. Результат рекламного </a:t>
            </a:r>
            <a:r>
              <a:rPr lang="ru-RU" sz="2000" dirty="0" err="1" smtClean="0">
                <a:solidFill>
                  <a:schemeClr val="bg1"/>
                </a:solidFill>
              </a:rPr>
              <a:t>звернення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багато</a:t>
            </a:r>
            <a:r>
              <a:rPr lang="ru-RU" sz="2000" dirty="0" smtClean="0">
                <a:solidFill>
                  <a:schemeClr val="bg1"/>
                </a:solidFill>
              </a:rPr>
              <a:t> в </a:t>
            </a:r>
            <a:r>
              <a:rPr lang="ru-RU" sz="2000" dirty="0" err="1" smtClean="0">
                <a:solidFill>
                  <a:schemeClr val="bg1"/>
                </a:solidFill>
              </a:rPr>
              <a:t>чому</a:t>
            </a:r>
            <a:r>
              <a:rPr lang="ru-RU" sz="2000" dirty="0" smtClean="0">
                <a:solidFill>
                  <a:schemeClr val="bg1"/>
                </a:solidFill>
              </a:rPr>
              <a:t> не </a:t>
            </a:r>
            <a:r>
              <a:rPr lang="ru-RU" sz="2000" dirty="0" err="1" smtClean="0">
                <a:solidFill>
                  <a:schemeClr val="bg1"/>
                </a:solidFill>
              </a:rPr>
              <a:t>можна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передбачити</a:t>
            </a:r>
            <a:r>
              <a:rPr lang="ru-RU" sz="2000" dirty="0" smtClean="0">
                <a:solidFill>
                  <a:schemeClr val="bg1"/>
                </a:solidFill>
              </a:rPr>
              <a:t>, тому </a:t>
            </a:r>
            <a:r>
              <a:rPr lang="ru-RU" sz="2000" dirty="0" err="1" smtClean="0">
                <a:solidFill>
                  <a:schemeClr val="bg1"/>
                </a:solidFill>
              </a:rPr>
              <a:t>що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немає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зворотного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зв'язку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зі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споживачами</a:t>
            </a:r>
            <a:r>
              <a:rPr lang="ru-RU" sz="2000" dirty="0" smtClean="0">
                <a:solidFill>
                  <a:schemeClr val="bg1"/>
                </a:solidFill>
              </a:rPr>
              <a:t>. Реклама носить </a:t>
            </a:r>
            <a:r>
              <a:rPr lang="ru-RU" sz="2000" dirty="0" err="1" smtClean="0">
                <a:solidFill>
                  <a:schemeClr val="bg1"/>
                </a:solidFill>
              </a:rPr>
              <a:t>суспільний</a:t>
            </a:r>
            <a:r>
              <a:rPr lang="ru-RU" sz="2000" dirty="0" smtClean="0">
                <a:solidFill>
                  <a:schemeClr val="bg1"/>
                </a:solidFill>
              </a:rPr>
              <a:t> характер, вона </a:t>
            </a:r>
            <a:r>
              <a:rPr lang="ru-RU" sz="2000" dirty="0" err="1" smtClean="0">
                <a:solidFill>
                  <a:schemeClr val="bg1"/>
                </a:solidFill>
              </a:rPr>
              <a:t>регулюється</a:t>
            </a:r>
            <a:r>
              <a:rPr lang="ru-RU" sz="2000" dirty="0" smtClean="0">
                <a:solidFill>
                  <a:schemeClr val="bg1"/>
                </a:solidFill>
              </a:rPr>
              <a:t> законами </a:t>
            </a:r>
            <a:r>
              <a:rPr lang="ru-RU" sz="2000" dirty="0" err="1" smtClean="0">
                <a:solidFill>
                  <a:schemeClr val="bg1"/>
                </a:solidFill>
              </a:rPr>
              <a:t>суспільства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378242"/>
            <a:ext cx="7920880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/>
              <a:t>2.Вплив </a:t>
            </a:r>
            <a:r>
              <a:rPr lang="ru-RU" sz="2800" b="1" dirty="0" err="1"/>
              <a:t>реклами</a:t>
            </a:r>
            <a:r>
              <a:rPr lang="ru-RU" sz="2800" b="1" dirty="0"/>
              <a:t> на </a:t>
            </a:r>
            <a:r>
              <a:rPr lang="ru-RU" sz="2800" b="1" dirty="0" err="1"/>
              <a:t>суспільство</a:t>
            </a:r>
            <a:r>
              <a:rPr lang="ru-RU" sz="2800" b="1" dirty="0"/>
              <a:t> і на </a:t>
            </a:r>
            <a:r>
              <a:rPr lang="ru-RU" sz="2800" b="1" dirty="0" err="1"/>
              <a:t>особистість</a:t>
            </a:r>
            <a:endParaRPr lang="ru-RU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47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560" y="1268760"/>
            <a:ext cx="7848872" cy="21602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Реклама - </a:t>
            </a:r>
            <a:r>
              <a:rPr lang="ru-RU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платне</a:t>
            </a:r>
            <a:r>
              <a:rPr lang="ru-RU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однонаправлений</a:t>
            </a:r>
            <a:r>
              <a:rPr lang="ru-RU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і неличное </a:t>
            </a:r>
            <a:r>
              <a:rPr lang="ru-RU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звернення</a:t>
            </a:r>
            <a:r>
              <a:rPr lang="ru-RU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проводиться </a:t>
            </a:r>
            <a:r>
              <a:rPr lang="ru-RU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різними</a:t>
            </a:r>
            <a:r>
              <a:rPr lang="ru-RU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засобами</a:t>
            </a:r>
            <a:r>
              <a:rPr lang="ru-RU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розповсюдження</a:t>
            </a:r>
            <a:r>
              <a:rPr lang="ru-RU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агітують</a:t>
            </a:r>
            <a:r>
              <a:rPr lang="ru-RU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користь</a:t>
            </a:r>
            <a:r>
              <a:rPr lang="ru-RU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товару, </a:t>
            </a:r>
            <a:r>
              <a:rPr lang="ru-RU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послуги</a:t>
            </a:r>
            <a:r>
              <a:rPr lang="ru-RU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, марки, </a:t>
            </a:r>
            <a:r>
              <a:rPr lang="ru-RU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фірми</a:t>
            </a:r>
            <a:r>
              <a:rPr lang="ru-RU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ідеї</a:t>
            </a:r>
            <a:r>
              <a:rPr lang="ru-RU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особистості</a:t>
            </a:r>
            <a:r>
              <a:rPr lang="ru-RU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ймовірних</a:t>
            </a:r>
            <a:r>
              <a:rPr lang="ru-RU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інновацій</a:t>
            </a:r>
            <a:r>
              <a:rPr lang="ru-RU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проблемних</a:t>
            </a:r>
            <a:r>
              <a:rPr lang="ru-RU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аспектів</a:t>
            </a:r>
            <a:r>
              <a:rPr lang="ru-RU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буття</a:t>
            </a:r>
            <a:r>
              <a:rPr lang="ru-RU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44" y="3429000"/>
            <a:ext cx="9073008" cy="42379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Реклама </a:t>
            </a:r>
            <a:r>
              <a:rPr lang="ru-RU" dirty="0" err="1">
                <a:solidFill>
                  <a:schemeClr val="bg1"/>
                </a:solidFill>
              </a:rPr>
              <a:t>впливає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суспільство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цілому</a:t>
            </a:r>
            <a:r>
              <a:rPr lang="ru-RU" dirty="0">
                <a:solidFill>
                  <a:schemeClr val="bg1"/>
                </a:solidFill>
              </a:rPr>
              <a:t> і на </a:t>
            </a:r>
            <a:r>
              <a:rPr lang="ru-RU" dirty="0" err="1">
                <a:solidFill>
                  <a:schemeClr val="bg1"/>
                </a:solidFill>
              </a:rPr>
              <a:t>окремих</a:t>
            </a:r>
            <a:r>
              <a:rPr lang="ru-RU" dirty="0">
                <a:solidFill>
                  <a:schemeClr val="bg1"/>
                </a:solidFill>
              </a:rPr>
              <a:t> людей. </a:t>
            </a:r>
            <a:r>
              <a:rPr lang="ru-RU" dirty="0" err="1">
                <a:solidFill>
                  <a:schemeClr val="bg1"/>
                </a:solidFill>
              </a:rPr>
              <a:t>Ці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впливають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фактори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можна</a:t>
            </a:r>
            <a:r>
              <a:rPr lang="ru-RU" dirty="0">
                <a:solidFill>
                  <a:schemeClr val="bg1"/>
                </a:solidFill>
              </a:rPr>
              <a:t> розбити на </a:t>
            </a:r>
            <a:r>
              <a:rPr lang="ru-RU" dirty="0" err="1">
                <a:solidFill>
                  <a:schemeClr val="bg1"/>
                </a:solidFill>
              </a:rPr>
              <a:t>групи</a:t>
            </a:r>
            <a:r>
              <a:rPr lang="ru-RU" dirty="0">
                <a:solidFill>
                  <a:schemeClr val="bg1"/>
                </a:solidFill>
              </a:rPr>
              <a:t>:</a:t>
            </a:r>
          </a:p>
          <a:p>
            <a:r>
              <a:rPr lang="ru-RU" b="1" dirty="0" err="1">
                <a:solidFill>
                  <a:schemeClr val="bg1"/>
                </a:solidFill>
              </a:rPr>
              <a:t>економічну</a:t>
            </a:r>
            <a:r>
              <a:rPr lang="ru-RU" dirty="0">
                <a:solidFill>
                  <a:schemeClr val="bg1"/>
                </a:solidFill>
              </a:rPr>
              <a:t> (реклама </a:t>
            </a:r>
            <a:r>
              <a:rPr lang="ru-RU" dirty="0" err="1">
                <a:solidFill>
                  <a:schemeClr val="bg1"/>
                </a:solidFill>
              </a:rPr>
              <a:t>стимулює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зростання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продажів</a:t>
            </a:r>
            <a:r>
              <a:rPr lang="ru-RU" dirty="0">
                <a:solidFill>
                  <a:schemeClr val="bg1"/>
                </a:solidFill>
              </a:rPr>
              <a:t>, а значить, і </a:t>
            </a:r>
            <a:r>
              <a:rPr lang="ru-RU" dirty="0" err="1">
                <a:solidFill>
                  <a:schemeClr val="bg1"/>
                </a:solidFill>
              </a:rPr>
              <a:t>торгівлю</a:t>
            </a:r>
            <a:r>
              <a:rPr lang="ru-RU" dirty="0">
                <a:solidFill>
                  <a:schemeClr val="bg1"/>
                </a:solidFill>
              </a:rPr>
              <a:t>: при </a:t>
            </a:r>
            <a:r>
              <a:rPr lang="ru-RU" dirty="0" err="1">
                <a:solidFill>
                  <a:schemeClr val="bg1"/>
                </a:solidFill>
              </a:rPr>
              <a:t>зростанні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виробництва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знижуються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витрати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зростає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прибуток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що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інвестується</a:t>
            </a:r>
            <a:r>
              <a:rPr lang="ru-RU" dirty="0">
                <a:solidFill>
                  <a:schemeClr val="bg1"/>
                </a:solidFill>
              </a:rPr>
              <a:t> в </a:t>
            </a:r>
            <a:r>
              <a:rPr lang="ru-RU" dirty="0" err="1">
                <a:solidFill>
                  <a:schemeClr val="bg1"/>
                </a:solidFill>
              </a:rPr>
              <a:t>нове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обладнання</a:t>
            </a:r>
            <a:r>
              <a:rPr lang="ru-RU" dirty="0">
                <a:solidFill>
                  <a:schemeClr val="bg1"/>
                </a:solidFill>
              </a:rPr>
              <a:t> та </a:t>
            </a:r>
            <a:r>
              <a:rPr lang="ru-RU" dirty="0" err="1">
                <a:solidFill>
                  <a:schemeClr val="bg1"/>
                </a:solidFill>
              </a:rPr>
              <a:t>робочі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місця</a:t>
            </a:r>
            <a:r>
              <a:rPr lang="ru-RU" dirty="0">
                <a:solidFill>
                  <a:schemeClr val="bg1"/>
                </a:solidFill>
              </a:rPr>
              <a:t>; </a:t>
            </a:r>
            <a:r>
              <a:rPr lang="ru-RU" dirty="0" err="1">
                <a:solidFill>
                  <a:schemeClr val="bg1"/>
                </a:solidFill>
              </a:rPr>
              <a:t>пропонуючи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нові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товари</a:t>
            </a:r>
            <a:r>
              <a:rPr lang="ru-RU" dirty="0">
                <a:solidFill>
                  <a:schemeClr val="bg1"/>
                </a:solidFill>
              </a:rPr>
              <a:t>, реклама </a:t>
            </a:r>
            <a:r>
              <a:rPr lang="ru-RU" dirty="0" err="1">
                <a:solidFill>
                  <a:schemeClr val="bg1"/>
                </a:solidFill>
              </a:rPr>
              <a:t>просуває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ринок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якісну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продукцію</a:t>
            </a:r>
            <a:r>
              <a:rPr lang="ru-RU" dirty="0">
                <a:solidFill>
                  <a:schemeClr val="bg1"/>
                </a:solidFill>
              </a:rPr>
              <a:t>);</a:t>
            </a: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309890"/>
            <a:ext cx="8136904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/>
              <a:t>2.Вплив </a:t>
            </a:r>
            <a:r>
              <a:rPr lang="ru-RU" sz="2800" b="1" dirty="0" err="1"/>
              <a:t>реклами</a:t>
            </a:r>
            <a:r>
              <a:rPr lang="ru-RU" sz="2800" b="1" dirty="0"/>
              <a:t> на </a:t>
            </a:r>
            <a:r>
              <a:rPr lang="ru-RU" sz="2800" b="1" dirty="0" err="1"/>
              <a:t>суспільство</a:t>
            </a:r>
            <a:r>
              <a:rPr lang="ru-RU" sz="2800" b="1" dirty="0"/>
              <a:t> і на </a:t>
            </a:r>
            <a:r>
              <a:rPr lang="ru-RU" sz="2800" b="1" dirty="0" err="1"/>
              <a:t>особистість</a:t>
            </a:r>
            <a:endParaRPr lang="ru-RU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425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57700" y="1300838"/>
            <a:ext cx="4686300" cy="4825325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chemeClr val="bg1"/>
                </a:solidFill>
              </a:rPr>
              <a:t>комунікативну</a:t>
            </a:r>
            <a:r>
              <a:rPr lang="ru-RU" dirty="0">
                <a:solidFill>
                  <a:schemeClr val="bg1"/>
                </a:solidFill>
              </a:rPr>
              <a:t> (реклама </a:t>
            </a:r>
            <a:r>
              <a:rPr lang="ru-RU" dirty="0" err="1">
                <a:solidFill>
                  <a:schemeClr val="bg1"/>
                </a:solidFill>
              </a:rPr>
              <a:t>інформує</a:t>
            </a:r>
            <a:r>
              <a:rPr lang="ru-RU" dirty="0">
                <a:solidFill>
                  <a:schemeClr val="bg1"/>
                </a:solidFill>
              </a:rPr>
              <a:t> людей про </a:t>
            </a:r>
            <a:r>
              <a:rPr lang="ru-RU" dirty="0" err="1">
                <a:solidFill>
                  <a:schemeClr val="bg1"/>
                </a:solidFill>
              </a:rPr>
              <a:t>нові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товари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фірмах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дозволяє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удосконалювати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своє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життя</a:t>
            </a:r>
            <a:r>
              <a:rPr lang="ru-RU" dirty="0">
                <a:solidFill>
                  <a:schemeClr val="bg1"/>
                </a:solidFill>
              </a:rPr>
              <a:t>; </a:t>
            </a:r>
            <a:r>
              <a:rPr lang="ru-RU" dirty="0" err="1">
                <a:solidFill>
                  <a:schemeClr val="bg1"/>
                </a:solidFill>
              </a:rPr>
              <a:t>інформаційне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значення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реклами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залишається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головним</a:t>
            </a:r>
            <a:r>
              <a:rPr lang="ru-RU" dirty="0">
                <a:solidFill>
                  <a:schemeClr val="bg1"/>
                </a:solidFill>
              </a:rPr>
              <a:t> для </a:t>
            </a:r>
            <a:r>
              <a:rPr lang="ru-RU" dirty="0" err="1">
                <a:solidFill>
                  <a:schemeClr val="bg1"/>
                </a:solidFill>
              </a:rPr>
              <a:t>більшості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споживачів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пропонуючи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вибір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продукцію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скорочує</a:t>
            </a:r>
            <a:r>
              <a:rPr lang="ru-RU" dirty="0">
                <a:solidFill>
                  <a:schemeClr val="bg1"/>
                </a:solidFill>
              </a:rPr>
              <a:t> час на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пошук</a:t>
            </a:r>
            <a:r>
              <a:rPr lang="ru-RU" dirty="0">
                <a:solidFill>
                  <a:schemeClr val="bg1"/>
                </a:solidFill>
              </a:rPr>
              <a:t>);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0838"/>
            <a:ext cx="4457700" cy="524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/>
              <a:t>2.Вплив </a:t>
            </a:r>
            <a:r>
              <a:rPr lang="ru-RU" sz="2800" b="1" dirty="0" err="1"/>
              <a:t>реклами</a:t>
            </a:r>
            <a:r>
              <a:rPr lang="ru-RU" sz="2800" b="1" dirty="0"/>
              <a:t> на </a:t>
            </a:r>
            <a:r>
              <a:rPr lang="ru-RU" sz="2800" b="1" dirty="0" err="1"/>
              <a:t>суспільство</a:t>
            </a:r>
            <a:r>
              <a:rPr lang="ru-RU" sz="2800" b="1" dirty="0"/>
              <a:t> і на </a:t>
            </a:r>
            <a:r>
              <a:rPr lang="ru-RU" sz="2800" b="1" dirty="0" err="1"/>
              <a:t>особистість</a:t>
            </a:r>
            <a:endParaRPr lang="ru-RU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954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484784"/>
            <a:ext cx="4218112" cy="4896544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err="1">
                <a:solidFill>
                  <a:schemeClr val="bg1"/>
                </a:solidFill>
              </a:rPr>
              <a:t>соціальну</a:t>
            </a:r>
            <a:r>
              <a:rPr lang="ru-RU" dirty="0">
                <a:solidFill>
                  <a:schemeClr val="bg1"/>
                </a:solidFill>
              </a:rPr>
              <a:t> (реклама служить </a:t>
            </a:r>
            <a:r>
              <a:rPr lang="ru-RU" dirty="0" err="1">
                <a:solidFill>
                  <a:schemeClr val="bg1"/>
                </a:solidFill>
              </a:rPr>
              <a:t>однією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рушійних</a:t>
            </a:r>
            <a:r>
              <a:rPr lang="ru-RU" dirty="0">
                <a:solidFill>
                  <a:schemeClr val="bg1"/>
                </a:solidFill>
              </a:rPr>
              <a:t> сил, </a:t>
            </a:r>
            <a:r>
              <a:rPr lang="ru-RU" dirty="0" err="1">
                <a:solidFill>
                  <a:schemeClr val="bg1"/>
                </a:solidFill>
              </a:rPr>
              <a:t>які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сприяють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підвищенню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рівня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життя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розвитку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вільного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підприємництва</a:t>
            </a:r>
            <a:r>
              <a:rPr lang="ru-RU" dirty="0">
                <a:solidFill>
                  <a:schemeClr val="bg1"/>
                </a:solidFill>
              </a:rPr>
              <a:t>: реклама </a:t>
            </a:r>
            <a:r>
              <a:rPr lang="ru-RU" dirty="0" err="1">
                <a:solidFill>
                  <a:schemeClr val="bg1"/>
                </a:solidFill>
              </a:rPr>
              <a:t>допомагає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проведенню</a:t>
            </a:r>
            <a:r>
              <a:rPr lang="ru-RU" dirty="0">
                <a:solidFill>
                  <a:schemeClr val="bg1"/>
                </a:solidFill>
              </a:rPr>
              <a:t> широких </a:t>
            </a:r>
            <a:r>
              <a:rPr lang="ru-RU" dirty="0" err="1">
                <a:solidFill>
                  <a:schemeClr val="bg1"/>
                </a:solidFill>
              </a:rPr>
              <a:t>громадських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кампаній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привертає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увагу</a:t>
            </a:r>
            <a:r>
              <a:rPr lang="ru-RU" dirty="0">
                <a:solidFill>
                  <a:schemeClr val="bg1"/>
                </a:solidFill>
              </a:rPr>
              <a:t> до </a:t>
            </a:r>
            <a:r>
              <a:rPr lang="ru-RU" dirty="0" err="1">
                <a:solidFill>
                  <a:schemeClr val="bg1"/>
                </a:solidFill>
              </a:rPr>
              <a:t>соціально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значущих</a:t>
            </a:r>
            <a:r>
              <a:rPr lang="ru-RU" dirty="0">
                <a:solidFill>
                  <a:schemeClr val="bg1"/>
                </a:solidFill>
              </a:rPr>
              <a:t> проблем, </a:t>
            </a:r>
            <a:r>
              <a:rPr lang="ru-RU" dirty="0" err="1">
                <a:solidFill>
                  <a:schemeClr val="bg1"/>
                </a:solidFill>
              </a:rPr>
              <a:t>приносячи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дохід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засобам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масової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інформації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сприяє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розвитку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громадської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незалежною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вільною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частини</a:t>
            </a:r>
            <a:r>
              <a:rPr lang="ru-RU" dirty="0">
                <a:solidFill>
                  <a:schemeClr val="bg1"/>
                </a:solidFill>
              </a:rPr>
              <a:t>, яка </a:t>
            </a:r>
            <a:r>
              <a:rPr lang="ru-RU" dirty="0" err="1">
                <a:solidFill>
                  <a:schemeClr val="bg1"/>
                </a:solidFill>
              </a:rPr>
              <a:t>існує</a:t>
            </a:r>
            <a:r>
              <a:rPr lang="ru-RU" dirty="0">
                <a:solidFill>
                  <a:schemeClr val="bg1"/>
                </a:solidFill>
              </a:rPr>
              <a:t> без </a:t>
            </a:r>
            <a:r>
              <a:rPr lang="ru-RU" dirty="0" err="1">
                <a:solidFill>
                  <a:schemeClr val="bg1"/>
                </a:solidFill>
              </a:rPr>
              <a:t>державної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підтримки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556792"/>
            <a:ext cx="4680520" cy="4032448"/>
          </a:xfrm>
        </p:spPr>
      </p:pic>
      <p:sp>
        <p:nvSpPr>
          <p:cNvPr id="6" name="TextBox 5"/>
          <p:cNvSpPr txBox="1"/>
          <p:nvPr/>
        </p:nvSpPr>
        <p:spPr>
          <a:xfrm>
            <a:off x="4283968" y="5805264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Реклама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товариства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боротьби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насильством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проти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жінок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"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Дещо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не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можна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приховати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539552" y="309890"/>
            <a:ext cx="8136904" cy="52322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smtClean="0"/>
              <a:t>2.Вплив реклами на суспільство і на особистість</a:t>
            </a:r>
            <a:endParaRPr lang="ru-RU" sz="2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116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Biznes-kollazh</Template>
  <TotalTime>267</TotalTime>
  <Words>511</Words>
  <Application>Microsoft Office PowerPoint</Application>
  <PresentationFormat>Экран (4:3)</PresentationFormat>
  <Paragraphs>53</Paragraphs>
  <Slides>20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«Вплив реклами на суспільство»</vt:lpstr>
      <vt:lpstr>Презентация PowerPoint</vt:lpstr>
      <vt:lpstr>1. Поняття реклами</vt:lpstr>
      <vt:lpstr>1. Поняття реклами</vt:lpstr>
      <vt:lpstr>Презентация PowerPoint</vt:lpstr>
      <vt:lpstr>Презентация PowerPoint</vt:lpstr>
      <vt:lpstr>2.Вплив реклами на суспільство і на особистість</vt:lpstr>
      <vt:lpstr>2.Вплив реклами на суспільство і на особистість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3.Основні сфери мовного впливу і мовного маніпулювання</vt:lpstr>
      <vt:lpstr>Презентация PowerPoint</vt:lpstr>
      <vt:lpstr>Презентация PowerPoint</vt:lpstr>
      <vt:lpstr>Презентация PowerPoint</vt:lpstr>
      <vt:lpstr>Креативна реклама</vt:lpstr>
      <vt:lpstr>4. Приклади реклами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Довольный пользователь Microsoft Office</dc:creator>
  <cp:lastModifiedBy>лл</cp:lastModifiedBy>
  <cp:revision>26</cp:revision>
  <dcterms:created xsi:type="dcterms:W3CDTF">2014-10-07T16:39:49Z</dcterms:created>
  <dcterms:modified xsi:type="dcterms:W3CDTF">2015-04-20T16:49:43Z</dcterms:modified>
</cp:coreProperties>
</file>