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660"/>
  </p:normalViewPr>
  <p:slideViewPr>
    <p:cSldViewPr>
      <p:cViewPr varScale="1">
        <p:scale>
          <a:sx n="103" d="100"/>
          <a:sy n="103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6525343"/>
            <a:ext cx="1152128" cy="325907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356992"/>
            <a:ext cx="4280520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077071"/>
            <a:ext cx="6961610" cy="175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Класицизм,як</a:t>
            </a:r>
            <a:r>
              <a:rPr lang="ru-RU" sz="5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стиль у </a:t>
            </a:r>
            <a:r>
              <a:rPr lang="ru-RU" sz="5400" b="1" i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мистецтві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5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76872"/>
            <a:ext cx="3384376" cy="46699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 Театральна     </a:t>
            </a:r>
            <a:r>
              <a:rPr lang="ru-RU" dirty="0" err="1" smtClean="0">
                <a:solidFill>
                  <a:schemeClr val="accent2"/>
                </a:solidFill>
              </a:rPr>
              <a:t>площа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 Большой </a:t>
            </a:r>
            <a:r>
              <a:rPr lang="ru-RU" dirty="0">
                <a:solidFill>
                  <a:schemeClr val="accent2"/>
                </a:solidFill>
              </a:rPr>
              <a:t>театр </a:t>
            </a:r>
            <a:r>
              <a:rPr lang="ru-RU" dirty="0" smtClean="0">
                <a:solidFill>
                  <a:schemeClr val="accent2"/>
                </a:solidFill>
              </a:rPr>
              <a:t>  </a:t>
            </a:r>
            <a:r>
              <a:rPr lang="ru-RU" dirty="0" smtClean="0"/>
              <a:t>(</a:t>
            </a:r>
            <a:r>
              <a:rPr lang="ru-RU" dirty="0"/>
              <a:t>Москва)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68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815512"/>
            <a:ext cx="6840760" cy="20070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02432" cy="731837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365104"/>
            <a:ext cx="56569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Арка Генштабу</a:t>
            </a:r>
            <a:b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Петербург)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92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3178696" cy="1473027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bg1">
                <a:lumMod val="6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730424" cy="45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9" y="1456184"/>
            <a:ext cx="4978896" cy="5069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Жак-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Давід</a:t>
            </a:r>
            <a:r>
              <a:rPr lang="ru-RU" dirty="0"/>
              <a:t> (1748–1825), </a:t>
            </a:r>
            <a:r>
              <a:rPr lang="ru-RU" dirty="0" err="1" smtClean="0"/>
              <a:t>Франція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/>
              <a:t>Жак </a:t>
            </a:r>
            <a:r>
              <a:rPr lang="ru-RU" dirty="0" err="1" smtClean="0"/>
              <a:t>Реаттю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/>
              <a:t>Лосенко Антон </a:t>
            </a:r>
            <a:r>
              <a:rPr lang="ru-RU" dirty="0" smtClean="0"/>
              <a:t>Павлович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Помпео</a:t>
            </a:r>
            <a:r>
              <a:rPr lang="ru-RU" dirty="0"/>
              <a:t> </a:t>
            </a:r>
            <a:r>
              <a:rPr lang="ru-RU" dirty="0" err="1"/>
              <a:t>Батоні</a:t>
            </a:r>
            <a:r>
              <a:rPr lang="ru-RU" dirty="0"/>
              <a:t> (1708–1787), </a:t>
            </a:r>
            <a:r>
              <a:rPr lang="ru-RU" dirty="0" err="1"/>
              <a:t>Італія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55557"/>
            <a:ext cx="2913942" cy="1872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0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Класицизм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малярстві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Європи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відомі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представники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37528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45719" cy="14887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6480"/>
            <a:ext cx="1800200" cy="606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41" y="1517041"/>
            <a:ext cx="2048796" cy="1528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19">
            <a:off x="7107146" y="4337582"/>
            <a:ext cx="2003936" cy="1502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59832" y="54868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Класицизм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1728537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</a:t>
            </a:r>
            <a:r>
              <a:rPr lang="vi-VN" dirty="0" smtClean="0">
                <a:solidFill>
                  <a:schemeClr val="accent2">
                    <a:lumMod val="50000"/>
                  </a:schemeClr>
                </a:solidFill>
              </a:rPr>
              <a:t>Класици́зм</a:t>
            </a:r>
            <a:r>
              <a:rPr lang="vi-VN" dirty="0" smtClean="0"/>
              <a:t> </a:t>
            </a:r>
            <a:r>
              <a:rPr lang="vi-VN" dirty="0"/>
              <a:t>(англ. </a:t>
            </a:r>
            <a:r>
              <a:rPr lang="en-US" dirty="0"/>
              <a:t>classicism, </a:t>
            </a:r>
            <a:r>
              <a:rPr lang="vi-VN" dirty="0"/>
              <a:t>від лат. </a:t>
            </a:r>
            <a:r>
              <a:rPr lang="en-US" dirty="0" err="1"/>
              <a:t>classicus</a:t>
            </a:r>
            <a:r>
              <a:rPr lang="en-US" dirty="0"/>
              <a:t> — </a:t>
            </a:r>
            <a:r>
              <a:rPr lang="vi-VN" dirty="0"/>
              <a:t>зразковий) — напрям в європейському мистецтві, який уперше заявив про себе в італійській культурі </a:t>
            </a:r>
            <a:r>
              <a:rPr lang="en-US" dirty="0"/>
              <a:t>XVI—</a:t>
            </a:r>
            <a:r>
              <a:rPr lang="vi-VN" dirty="0"/>
              <a:t>го ст. Найбільшого розквіту досягає у Франції (</a:t>
            </a:r>
            <a:r>
              <a:rPr lang="en-US" dirty="0"/>
              <a:t>XVII </a:t>
            </a:r>
            <a:r>
              <a:rPr lang="vi-VN" dirty="0"/>
              <a:t>ст.). Певною мірою притаманний мистецтву усіх країн Європи, у деяких зберігав свої позиції аж до першої чверті </a:t>
            </a:r>
            <a:r>
              <a:rPr lang="en-US" dirty="0"/>
              <a:t>XIX </a:t>
            </a:r>
            <a:r>
              <a:rPr lang="vi-VN" dirty="0"/>
              <a:t>ст.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84690" y="4016575"/>
            <a:ext cx="504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Грунтуючись</a:t>
            </a:r>
            <a:r>
              <a:rPr lang="ru-RU" dirty="0" smtClean="0"/>
              <a:t> </a:t>
            </a:r>
            <a:r>
              <a:rPr lang="ru-RU" dirty="0"/>
              <a:t>на принципах </a:t>
            </a:r>
            <a:r>
              <a:rPr lang="ru-RU" dirty="0" err="1"/>
              <a:t>філософського</a:t>
            </a:r>
            <a:endParaRPr lang="ru-RU" dirty="0"/>
          </a:p>
          <a:p>
            <a:r>
              <a:rPr lang="ru-RU" dirty="0" err="1"/>
              <a:t>раціоналізму</a:t>
            </a:r>
            <a:r>
              <a:rPr lang="ru-RU" dirty="0"/>
              <a:t>, </a:t>
            </a:r>
            <a:r>
              <a:rPr lang="ru-RU" dirty="0" err="1"/>
              <a:t>класицизм</a:t>
            </a:r>
            <a:r>
              <a:rPr lang="ru-RU" dirty="0"/>
              <a:t> </a:t>
            </a:r>
            <a:r>
              <a:rPr lang="ru-RU" dirty="0" err="1"/>
              <a:t>виховував</a:t>
            </a:r>
            <a:r>
              <a:rPr lang="ru-RU" dirty="0"/>
              <a:t> </a:t>
            </a:r>
            <a:r>
              <a:rPr lang="ru-RU" dirty="0" err="1"/>
              <a:t>ідеальне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розумну</a:t>
            </a:r>
            <a:r>
              <a:rPr lang="ru-RU" dirty="0"/>
              <a:t> і</a:t>
            </a:r>
          </a:p>
          <a:p>
            <a:r>
              <a:rPr lang="ru-RU" dirty="0" err="1"/>
              <a:t>справедливу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err="1"/>
              <a:t>освіченого</a:t>
            </a:r>
            <a:r>
              <a:rPr lang="ru-RU" dirty="0"/>
              <a:t> монарха, тому в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переважали</a:t>
            </a:r>
            <a:endParaRPr lang="ru-RU" dirty="0"/>
          </a:p>
          <a:p>
            <a:r>
              <a:rPr lang="ru-RU" dirty="0" err="1"/>
              <a:t>громадські</a:t>
            </a:r>
            <a:r>
              <a:rPr lang="ru-RU" dirty="0"/>
              <a:t>, </a:t>
            </a:r>
            <a:r>
              <a:rPr lang="ru-RU" dirty="0" err="1"/>
              <a:t>героїчні</a:t>
            </a:r>
            <a:r>
              <a:rPr lang="ru-RU" dirty="0"/>
              <a:t> та </a:t>
            </a:r>
            <a:r>
              <a:rPr lang="ru-RU" dirty="0" err="1"/>
              <a:t>патріотичні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. В </a:t>
            </a:r>
            <a:r>
              <a:rPr lang="ru-RU" dirty="0" err="1"/>
              <a:t>дусі</a:t>
            </a:r>
            <a:r>
              <a:rPr lang="ru-RU" dirty="0"/>
              <a:t> античного </a:t>
            </a:r>
            <a:r>
              <a:rPr lang="ru-RU" dirty="0" err="1" smtClean="0"/>
              <a:t>естетичного</a:t>
            </a:r>
            <a:r>
              <a:rPr lang="ru-RU" dirty="0" smtClean="0"/>
              <a:t> </a:t>
            </a:r>
            <a:r>
              <a:rPr lang="ru-RU" dirty="0" err="1" smtClean="0"/>
              <a:t>ідеалу</a:t>
            </a:r>
            <a:r>
              <a:rPr lang="ru-RU" dirty="0" smtClean="0"/>
              <a:t> </a:t>
            </a:r>
            <a:r>
              <a:rPr lang="ru-RU" dirty="0" err="1"/>
              <a:t>утверджувався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чіткий</a:t>
            </a:r>
            <a:r>
              <a:rPr lang="ru-RU" dirty="0" smtClean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на "</a:t>
            </a:r>
            <a:r>
              <a:rPr lang="ru-RU" dirty="0" err="1"/>
              <a:t>високі</a:t>
            </a:r>
            <a:r>
              <a:rPr lang="ru-RU" dirty="0"/>
              <a:t>" </a:t>
            </a:r>
            <a:r>
              <a:rPr lang="ru-RU" dirty="0" smtClean="0"/>
              <a:t>"</a:t>
            </a:r>
            <a:r>
              <a:rPr lang="ru-RU" dirty="0" err="1" smtClean="0"/>
              <a:t>низькі</a:t>
            </a:r>
            <a:r>
              <a:rPr lang="ru-RU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40764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6">
                <a:lumMod val="60000"/>
                <a:lumOff val="40000"/>
              </a:schemeClr>
            </a:gs>
            <a:gs pos="61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51520" y="274638"/>
            <a:ext cx="205680" cy="113813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836712"/>
            <a:ext cx="3888432" cy="58326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Для </a:t>
            </a:r>
            <a:r>
              <a:rPr lang="ru-RU" dirty="0" err="1"/>
              <a:t>класицизму</a:t>
            </a:r>
            <a:r>
              <a:rPr lang="ru-RU" dirty="0"/>
              <a:t> характерна </a:t>
            </a: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античну</a:t>
            </a:r>
            <a:r>
              <a:rPr lang="ru-RU" dirty="0"/>
              <a:t> </a:t>
            </a:r>
            <a:r>
              <a:rPr lang="ru-RU" dirty="0" err="1"/>
              <a:t>літературу</a:t>
            </a:r>
            <a:r>
              <a:rPr lang="ru-RU" dirty="0"/>
              <a:t>, яка </a:t>
            </a:r>
            <a:r>
              <a:rPr lang="ru-RU" dirty="0" err="1"/>
              <a:t>проголошувалася</a:t>
            </a:r>
            <a:r>
              <a:rPr lang="ru-RU" dirty="0"/>
              <a:t> </a:t>
            </a:r>
            <a:r>
              <a:rPr lang="ru-RU" dirty="0" err="1"/>
              <a:t>ідеальною</a:t>
            </a:r>
            <a:r>
              <a:rPr lang="ru-RU" dirty="0"/>
              <a:t>, </a:t>
            </a:r>
            <a:r>
              <a:rPr lang="ru-RU" dirty="0" err="1"/>
              <a:t>класичною</a:t>
            </a:r>
            <a:r>
              <a:rPr lang="ru-RU" dirty="0"/>
              <a:t>, </a:t>
            </a:r>
            <a:r>
              <a:rPr lang="ru-RU" dirty="0" err="1"/>
              <a:t>гідною</a:t>
            </a:r>
            <a:r>
              <a:rPr lang="ru-RU" dirty="0"/>
              <a:t> </a:t>
            </a:r>
            <a:r>
              <a:rPr lang="ru-RU" dirty="0" err="1" smtClean="0"/>
              <a:t>наслідування</a:t>
            </a:r>
            <a:r>
              <a:rPr lang="ru-RU" dirty="0"/>
              <a:t>. З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греків</a:t>
            </a:r>
            <a:r>
              <a:rPr lang="ru-RU" dirty="0"/>
              <a:t> і римлян </a:t>
            </a:r>
            <a:r>
              <a:rPr lang="ru-RU" dirty="0" err="1"/>
              <a:t>класицисти</a:t>
            </a:r>
            <a:r>
              <a:rPr lang="ru-RU" dirty="0"/>
              <a:t> </a:t>
            </a:r>
            <a:r>
              <a:rPr lang="ru-RU" dirty="0" err="1"/>
              <a:t>узяли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правила,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вимагали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суворого</a:t>
            </a:r>
            <a:r>
              <a:rPr lang="ru-RU" dirty="0"/>
              <a:t> порядку, </a:t>
            </a:r>
            <a:r>
              <a:rPr lang="ru-RU" dirty="0" err="1"/>
              <a:t>логіки</a:t>
            </a:r>
            <a:r>
              <a:rPr lang="ru-RU" dirty="0"/>
              <a:t> та </a:t>
            </a:r>
            <a:r>
              <a:rPr lang="ru-RU" dirty="0" err="1"/>
              <a:t>гармонії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Як </a:t>
            </a:r>
            <a:r>
              <a:rPr lang="ru-RU" dirty="0" err="1"/>
              <a:t>відомо</a:t>
            </a:r>
            <a:r>
              <a:rPr lang="ru-RU" dirty="0"/>
              <a:t>, основою </a:t>
            </a:r>
            <a:r>
              <a:rPr lang="ru-RU" dirty="0" err="1"/>
              <a:t>античної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є принцип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ідеального</a:t>
            </a:r>
            <a:r>
              <a:rPr lang="ru-RU" dirty="0"/>
              <a:t> кола. </a:t>
            </a:r>
            <a:r>
              <a:rPr lang="ru-RU" dirty="0" err="1"/>
              <a:t>Класицисти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принцип </a:t>
            </a:r>
            <a:r>
              <a:rPr lang="ru-RU" dirty="0" err="1"/>
              <a:t>перемогою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 над </a:t>
            </a:r>
            <a:r>
              <a:rPr lang="ru-RU" dirty="0" err="1"/>
              <a:t>почуттями</a:t>
            </a:r>
            <a:r>
              <a:rPr lang="ru-RU" dirty="0"/>
              <a:t>, а в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цінувалося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й </a:t>
            </a:r>
            <a:r>
              <a:rPr lang="ru-RU" dirty="0" err="1"/>
              <a:t>полягають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в </a:t>
            </a:r>
            <a:r>
              <a:rPr lang="ru-RU" dirty="0" err="1"/>
              <a:t>наслідуванні</a:t>
            </a:r>
            <a:r>
              <a:rPr lang="ru-RU" dirty="0"/>
              <a:t> та </a:t>
            </a:r>
            <a:r>
              <a:rPr lang="ru-RU" dirty="0" err="1"/>
              <a:t>відродженні</a:t>
            </a:r>
            <a:r>
              <a:rPr lang="ru-RU" dirty="0"/>
              <a:t> античного </a:t>
            </a:r>
            <a:r>
              <a:rPr lang="ru-RU" dirty="0" err="1"/>
              <a:t>мистецтва</a:t>
            </a:r>
            <a:r>
              <a:rPr lang="ru-RU" dirty="0"/>
              <a:t> за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1" y="476673"/>
            <a:ext cx="4283009" cy="3212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262363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09978"/>
            <a:ext cx="1662158" cy="228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8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833">
              <a:schemeClr val="accent6">
                <a:lumMod val="60000"/>
                <a:lumOff val="40000"/>
              </a:schemeClr>
            </a:gs>
            <a:gs pos="87091">
              <a:srgbClr val="8C8C8C"/>
            </a:gs>
            <a:gs pos="26254">
              <a:srgbClr val="EFBC93"/>
            </a:gs>
            <a:gs pos="40836">
              <a:srgbClr val="D0B39B"/>
            </a:gs>
            <a:gs pos="17000">
              <a:schemeClr val="accent6">
                <a:lumMod val="60000"/>
                <a:lumOff val="40000"/>
              </a:schemeClr>
            </a:gs>
            <a:gs pos="61000">
              <a:schemeClr val="bg1">
                <a:lumMod val="65000"/>
              </a:schemeClr>
            </a:gs>
            <a:gs pos="85000">
              <a:schemeClr val="bg1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700808"/>
            <a:ext cx="6156176" cy="499430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 smtClean="0"/>
              <a:t>1.Ясність </a:t>
            </a:r>
            <a:r>
              <a:rPr lang="ru-RU" dirty="0"/>
              <a:t>і простота </a:t>
            </a:r>
            <a:r>
              <a:rPr lang="ru-RU" dirty="0" err="1"/>
              <a:t>змісту</a:t>
            </a:r>
            <a:r>
              <a:rPr lang="ru-RU" dirty="0"/>
              <a:t>, </a:t>
            </a:r>
            <a:r>
              <a:rPr lang="ru-RU" dirty="0" err="1"/>
              <a:t>логічне</a:t>
            </a:r>
            <a:r>
              <a:rPr lang="ru-RU" dirty="0"/>
              <a:t> </a:t>
            </a:r>
            <a:r>
              <a:rPr lang="ru-RU" dirty="0" err="1"/>
              <a:t>розгортання</a:t>
            </a:r>
            <a:r>
              <a:rPr lang="ru-RU" dirty="0"/>
              <a:t> сюжету, </a:t>
            </a:r>
            <a:r>
              <a:rPr lang="ru-RU" dirty="0" err="1"/>
              <a:t>стриманність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, </a:t>
            </a:r>
            <a:r>
              <a:rPr lang="ru-RU" dirty="0" err="1"/>
              <a:t>раціоналізм</a:t>
            </a:r>
            <a:r>
              <a:rPr lang="ru-RU" dirty="0"/>
              <a:t>,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геометричних</a:t>
            </a:r>
            <a:r>
              <a:rPr lang="ru-RU" dirty="0"/>
              <a:t> форм;</a:t>
            </a:r>
          </a:p>
          <a:p>
            <a:endParaRPr lang="ru-RU" dirty="0"/>
          </a:p>
          <a:p>
            <a:r>
              <a:rPr lang="ru-RU" dirty="0" smtClean="0"/>
              <a:t>2.Герой </a:t>
            </a:r>
            <a:r>
              <a:rPr lang="ru-RU" dirty="0" err="1"/>
              <a:t>класицистів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вільним</a:t>
            </a:r>
            <a:r>
              <a:rPr lang="ru-RU" dirty="0"/>
              <a:t> у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, а </a:t>
            </a:r>
            <a:r>
              <a:rPr lang="ru-RU" dirty="0" err="1"/>
              <a:t>підкорявся</a:t>
            </a:r>
            <a:r>
              <a:rPr lang="ru-RU" dirty="0"/>
              <a:t> </a:t>
            </a:r>
            <a:r>
              <a:rPr lang="ru-RU" dirty="0" err="1"/>
              <a:t>суворим</a:t>
            </a:r>
            <a:r>
              <a:rPr lang="ru-RU" dirty="0"/>
              <a:t> нормам.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–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обов’язку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важливіші</a:t>
            </a:r>
            <a:r>
              <a:rPr lang="ru-RU" dirty="0"/>
              <a:t> за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smtClean="0"/>
              <a:t>3.Громадянський </a:t>
            </a:r>
            <a:r>
              <a:rPr lang="ru-RU" dirty="0"/>
              <a:t>пафос, </a:t>
            </a:r>
            <a:r>
              <a:rPr lang="ru-RU" dirty="0" err="1"/>
              <a:t>віра</a:t>
            </a:r>
            <a:r>
              <a:rPr lang="ru-RU" dirty="0"/>
              <a:t> в силу </a:t>
            </a:r>
            <a:r>
              <a:rPr lang="ru-RU" dirty="0" err="1"/>
              <a:t>розуму</a:t>
            </a:r>
            <a:r>
              <a:rPr lang="ru-RU" dirty="0"/>
              <a:t>, </a:t>
            </a:r>
            <a:r>
              <a:rPr lang="ru-RU" dirty="0" err="1"/>
              <a:t>чіткість</a:t>
            </a:r>
            <a:r>
              <a:rPr lang="ru-RU" dirty="0"/>
              <a:t> і </a:t>
            </a:r>
            <a:r>
              <a:rPr lang="ru-RU" dirty="0" err="1"/>
              <a:t>ясність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та </a:t>
            </a:r>
            <a:r>
              <a:rPr lang="ru-RU" dirty="0" err="1"/>
              <a:t>естетичних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smtClean="0"/>
              <a:t>4.Найхарактерніші </a:t>
            </a:r>
            <a:r>
              <a:rPr lang="ru-RU" dirty="0" err="1"/>
              <a:t>риси</a:t>
            </a:r>
            <a:r>
              <a:rPr lang="ru-RU" dirty="0"/>
              <a:t>,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класицизму</a:t>
            </a:r>
            <a:r>
              <a:rPr lang="ru-RU" dirty="0"/>
              <a:t>, </a:t>
            </a:r>
            <a:r>
              <a:rPr lang="ru-RU" dirty="0" err="1"/>
              <a:t>втілено</a:t>
            </a:r>
            <a:r>
              <a:rPr lang="ru-RU" dirty="0"/>
              <a:t> в </a:t>
            </a:r>
            <a:r>
              <a:rPr lang="ru-RU" dirty="0" err="1"/>
              <a:t>архітектурі</a:t>
            </a:r>
            <a:r>
              <a:rPr lang="ru-RU" dirty="0"/>
              <a:t>. Художники </a:t>
            </a:r>
            <a:r>
              <a:rPr lang="ru-RU" dirty="0" err="1"/>
              <a:t>займалися</a:t>
            </a:r>
            <a:r>
              <a:rPr lang="ru-RU" dirty="0"/>
              <a:t> </a:t>
            </a:r>
            <a:r>
              <a:rPr lang="ru-RU" dirty="0" err="1"/>
              <a:t>оформленням</a:t>
            </a:r>
            <a:r>
              <a:rPr lang="ru-RU" dirty="0"/>
              <a:t> та </a:t>
            </a:r>
            <a:r>
              <a:rPr lang="ru-RU" dirty="0" err="1"/>
              <a:t>прикрашанням</a:t>
            </a:r>
            <a:r>
              <a:rPr lang="ru-RU" dirty="0"/>
              <a:t>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24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Загальні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риси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класицизму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07948"/>
            <a:ext cx="3024336" cy="47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9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02432" cy="14887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715200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 В </a:t>
            </a:r>
            <a:r>
              <a:rPr lang="ru-RU" dirty="0" err="1">
                <a:solidFill>
                  <a:schemeClr val="bg2"/>
                </a:solidFill>
              </a:rPr>
              <a:t>розвитку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класицизму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можна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визначити</a:t>
            </a:r>
            <a:r>
              <a:rPr lang="ru-RU" dirty="0">
                <a:solidFill>
                  <a:schemeClr val="bg2"/>
                </a:solidFill>
              </a:rPr>
              <a:t> три </a:t>
            </a:r>
            <a:r>
              <a:rPr lang="ru-RU" dirty="0" err="1">
                <a:solidFill>
                  <a:schemeClr val="bg2"/>
                </a:solidFill>
              </a:rPr>
              <a:t>етапи</a:t>
            </a:r>
            <a:r>
              <a:rPr lang="ru-RU" dirty="0">
                <a:solidFill>
                  <a:schemeClr val="bg2"/>
                </a:solidFill>
              </a:rPr>
              <a:t>: </a:t>
            </a:r>
            <a:r>
              <a:rPr lang="ru-RU" dirty="0" err="1">
                <a:solidFill>
                  <a:schemeClr val="bg2"/>
                </a:solidFill>
              </a:rPr>
              <a:t>становлення</a:t>
            </a:r>
            <a:r>
              <a:rPr lang="ru-RU" dirty="0">
                <a:solidFill>
                  <a:schemeClr val="bg2"/>
                </a:solidFill>
              </a:rPr>
              <a:t> стилю,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bg2"/>
                </a:solidFill>
              </a:rPr>
              <a:t>зрілість</a:t>
            </a:r>
            <a:r>
              <a:rPr lang="ru-RU" dirty="0">
                <a:solidFill>
                  <a:schemeClr val="bg2"/>
                </a:solidFill>
              </a:rPr>
              <a:t> і </a:t>
            </a:r>
            <a:r>
              <a:rPr lang="ru-RU" dirty="0" err="1" smtClean="0">
                <a:solidFill>
                  <a:schemeClr val="bg2"/>
                </a:solidFill>
              </a:rPr>
              <a:t>занепад.Архітектура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першого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етапу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відзначається</a:t>
            </a:r>
            <a:r>
              <a:rPr lang="ru-RU" dirty="0">
                <a:solidFill>
                  <a:schemeClr val="bg2"/>
                </a:solidFill>
              </a:rPr>
              <a:t> переходом </a:t>
            </a:r>
            <a:r>
              <a:rPr lang="ru-RU" dirty="0" err="1">
                <a:solidFill>
                  <a:schemeClr val="bg2"/>
                </a:solidFill>
              </a:rPr>
              <a:t>від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 барокко   до </a:t>
            </a:r>
            <a:r>
              <a:rPr lang="ru-RU" dirty="0" err="1" smtClean="0">
                <a:solidFill>
                  <a:schemeClr val="bg2"/>
                </a:solidFill>
              </a:rPr>
              <a:t>класицизму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пошуками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нових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засобів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художньої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виразності</a:t>
            </a:r>
            <a:r>
              <a:rPr lang="ru-RU" dirty="0">
                <a:solidFill>
                  <a:schemeClr val="bg2"/>
                </a:solidFill>
              </a:rPr>
              <a:t>, й </a:t>
            </a:r>
            <a:r>
              <a:rPr lang="ru-RU" dirty="0" err="1">
                <a:solidFill>
                  <a:schemeClr val="bg2"/>
                </a:solidFill>
              </a:rPr>
              <a:t>новим</a:t>
            </a:r>
            <a:endParaRPr lang="ru-RU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bg2"/>
                </a:solidFill>
              </a:rPr>
              <a:t>підходом</a:t>
            </a:r>
            <a:r>
              <a:rPr lang="ru-RU" dirty="0">
                <a:solidFill>
                  <a:schemeClr val="bg2"/>
                </a:solidFill>
              </a:rPr>
              <a:t> до </a:t>
            </a:r>
            <a:r>
              <a:rPr lang="ru-RU" dirty="0" err="1">
                <a:solidFill>
                  <a:schemeClr val="bg2"/>
                </a:solidFill>
              </a:rPr>
              <a:t>ансамблевої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забудови</a:t>
            </a:r>
            <a:r>
              <a:rPr lang="ru-RU" dirty="0">
                <a:solidFill>
                  <a:schemeClr val="bg2"/>
                </a:solidFill>
              </a:rPr>
              <a:t>. За </a:t>
            </a:r>
            <a:r>
              <a:rPr lang="ru-RU" dirty="0" err="1">
                <a:solidFill>
                  <a:schemeClr val="bg2"/>
                </a:solidFill>
              </a:rPr>
              <a:t>часів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класицизму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набуває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значення</a:t>
            </a:r>
            <a:endParaRPr lang="ru-RU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bg2"/>
                </a:solidFill>
              </a:rPr>
              <a:t>відкритий</a:t>
            </a:r>
            <a:r>
              <a:rPr lang="ru-RU" dirty="0">
                <a:solidFill>
                  <a:schemeClr val="bg2"/>
                </a:solidFill>
              </a:rPr>
              <a:t> характер </a:t>
            </a:r>
            <a:r>
              <a:rPr lang="ru-RU" dirty="0" err="1">
                <a:solidFill>
                  <a:schemeClr val="bg2"/>
                </a:solidFill>
              </a:rPr>
              <a:t>композиції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ансамблів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площ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вулиць</a:t>
            </a:r>
            <a:r>
              <a:rPr lang="ru-RU" dirty="0">
                <a:solidFill>
                  <a:schemeClr val="bg2"/>
                </a:solidFill>
              </a:rPr>
              <a:t> і </a:t>
            </a:r>
            <a:r>
              <a:rPr lang="ru-RU" dirty="0" err="1" smtClean="0">
                <a:solidFill>
                  <a:schemeClr val="bg2"/>
                </a:solidFill>
              </a:rPr>
              <a:t>окремих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комплексів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Основним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досягненням</a:t>
            </a:r>
            <a:r>
              <a:rPr lang="ru-RU" dirty="0">
                <a:solidFill>
                  <a:schemeClr val="bg2"/>
                </a:solidFill>
              </a:rPr>
              <a:t> другого </a:t>
            </a:r>
            <a:r>
              <a:rPr lang="ru-RU" dirty="0" err="1">
                <a:solidFill>
                  <a:schemeClr val="bg2"/>
                </a:solidFill>
              </a:rPr>
              <a:t>етапу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було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створення</a:t>
            </a:r>
            <a:r>
              <a:rPr lang="ru-RU" dirty="0">
                <a:solidFill>
                  <a:schemeClr val="bg2"/>
                </a:solidFill>
              </a:rPr>
              <a:t> великих </a:t>
            </a:r>
            <a:r>
              <a:rPr lang="ru-RU" dirty="0" smtClean="0">
                <a:solidFill>
                  <a:schemeClr val="bg2"/>
                </a:solidFill>
              </a:rPr>
              <a:t>       </a:t>
            </a:r>
            <a:r>
              <a:rPr lang="ru-RU" dirty="0" err="1" smtClean="0">
                <a:solidFill>
                  <a:schemeClr val="bg2"/>
                </a:solidFill>
              </a:rPr>
              <a:t>ансамблів</a:t>
            </a:r>
            <a:r>
              <a:rPr lang="ru-RU" dirty="0">
                <a:solidFill>
                  <a:schemeClr val="bg2"/>
                </a:solidFill>
              </a:rPr>
              <a:t>, а </a:t>
            </a:r>
            <a:r>
              <a:rPr lang="ru-RU" dirty="0" smtClean="0">
                <a:solidFill>
                  <a:schemeClr val="bg2"/>
                </a:solidFill>
              </a:rPr>
              <a:t>в </a:t>
            </a:r>
            <a:r>
              <a:rPr lang="ru-RU" dirty="0" err="1" smtClean="0">
                <a:solidFill>
                  <a:schemeClr val="bg2"/>
                </a:solidFill>
              </a:rPr>
              <a:t>архітектурі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– </a:t>
            </a:r>
            <a:r>
              <a:rPr lang="ru-RU" dirty="0" err="1">
                <a:solidFill>
                  <a:schemeClr val="bg2"/>
                </a:solidFill>
              </a:rPr>
              <a:t>застосування</a:t>
            </a:r>
            <a:r>
              <a:rPr lang="ru-RU" dirty="0">
                <a:solidFill>
                  <a:schemeClr val="bg2"/>
                </a:solidFill>
              </a:rPr>
              <a:t> декоративного </a:t>
            </a:r>
            <a:r>
              <a:rPr lang="ru-RU" dirty="0" err="1">
                <a:solidFill>
                  <a:schemeClr val="bg2"/>
                </a:solidFill>
              </a:rPr>
              <a:t>мистецтва</a:t>
            </a:r>
            <a:r>
              <a:rPr lang="ru-RU" dirty="0">
                <a:solidFill>
                  <a:schemeClr val="bg2"/>
                </a:solidFill>
              </a:rPr>
              <a:t> для </a:t>
            </a:r>
            <a:r>
              <a:rPr lang="ru-RU" dirty="0" err="1">
                <a:solidFill>
                  <a:schemeClr val="bg2"/>
                </a:solidFill>
              </a:rPr>
              <a:t>втілення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значних</a:t>
            </a:r>
            <a:endParaRPr lang="ru-RU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2"/>
                </a:solidFill>
              </a:rPr>
              <a:t>художніх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задумів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 На </a:t>
            </a:r>
            <a:r>
              <a:rPr lang="ru-RU" dirty="0" err="1">
                <a:solidFill>
                  <a:schemeClr val="bg2"/>
                </a:solidFill>
              </a:rPr>
              <a:t>третьому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етапі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поширилося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багатоповерхове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будівництво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smtClean="0">
                <a:solidFill>
                  <a:schemeClr val="bg2"/>
                </a:solidFill>
              </a:rPr>
              <a:t>   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зростали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промислові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підприємства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учбові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заклади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5668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2674640" cy="2928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32037"/>
            <a:ext cx="3106688" cy="4525963"/>
          </a:xfrm>
          <a:noFill/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  <a:t>Собор </a:t>
            </a:r>
            <a:r>
              <a:rPr lang="uk-UA" sz="4800" dirty="0" err="1" smtClean="0">
                <a:solidFill>
                  <a:schemeClr val="accent2">
                    <a:lumMod val="75000"/>
                  </a:schemeClr>
                </a:solidFill>
              </a:rPr>
              <a:t>Св.Павла</a:t>
            </a:r>
            <a:endParaRPr lang="uk-UA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sz="4800" dirty="0" smtClean="0"/>
              <a:t> (Лондон)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27284"/>
            <a:ext cx="6228184" cy="68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77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2314600" cy="3658418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Будинок інвалідів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(Париж)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6156176" cy="6858001"/>
          </a:xfrm>
        </p:spPr>
      </p:pic>
    </p:spTree>
    <p:extLst>
      <p:ext uri="{BB962C8B-B14F-4D97-AF65-F5344CB8AC3E}">
        <p14:creationId xmlns:p14="http://schemas.microsoft.com/office/powerpoint/2010/main" val="3711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1018456" cy="5712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02432" cy="1689051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41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2386608" cy="2831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33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70</TotalTime>
  <Words>439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 </vt:lpstr>
      <vt:lpstr> </vt:lpstr>
      <vt:lpstr> </vt:lpstr>
      <vt:lpstr> </vt:lpstr>
      <vt:lpstr> </vt:lpstr>
      <vt:lpstr>Будинок інвалідів (Париж)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Класицизм,як стиль у мистецтві</dc:title>
  <dc:creator>User</dc:creator>
  <cp:lastModifiedBy>User</cp:lastModifiedBy>
  <cp:revision>8</cp:revision>
  <dcterms:created xsi:type="dcterms:W3CDTF">2013-03-14T16:53:18Z</dcterms:created>
  <dcterms:modified xsi:type="dcterms:W3CDTF">2013-03-14T18:22:38Z</dcterms:modified>
</cp:coreProperties>
</file>