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D0BA-1568-4AAB-BC78-C9C63FAA63A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70A9-0B75-40D7-B98A-CF35ED94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C00000"/>
                </a:solidFill>
              </a:rPr>
              <a:t>Гончарство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rgbClr val="C00000"/>
                </a:solidFill>
              </a:rPr>
              <a:t>Складові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режими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випалу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err="1" smtClean="0">
                <a:solidFill>
                  <a:srgbClr val="00B0F0"/>
                </a:solidFill>
              </a:rPr>
              <a:t>Швидкість</a:t>
            </a:r>
            <a:r>
              <a:rPr lang="ru-RU" sz="3600" i="1" dirty="0" smtClean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нагрівання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і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охолодження</a:t>
            </a:r>
            <a:r>
              <a:rPr lang="ru-RU" sz="3600" i="1" dirty="0">
                <a:solidFill>
                  <a:srgbClr val="00B0F0"/>
                </a:solidFill>
              </a:rPr>
              <a:t>,</a:t>
            </a:r>
            <a:r>
              <a:rPr lang="ru-RU" sz="3600" i="1" dirty="0" smtClean="0">
                <a:solidFill>
                  <a:srgbClr val="00B0F0"/>
                </a:solidFill>
              </a:rPr>
              <a:t/>
            </a:r>
            <a:br>
              <a:rPr lang="ru-RU" sz="3600" i="1" dirty="0" smtClean="0">
                <a:solidFill>
                  <a:srgbClr val="00B0F0"/>
                </a:solidFill>
              </a:rPr>
            </a:br>
            <a:r>
              <a:rPr lang="ru-RU" sz="3600" i="1" dirty="0">
                <a:solidFill>
                  <a:srgbClr val="00B0F0"/>
                </a:solidFill>
              </a:rPr>
              <a:t>час </a:t>
            </a:r>
            <a:r>
              <a:rPr lang="ru-RU" sz="3600" i="1" dirty="0" err="1">
                <a:solidFill>
                  <a:srgbClr val="00B0F0"/>
                </a:solidFill>
              </a:rPr>
              <a:t>витримки</a:t>
            </a:r>
            <a:r>
              <a:rPr lang="ru-RU" sz="3600" i="1" dirty="0">
                <a:solidFill>
                  <a:srgbClr val="00B0F0"/>
                </a:solidFill>
              </a:rPr>
              <a:t> при </a:t>
            </a:r>
            <a:r>
              <a:rPr lang="ru-RU" sz="3600" i="1" dirty="0" err="1">
                <a:solidFill>
                  <a:srgbClr val="00B0F0"/>
                </a:solidFill>
              </a:rPr>
              <a:t>постійній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температурі</a:t>
            </a:r>
            <a:r>
              <a:rPr lang="ru-RU" sz="3600" i="1" dirty="0">
                <a:solidFill>
                  <a:srgbClr val="00B0F0"/>
                </a:solidFill>
              </a:rPr>
              <a:t>,</a:t>
            </a:r>
            <a:r>
              <a:rPr lang="ru-RU" sz="3600" i="1" dirty="0" smtClean="0">
                <a:solidFill>
                  <a:srgbClr val="00B0F0"/>
                </a:solidFill>
              </a:rPr>
              <a:t/>
            </a:r>
            <a:br>
              <a:rPr lang="ru-RU" sz="3600" i="1" dirty="0" smtClean="0">
                <a:solidFill>
                  <a:srgbClr val="00B0F0"/>
                </a:solidFill>
              </a:rPr>
            </a:br>
            <a:r>
              <a:rPr lang="ru-RU" sz="3600" i="1" dirty="0">
                <a:solidFill>
                  <a:srgbClr val="00B0F0"/>
                </a:solidFill>
              </a:rPr>
              <a:t>температура </a:t>
            </a:r>
            <a:r>
              <a:rPr lang="ru-RU" sz="3600" i="1" dirty="0" err="1">
                <a:solidFill>
                  <a:srgbClr val="00B0F0"/>
                </a:solidFill>
              </a:rPr>
              <a:t>випалу</a:t>
            </a:r>
            <a:r>
              <a:rPr lang="ru-RU" sz="3600" i="1" dirty="0">
                <a:solidFill>
                  <a:srgbClr val="00B0F0"/>
                </a:solidFill>
              </a:rPr>
              <a:t>,</a:t>
            </a:r>
            <a:r>
              <a:rPr lang="ru-RU" sz="3600" i="1" dirty="0" smtClean="0">
                <a:solidFill>
                  <a:srgbClr val="00B0F0"/>
                </a:solidFill>
              </a:rPr>
              <a:t/>
            </a:r>
            <a:br>
              <a:rPr lang="ru-RU" sz="3600" i="1" dirty="0" smtClean="0">
                <a:solidFill>
                  <a:srgbClr val="00B0F0"/>
                </a:solidFill>
              </a:rPr>
            </a:br>
            <a:r>
              <a:rPr lang="ru-RU" sz="3600" i="1" dirty="0">
                <a:solidFill>
                  <a:srgbClr val="00B0F0"/>
                </a:solidFill>
              </a:rPr>
              <a:t>середа </a:t>
            </a:r>
            <a:r>
              <a:rPr lang="ru-RU" sz="3600" i="1" dirty="0" err="1">
                <a:solidFill>
                  <a:srgbClr val="00B0F0"/>
                </a:solidFill>
              </a:rPr>
              <a:t>випалу</a:t>
            </a:r>
            <a:r>
              <a:rPr lang="ru-RU" sz="3600" i="1" dirty="0">
                <a:solidFill>
                  <a:srgbClr val="00B0F0"/>
                </a:solidFill>
              </a:rPr>
              <a:t> (</a:t>
            </a:r>
            <a:r>
              <a:rPr lang="ru-RU" sz="3600" i="1" dirty="0" err="1">
                <a:solidFill>
                  <a:srgbClr val="00B0F0"/>
                </a:solidFill>
              </a:rPr>
              <a:t>окислювальна</a:t>
            </a:r>
            <a:r>
              <a:rPr lang="ru-RU" sz="3600" i="1" dirty="0">
                <a:solidFill>
                  <a:srgbClr val="00B0F0"/>
                </a:solidFill>
              </a:rPr>
              <a:t>, в </a:t>
            </a:r>
            <a:r>
              <a:rPr lang="ru-RU" sz="3600" i="1" dirty="0" err="1">
                <a:solidFill>
                  <a:srgbClr val="00B0F0"/>
                </a:solidFill>
              </a:rPr>
              <a:t>умовах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вільного</a:t>
            </a:r>
            <a:r>
              <a:rPr lang="ru-RU" sz="3600" i="1" dirty="0">
                <a:solidFill>
                  <a:srgbClr val="00B0F0"/>
                </a:solidFill>
              </a:rPr>
              <a:t> доступу </a:t>
            </a:r>
            <a:r>
              <a:rPr lang="ru-RU" sz="3600" i="1" dirty="0" err="1">
                <a:solidFill>
                  <a:srgbClr val="00B0F0"/>
                </a:solidFill>
              </a:rPr>
              <a:t>повітря</a:t>
            </a:r>
            <a:r>
              <a:rPr lang="ru-RU" sz="3600" i="1" dirty="0">
                <a:solidFill>
                  <a:srgbClr val="00B0F0"/>
                </a:solidFill>
              </a:rPr>
              <a:t>; </a:t>
            </a:r>
            <a:r>
              <a:rPr lang="ru-RU" sz="3600" i="1" dirty="0" err="1">
                <a:solidFill>
                  <a:srgbClr val="00B0F0"/>
                </a:solidFill>
              </a:rPr>
              <a:t>відновлювальна</a:t>
            </a:r>
            <a:r>
              <a:rPr lang="ru-RU" sz="3600" i="1" dirty="0">
                <a:solidFill>
                  <a:srgbClr val="00B0F0"/>
                </a:solidFill>
              </a:rPr>
              <a:t>, в </a:t>
            </a:r>
            <a:r>
              <a:rPr lang="ru-RU" sz="3600" i="1" dirty="0" err="1">
                <a:solidFill>
                  <a:srgbClr val="00B0F0"/>
                </a:solidFill>
              </a:rPr>
              <a:t>умовах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припинення</a:t>
            </a:r>
            <a:r>
              <a:rPr lang="ru-RU" sz="3600" i="1" dirty="0">
                <a:solidFill>
                  <a:srgbClr val="00B0F0"/>
                </a:solidFill>
              </a:rPr>
              <a:t> доступу </a:t>
            </a:r>
            <a:r>
              <a:rPr lang="ru-RU" sz="3600" i="1" dirty="0" err="1">
                <a:solidFill>
                  <a:srgbClr val="00B0F0"/>
                </a:solidFill>
              </a:rPr>
              <a:t>повітря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і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надлишку</a:t>
            </a:r>
            <a:r>
              <a:rPr lang="ru-RU" sz="3600" i="1" dirty="0">
                <a:solidFill>
                  <a:srgbClr val="00B0F0"/>
                </a:solidFill>
              </a:rPr>
              <a:t> чадного газу; нейтральна)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48680"/>
            <a:ext cx="770485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C00000"/>
                </a:solidFill>
              </a:rPr>
              <a:t>Випал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зазвичай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контролюють</a:t>
            </a:r>
            <a:r>
              <a:rPr lang="ru-RU" sz="2800" dirty="0">
                <a:solidFill>
                  <a:srgbClr val="00B0F0"/>
                </a:solidFill>
              </a:rPr>
              <a:t> термопарою </a:t>
            </a:r>
            <a:r>
              <a:rPr lang="ru-RU" sz="2800" dirty="0" err="1">
                <a:solidFill>
                  <a:srgbClr val="00B0F0"/>
                </a:solidFill>
              </a:rPr>
              <a:t>або</a:t>
            </a:r>
            <a:r>
              <a:rPr lang="ru-RU" sz="2800" dirty="0">
                <a:solidFill>
                  <a:srgbClr val="00B0F0"/>
                </a:solidFill>
              </a:rPr>
              <a:t> милливольтметром. Але при </a:t>
            </a:r>
            <a:r>
              <a:rPr lang="ru-RU" sz="2800" dirty="0" err="1">
                <a:solidFill>
                  <a:srgbClr val="00B0F0"/>
                </a:solidFill>
              </a:rPr>
              <a:t>наявності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певного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досвіду</a:t>
            </a:r>
            <a:r>
              <a:rPr lang="ru-RU" sz="2800" dirty="0">
                <a:solidFill>
                  <a:srgbClr val="00B0F0"/>
                </a:solidFill>
              </a:rPr>
              <a:t> не </a:t>
            </a:r>
            <a:r>
              <a:rPr lang="ru-RU" sz="2800" dirty="0" err="1">
                <a:solidFill>
                  <a:srgbClr val="00B0F0"/>
                </a:solidFill>
              </a:rPr>
              <a:t>складає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труднощів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визначити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візуально</a:t>
            </a:r>
            <a:r>
              <a:rPr lang="ru-RU" sz="2800" dirty="0">
                <a:solidFill>
                  <a:srgbClr val="00B0F0"/>
                </a:solidFill>
              </a:rPr>
              <a:t> температуру </a:t>
            </a:r>
            <a:r>
              <a:rPr lang="ru-RU" sz="2800" dirty="0" err="1">
                <a:solidFill>
                  <a:srgbClr val="00B0F0"/>
                </a:solidFill>
              </a:rPr>
              <a:t>випалу</a:t>
            </a:r>
            <a:r>
              <a:rPr lang="ru-RU" sz="2800" dirty="0">
                <a:solidFill>
                  <a:srgbClr val="00B0F0"/>
                </a:solidFill>
              </a:rPr>
              <a:t> на тому </a:t>
            </a:r>
            <a:r>
              <a:rPr lang="ru-RU" sz="2800" dirty="0" err="1">
                <a:solidFill>
                  <a:srgbClr val="00B0F0"/>
                </a:solidFill>
              </a:rPr>
              <a:t>чи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іншому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його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етапі</a:t>
            </a:r>
            <a:r>
              <a:rPr lang="ru-RU" sz="2800" dirty="0">
                <a:solidFill>
                  <a:srgbClr val="00B0F0"/>
                </a:solidFill>
              </a:rPr>
              <a:t> за </a:t>
            </a:r>
            <a:r>
              <a:rPr lang="ru-RU" sz="2800" dirty="0" err="1">
                <a:solidFill>
                  <a:srgbClr val="00B0F0"/>
                </a:solidFill>
              </a:rPr>
              <a:t>кольором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розжареного</a:t>
            </a:r>
            <a:r>
              <a:rPr lang="ru-RU" sz="2800" dirty="0">
                <a:solidFill>
                  <a:srgbClr val="00B0F0"/>
                </a:solidFill>
              </a:rPr>
              <a:t> черепка </a:t>
            </a:r>
            <a:r>
              <a:rPr lang="ru-RU" sz="2800" dirty="0" err="1">
                <a:solidFill>
                  <a:srgbClr val="00B0F0"/>
                </a:solidFill>
              </a:rPr>
              <a:t>всередині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печі</a:t>
            </a:r>
            <a:r>
              <a:rPr lang="ru-RU" sz="2800" dirty="0">
                <a:solidFill>
                  <a:srgbClr val="00B0F0"/>
                </a:solidFill>
              </a:rPr>
              <a:t>: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темно-червоний</a:t>
            </a:r>
            <a:r>
              <a:rPr lang="ru-RU" sz="2800" dirty="0">
                <a:solidFill>
                  <a:srgbClr val="00B0F0"/>
                </a:solidFill>
              </a:rPr>
              <a:t> - 600 </a:t>
            </a:r>
            <a:r>
              <a:rPr lang="ru-RU" sz="2800" dirty="0" smtClean="0">
                <a:solidFill>
                  <a:srgbClr val="00B0F0"/>
                </a:solidFill>
              </a:rPr>
              <a:t>– 700 С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вишнево-червоний</a:t>
            </a:r>
            <a:r>
              <a:rPr lang="ru-RU" sz="2800" dirty="0">
                <a:solidFill>
                  <a:srgbClr val="00B0F0"/>
                </a:solidFill>
              </a:rPr>
              <a:t> - 800 </a:t>
            </a:r>
            <a:r>
              <a:rPr lang="ru-RU" sz="2800" dirty="0" smtClean="0">
                <a:solidFill>
                  <a:srgbClr val="00B0F0"/>
                </a:solidFill>
              </a:rPr>
              <a:t>– 900 С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яскравий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вишнево-червоний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– 1000 С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світло-оранжевий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– 1200 С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починає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біліти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– 1300 С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білий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– 1400 С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err="1">
                <a:solidFill>
                  <a:srgbClr val="00B0F0"/>
                </a:solidFill>
              </a:rPr>
              <a:t>яскравий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білий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– 1500 С</a:t>
            </a:r>
          </a:p>
          <a:p>
            <a:pPr algn="ctr"/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err="1">
                <a:solidFill>
                  <a:srgbClr val="C00000"/>
                </a:solidFill>
              </a:rPr>
              <a:t>Український</a:t>
            </a:r>
            <a:r>
              <a:rPr lang="ru-RU" b="1" u="sng" dirty="0">
                <a:solidFill>
                  <a:srgbClr val="C00000"/>
                </a:solidFill>
              </a:rPr>
              <a:t> гончар при </a:t>
            </a:r>
            <a:r>
              <a:rPr lang="ru-RU" b="1" u="sng" dirty="0" err="1" smtClean="0">
                <a:solidFill>
                  <a:srgbClr val="C00000"/>
                </a:solidFill>
              </a:rPr>
              <a:t>роботі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Windows7\Desktop\Ukrainian_honchar_XIX_c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096344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87727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Перший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український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гончар, фото </a:t>
            </a:r>
            <a:r>
              <a:rPr lang="ru-RU" i="1" dirty="0">
                <a:solidFill>
                  <a:srgbClr val="00B0F0"/>
                </a:solidFill>
                <a:latin typeface="Gabriola" pitchFamily="82" charset="0"/>
              </a:rPr>
              <a:t>2-ї пол. XIX ст.</a:t>
            </a:r>
            <a:endParaRPr lang="ru-RU" dirty="0">
              <a:solidFill>
                <a:srgbClr val="00B0F0"/>
              </a:solidFill>
              <a:latin typeface="Gabriola" pitchFamily="82" charset="0"/>
            </a:endParaRPr>
          </a:p>
        </p:txBody>
      </p:sp>
      <p:pic>
        <p:nvPicPr>
          <p:cNvPr id="3075" name="Picture 3" descr="C:\Users\Windows7\Desktop\200px-Український_гончар_на_Сорочинському_ярмарку_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240360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580526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B0F0"/>
                </a:solidFill>
                <a:latin typeface="Gabriola" pitchFamily="82" charset="0"/>
              </a:rPr>
              <a:t>Сучасний</a:t>
            </a:r>
            <a:r>
              <a:rPr lang="ru-RU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гончар,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Сорочинський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 ярмарок ,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Полтавська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обл. 2008 р.</a:t>
            </a:r>
            <a:endParaRPr lang="ru-RU" i="1" dirty="0">
              <a:solidFill>
                <a:srgbClr val="00B0F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Windows7\Desktop\Гончарство - презентація з я і Україна_file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334250" cy="612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Вироби з глини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Windows7\Desktop\Гончарство - презентація з я і Україна_files\img6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76582" cy="4680520"/>
          </a:xfrm>
          <a:prstGeom prst="rect">
            <a:avLst/>
          </a:prstGeom>
          <a:noFill/>
        </p:spPr>
      </p:pic>
      <p:pic>
        <p:nvPicPr>
          <p:cNvPr id="4099" name="Picture 3" descr="C:\Users\Windows7\Desktop\Гончарство - презентація з я і Україна_files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7\Desktop\Гончарство - презентація з я і Україна_files\img1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3682861" cy="3216002"/>
          </a:xfrm>
          <a:prstGeom prst="rect">
            <a:avLst/>
          </a:prstGeom>
          <a:noFill/>
        </p:spPr>
      </p:pic>
      <p:pic>
        <p:nvPicPr>
          <p:cNvPr id="5124" name="Picture 4" descr="C:\Users\Windows7\Desktop\Гончарство - презентація з я і Україна_files\img1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868"/>
            <a:ext cx="3882901" cy="3202506"/>
          </a:xfrm>
          <a:prstGeom prst="rect">
            <a:avLst/>
          </a:prstGeom>
          <a:noFill/>
        </p:spPr>
      </p:pic>
      <p:pic>
        <p:nvPicPr>
          <p:cNvPr id="5125" name="Picture 5" descr="C:\Users\Windows7\Desktop\Гончарство - презентація з я і Україна_files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733425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4855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Різноманітні вироби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Windows7\Desktop\Гончарство - презентація з я і Україна_file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61668" cy="3384376"/>
          </a:xfrm>
          <a:prstGeom prst="rect">
            <a:avLst/>
          </a:prstGeom>
          <a:noFill/>
        </p:spPr>
      </p:pic>
      <p:pic>
        <p:nvPicPr>
          <p:cNvPr id="6147" name="Picture 3" descr="C:\Users\Windows7\Desktop\Гончарство - презентація з я і Україна_files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095676" cy="3384376"/>
          </a:xfrm>
          <a:prstGeom prst="rect">
            <a:avLst/>
          </a:prstGeom>
          <a:noFill/>
        </p:spPr>
      </p:pic>
      <p:pic>
        <p:nvPicPr>
          <p:cNvPr id="6148" name="Picture 4" descr="C:\Users\Windows7\Desktop\Гончарство - презентація з я і Україна_files\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746" y="4653136"/>
            <a:ext cx="7334250" cy="206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49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err="1">
                <a:solidFill>
                  <a:srgbClr val="C00000"/>
                </a:solidFill>
                <a:latin typeface="+mn-lt"/>
              </a:rPr>
              <a:t>Взагалі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процес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виготовлення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кераміки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включає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в себе три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стадії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: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підготовчу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(на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цьому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етапі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відбувається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відбір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вихідної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сировини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його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видобуток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обробка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та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складання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формувальної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маси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);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творчу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(на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цьому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етапі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здійснюється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виготовлення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власне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судини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певної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форми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)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Закріплювальні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(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цьому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етапі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судині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додають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міцність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усувають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його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вологопроникність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).</a:t>
            </a:r>
            <a:br>
              <a:rPr lang="ru-RU" sz="2200" dirty="0">
                <a:solidFill>
                  <a:srgbClr val="00B0F0"/>
                </a:solidFill>
                <a:latin typeface="+mn-lt"/>
              </a:rPr>
            </a:b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Виготовлення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гончарних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виробів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передбачає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пластичне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формування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гончарного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матеріалу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за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допомогою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гончарного круга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спікання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нагріванням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виробу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при температурах до 1000 °</a:t>
            </a:r>
            <a:r>
              <a:rPr lang="en-US" sz="2200" dirty="0">
                <a:solidFill>
                  <a:srgbClr val="00B0F0"/>
                </a:solidFill>
                <a:latin typeface="+mn-lt"/>
              </a:rPr>
              <a:t>C.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Випікання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закріплює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форму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надає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виробу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твердості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. Температура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випікання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може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становити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як 300–950 °</a:t>
            </a:r>
            <a:r>
              <a:rPr lang="en-US" sz="2200" dirty="0">
                <a:solidFill>
                  <a:srgbClr val="00B0F0"/>
                </a:solidFill>
                <a:latin typeface="+mn-lt"/>
              </a:rPr>
              <a:t>C, 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так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900–1200 °</a:t>
            </a:r>
            <a:r>
              <a:rPr lang="en-US" sz="2200" dirty="0">
                <a:solidFill>
                  <a:srgbClr val="00B0F0"/>
                </a:solidFill>
                <a:latin typeface="+mn-lt"/>
              </a:rPr>
              <a:t>C 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при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використанні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поливок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чи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глазурі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.</a:t>
            </a:r>
            <a:br>
              <a:rPr lang="ru-RU" sz="2200" dirty="0">
                <a:solidFill>
                  <a:srgbClr val="00B0F0"/>
                </a:solidFill>
                <a:latin typeface="+mn-lt"/>
              </a:rPr>
            </a:br>
            <a:r>
              <a:rPr lang="ru-RU" sz="2200" dirty="0" err="1">
                <a:solidFill>
                  <a:srgbClr val="00B0F0"/>
                </a:solidFill>
                <a:latin typeface="+mn-lt"/>
              </a:rPr>
              <a:t>Декоративний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узор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наносять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або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до </a:t>
            </a:r>
            <a:r>
              <a:rPr lang="ru-RU" sz="2200" dirty="0" err="1" smtClean="0">
                <a:solidFill>
                  <a:srgbClr val="C00000"/>
                </a:solidFill>
                <a:latin typeface="+mn-lt"/>
              </a:rPr>
              <a:t>випалювання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або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після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нього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. Для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забезпечення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непротікання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на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поверхню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виробу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наносять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глазур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або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2200" dirty="0" err="1" smtClean="0">
                <a:solidFill>
                  <a:srgbClr val="C00000"/>
                </a:solidFill>
                <a:latin typeface="+mn-lt"/>
              </a:rPr>
              <a:t>димлять</a:t>
            </a:r>
            <a:r>
              <a:rPr lang="ru-RU" sz="2200" dirty="0" smtClean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Найпростішу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глазур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готують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  <a:latin typeface="+mn-lt"/>
              </a:rPr>
              <a:t>з</a:t>
            </a:r>
            <a:r>
              <a:rPr lang="ru-RU" sz="22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+mn-lt"/>
              </a:rPr>
              <a:t>окису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+mn-lt"/>
              </a:rPr>
              <a:t>свинцю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кварцового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піску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Оскільки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контакт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харчових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продуктів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з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солями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свинцю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повинен бути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виключений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нині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санітарний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нагляд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забороняє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використовувати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цю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глазур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при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виготовленні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предметів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домашнього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побуту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Проте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легкоплавкі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сполуки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свинцю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використовують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як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раніше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у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складі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глазурі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призначеної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для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декоративних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B0F0"/>
                </a:solidFill>
                <a:latin typeface="+mn-lt"/>
              </a:rPr>
              <a:t>цілей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 (в тому </a:t>
            </a:r>
            <a:r>
              <a:rPr lang="ru-RU" sz="2200" dirty="0" err="1" smtClean="0">
                <a:solidFill>
                  <a:srgbClr val="00B0F0"/>
                </a:solidFill>
                <a:latin typeface="+mn-lt"/>
              </a:rPr>
              <a:t>числі</a:t>
            </a:r>
            <a:r>
              <a:rPr lang="ru-RU" sz="22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  <a:latin typeface="+mn-lt"/>
              </a:rPr>
              <a:t>майолікових</a:t>
            </a:r>
            <a:r>
              <a:rPr lang="ru-RU" sz="2200" dirty="0">
                <a:solidFill>
                  <a:srgbClr val="00B0F0"/>
                </a:solidFill>
                <a:latin typeface="+mn-lt"/>
              </a:rPr>
              <a:t>).</a:t>
            </a:r>
            <a:r>
              <a:rPr lang="ru-RU" dirty="0">
                <a:solidFill>
                  <a:srgbClr val="00B0F0"/>
                </a:solidFill>
                <a:latin typeface="+mn-lt"/>
              </a:rPr>
              <a:t/>
            </a:r>
            <a:br>
              <a:rPr lang="ru-RU" dirty="0">
                <a:solidFill>
                  <a:srgbClr val="00B0F0"/>
                </a:solidFill>
                <a:latin typeface="+mn-lt"/>
              </a:rPr>
            </a:br>
            <a:endParaRPr lang="ru-RU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err="1">
                <a:solidFill>
                  <a:srgbClr val="C00000"/>
                </a:solidFill>
                <a:latin typeface="+mn-lt"/>
              </a:rPr>
              <a:t>Відомі</a:t>
            </a:r>
            <a:r>
              <a:rPr lang="ru-RU" sz="49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900" b="1" dirty="0" err="1">
                <a:solidFill>
                  <a:srgbClr val="C00000"/>
                </a:solidFill>
                <a:latin typeface="+mn-lt"/>
              </a:rPr>
              <a:t>українські</a:t>
            </a:r>
            <a:r>
              <a:rPr lang="ru-RU" sz="49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900" b="1" dirty="0" err="1" smtClean="0">
                <a:solidFill>
                  <a:srgbClr val="C00000"/>
                </a:solidFill>
                <a:latin typeface="+mn-lt"/>
              </a:rPr>
              <a:t>гончарі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Коломієць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Захар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Йосипович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опішнянський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гончар.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</a:rPr>
              <a:t>Матейко Катерина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Іванівна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(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1910–1995)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науковець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етнограф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кераміст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 гончар,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публіцист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краєзнавець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та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громадський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 smtClean="0">
                <a:solidFill>
                  <a:srgbClr val="00B0F0"/>
                </a:solidFill>
                <a:latin typeface="+mn-lt"/>
              </a:rPr>
              <a:t>діяч</a:t>
            </a:r>
            <a:r>
              <a:rPr lang="ru-RU" sz="1800" i="1" dirty="0" smtClean="0">
                <a:solidFill>
                  <a:srgbClr val="00B0F0"/>
                </a:solidFill>
                <a:latin typeface="+mn-lt"/>
              </a:rPr>
              <a:t>.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Омеляненко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Василь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Онуфрійович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 —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заслужений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майстер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народної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творчості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РСР.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Ночовник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Остап</a:t>
            </a:r>
            <a:r>
              <a:rPr lang="ru-RU" sz="18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1853–1913)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видатний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гончар,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творець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барокової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глиняної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скульптури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;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уродженець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Міських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Млинів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.</a:t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Поросний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Василь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Васильович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(1873, с. 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Міські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Млини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— 1942, Москва)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радянський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народний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майстер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художньої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кераміки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.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Пошивайло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Гаврило Ничипорович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(7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квітня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1909 — 24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січня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1991) — один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із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творців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народної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кераміки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ІІ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половини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800" i="1" dirty="0">
                <a:solidFill>
                  <a:srgbClr val="00B0F0"/>
                </a:solidFill>
                <a:latin typeface="+mn-lt"/>
              </a:rPr>
              <a:t>XX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століття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представник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опішнянської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школи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художньої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кераміки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.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Пошивайло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Явдоха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Данилівна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(Бородавка) (</a:t>
            </a:r>
            <a:r>
              <a:rPr lang="ru-RU" sz="1800" i="1" dirty="0" smtClean="0">
                <a:solidFill>
                  <a:srgbClr val="00B0F0"/>
                </a:solidFill>
                <a:latin typeface="+mn-lt"/>
              </a:rPr>
              <a:t>1910–1944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р.)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гончарна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малювальниця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представниця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опішнянської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школи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художньої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мальовки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Оздоблювала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твори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чоловіка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Гаврила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рослинними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зооморфними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декоративними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композиціями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.</a:t>
            </a:r>
            <a:br>
              <a:rPr lang="ru-RU" sz="1800" i="1" dirty="0">
                <a:solidFill>
                  <a:srgbClr val="00B0F0"/>
                </a:solidFill>
                <a:latin typeface="+mn-lt"/>
              </a:rPr>
            </a:b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Рощиб'юк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Михайло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Іванович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майстер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художньої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кераміки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 член НСХУ.</a:t>
            </a:r>
            <a:br>
              <a:rPr lang="ru-RU" sz="1800" i="1" dirty="0">
                <a:solidFill>
                  <a:srgbClr val="00B0F0"/>
                </a:solidFill>
                <a:latin typeface="+mn-lt"/>
              </a:rPr>
            </a:b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Селюченко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Олександра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 smtClean="0">
                <a:solidFill>
                  <a:srgbClr val="00B0F0"/>
                </a:solidFill>
                <a:latin typeface="+mn-lt"/>
              </a:rPr>
              <a:t>Федорівна</a:t>
            </a:r>
            <a:r>
              <a:rPr lang="ru-RU" sz="1800" i="1" dirty="0" smtClean="0">
                <a:solidFill>
                  <a:srgbClr val="00B0F0"/>
                </a:solidFill>
                <a:latin typeface="+mn-lt"/>
              </a:rPr>
              <a:t>(1921–1987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)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українська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1800" i="1" u="sng" dirty="0" err="1">
                <a:solidFill>
                  <a:srgbClr val="00B0F0"/>
                </a:solidFill>
                <a:latin typeface="+mn-lt"/>
              </a:rPr>
              <a:t>керамістка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 народна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майстриня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.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Шиян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Ольга </a:t>
            </a:r>
            <a:r>
              <a:rPr lang="ru-RU" sz="1800" dirty="0" err="1">
                <a:solidFill>
                  <a:srgbClr val="C00000"/>
                </a:solidFill>
                <a:latin typeface="+mn-lt"/>
              </a:rPr>
              <a:t>Галактіонівна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майстер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народної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керамічної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іграшки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та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скульптури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.</a:t>
            </a:r>
            <a:br>
              <a:rPr lang="ru-RU" sz="1800" dirty="0">
                <a:solidFill>
                  <a:srgbClr val="00B0F0"/>
                </a:solidFill>
                <a:latin typeface="+mn-lt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</a:rPr>
              <a:t>Лебіщак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+mn-lt"/>
              </a:rPr>
              <a:t>Юрій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(1873–1927) —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видатний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український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технолог-кераміст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завідувач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Опішнянського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гончарного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навчально-показового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пункту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Полтавського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800" i="1" dirty="0" err="1">
                <a:solidFill>
                  <a:srgbClr val="00B0F0"/>
                </a:solidFill>
                <a:latin typeface="+mn-lt"/>
              </a:rPr>
              <a:t>губернського</a:t>
            </a:r>
            <a:r>
              <a:rPr lang="ru-RU" sz="1800" i="1" dirty="0">
                <a:solidFill>
                  <a:srgbClr val="00B0F0"/>
                </a:solidFill>
                <a:latin typeface="+mn-lt"/>
              </a:rPr>
              <a:t> земства (1912–1921)</a:t>
            </a:r>
            <a:r>
              <a:rPr lang="ru-RU" dirty="0">
                <a:solidFill>
                  <a:srgbClr val="00B0F0"/>
                </a:solidFill>
                <a:latin typeface="+mn-lt"/>
              </a:rPr>
              <a:t/>
            </a:r>
            <a:br>
              <a:rPr lang="ru-RU" dirty="0">
                <a:solidFill>
                  <a:srgbClr val="00B0F0"/>
                </a:solidFill>
                <a:latin typeface="+mn-lt"/>
              </a:rPr>
            </a:br>
            <a:endParaRPr lang="ru-RU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err="1">
                <a:solidFill>
                  <a:srgbClr val="C00000"/>
                </a:solidFill>
              </a:rPr>
              <a:t>Музеї</a:t>
            </a:r>
            <a:r>
              <a:rPr lang="ru-RU" sz="5300" b="1" dirty="0">
                <a:solidFill>
                  <a:srgbClr val="C00000"/>
                </a:solidFill>
              </a:rPr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err="1">
                <a:solidFill>
                  <a:srgbClr val="00B0F0"/>
                </a:solidFill>
              </a:rPr>
              <a:t>Національний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музей-заповідник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українського</a:t>
            </a:r>
            <a:r>
              <a:rPr lang="ru-RU" sz="3100" dirty="0">
                <a:solidFill>
                  <a:srgbClr val="00B0F0"/>
                </a:solidFill>
              </a:rPr>
              <a:t> гончарства в </a:t>
            </a:r>
            <a:r>
              <a:rPr lang="ru-RU" sz="3100" dirty="0" err="1" smtClean="0">
                <a:solidFill>
                  <a:srgbClr val="00B0F0"/>
                </a:solidFill>
              </a:rPr>
              <a:t>Опішному</a:t>
            </a:r>
            <a:r>
              <a:rPr lang="en-US" sz="3100" dirty="0" smtClean="0">
                <a:solidFill>
                  <a:srgbClr val="00B0F0"/>
                </a:solidFill>
              </a:rPr>
              <a:t>.</a:t>
            </a:r>
            <a:r>
              <a:rPr lang="ru-RU" sz="3100" dirty="0">
                <a:solidFill>
                  <a:srgbClr val="00B0F0"/>
                </a:solidFill>
              </a:rPr>
              <a:t/>
            </a:r>
            <a:br>
              <a:rPr lang="ru-RU" sz="3100" dirty="0">
                <a:solidFill>
                  <a:srgbClr val="00B0F0"/>
                </a:solidFill>
              </a:rPr>
            </a:br>
            <a:r>
              <a:rPr lang="ru-RU" sz="3100" dirty="0" err="1">
                <a:solidFill>
                  <a:srgbClr val="00B0F0"/>
                </a:solidFill>
              </a:rPr>
              <a:t>Меморіальний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музей-садиба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гончарської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родини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Пошивайлів</a:t>
            </a:r>
            <a:r>
              <a:rPr lang="en-US" sz="3100" dirty="0" smtClean="0">
                <a:solidFill>
                  <a:srgbClr val="00B0F0"/>
                </a:solidFill>
              </a:rPr>
              <a:t>.</a:t>
            </a:r>
            <a:r>
              <a:rPr lang="ru-RU" sz="3100" dirty="0">
                <a:solidFill>
                  <a:srgbClr val="00B0F0"/>
                </a:solidFill>
              </a:rPr>
              <a:t/>
            </a:r>
            <a:br>
              <a:rPr lang="ru-RU" sz="3100" dirty="0">
                <a:solidFill>
                  <a:srgbClr val="00B0F0"/>
                </a:solidFill>
              </a:rPr>
            </a:br>
            <a:r>
              <a:rPr lang="ru-RU" sz="3100" dirty="0">
                <a:solidFill>
                  <a:srgbClr val="00B0F0"/>
                </a:solidFill>
              </a:rPr>
              <a:t>Музей гончарного </a:t>
            </a:r>
            <a:r>
              <a:rPr lang="ru-RU" sz="3100" dirty="0" err="1">
                <a:solidFill>
                  <a:srgbClr val="00B0F0"/>
                </a:solidFill>
              </a:rPr>
              <a:t>мистецтва</a:t>
            </a:r>
            <a:r>
              <a:rPr lang="ru-RU" sz="3100" dirty="0">
                <a:solidFill>
                  <a:srgbClr val="00B0F0"/>
                </a:solidFill>
              </a:rPr>
              <a:t> О. Г. </a:t>
            </a:r>
            <a:r>
              <a:rPr lang="ru-RU" sz="3100" dirty="0" err="1" smtClean="0">
                <a:solidFill>
                  <a:srgbClr val="00B0F0"/>
                </a:solidFill>
              </a:rPr>
              <a:t>Луцишина</a:t>
            </a:r>
            <a:r>
              <a:rPr lang="en-US" sz="3100" dirty="0" smtClean="0">
                <a:solidFill>
                  <a:srgbClr val="00B0F0"/>
                </a:solidFill>
              </a:rPr>
              <a:t>.</a:t>
            </a:r>
            <a:r>
              <a:rPr lang="ru-RU" sz="3100" dirty="0">
                <a:solidFill>
                  <a:srgbClr val="00B0F0"/>
                </a:solidFill>
              </a:rPr>
              <a:t/>
            </a:r>
            <a:br>
              <a:rPr lang="ru-RU" sz="3100" dirty="0">
                <a:solidFill>
                  <a:srgbClr val="00B0F0"/>
                </a:solidFill>
              </a:rPr>
            </a:br>
            <a:r>
              <a:rPr lang="ru-RU" sz="3100" dirty="0" err="1">
                <a:solidFill>
                  <a:srgbClr val="00B0F0"/>
                </a:solidFill>
              </a:rPr>
              <a:t>Національний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архів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українського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smtClean="0">
                <a:solidFill>
                  <a:srgbClr val="00B0F0"/>
                </a:solidFill>
              </a:rPr>
              <a:t>гончарства</a:t>
            </a:r>
            <a:r>
              <a:rPr lang="en-US" sz="3100" dirty="0" smtClean="0">
                <a:solidFill>
                  <a:srgbClr val="00B0F0"/>
                </a:solidFill>
              </a:rPr>
              <a:t>.</a:t>
            </a:r>
            <a:r>
              <a:rPr lang="ru-RU" sz="3100" dirty="0">
                <a:solidFill>
                  <a:srgbClr val="00B0F0"/>
                </a:solidFill>
              </a:rPr>
              <a:t/>
            </a:r>
            <a:br>
              <a:rPr lang="ru-RU" sz="3100" dirty="0">
                <a:solidFill>
                  <a:srgbClr val="00B0F0"/>
                </a:solidFill>
              </a:rPr>
            </a:br>
            <a:r>
              <a:rPr lang="ru-RU" sz="3100" dirty="0" err="1">
                <a:solidFill>
                  <a:srgbClr val="00B0F0"/>
                </a:solidFill>
              </a:rPr>
              <a:t>Гончарська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>
                <a:solidFill>
                  <a:srgbClr val="00B0F0"/>
                </a:solidFill>
              </a:rPr>
              <a:t>Книгозбірня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України</a:t>
            </a:r>
            <a:r>
              <a:rPr lang="en-US" sz="3100" dirty="0" smtClean="0">
                <a:solidFill>
                  <a:srgbClr val="00B0F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82453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+mn-lt"/>
              </a:rPr>
              <a:t>Гончарство</a:t>
            </a:r>
            <a:r>
              <a:rPr lang="ru-RU" sz="2800" dirty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2800" i="1" dirty="0" smtClean="0">
                <a:solidFill>
                  <a:srgbClr val="00B0F0"/>
                </a:solidFill>
                <a:latin typeface="+mn-lt"/>
              </a:rPr>
              <a:t>—(</a:t>
            </a: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Слово 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«гончар»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похідне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від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«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горно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». «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Горно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»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споріднене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з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латинським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«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fornus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» —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піч</a:t>
            </a: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Древнішим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словом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є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«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горнчар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»: «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мастеры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всякие, спроста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реци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плотници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и </a:t>
            </a:r>
            <a:r>
              <a:rPr lang="ru-RU" sz="1400" i="1" dirty="0" err="1">
                <a:solidFill>
                  <a:srgbClr val="C00000"/>
                </a:solidFill>
                <a:latin typeface="+mn-lt"/>
              </a:rPr>
              <a:t>горнчары</a:t>
            </a: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».)</a:t>
            </a:r>
            <a:r>
              <a:rPr lang="ru-RU" sz="1400" i="1" baseline="30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i="1" dirty="0" err="1" smtClean="0">
                <a:solidFill>
                  <a:srgbClr val="00B0F0"/>
                </a:solidFill>
                <a:latin typeface="+mn-lt"/>
              </a:rPr>
              <a:t>обробка</a:t>
            </a:r>
            <a:r>
              <a:rPr lang="ru-RU" sz="28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глини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та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виготовлення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різноманітного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кухонного посуду, а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також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цегли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кахлів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та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іншої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кераміки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Гончарні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вироби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на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території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України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що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належали до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трипільської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культури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вже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визначалися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вишуканістю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форм,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цікавою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озлобленістю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. На ручному гончарному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крузі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що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з'явився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тут у </a:t>
            </a:r>
            <a:r>
              <a:rPr lang="en-US" sz="2800" i="1" dirty="0">
                <a:solidFill>
                  <a:srgbClr val="00B0F0"/>
                </a:solidFill>
                <a:latin typeface="+mn-lt"/>
              </a:rPr>
              <a:t>II 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ст. н.е.,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з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використанням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спеціальної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обпалювальної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печі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— горна —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виготовлялася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основна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маса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керамічного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посуду в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Київській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Русі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, де гончарне ремесло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досягло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високого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рівня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. У </a:t>
            </a:r>
            <a:r>
              <a:rPr lang="en-US" sz="2800" i="1" dirty="0">
                <a:solidFill>
                  <a:srgbClr val="00B0F0"/>
                </a:solidFill>
                <a:latin typeface="+mn-lt"/>
              </a:rPr>
              <a:t>XIV—XV 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ст. на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Україні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почали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застосовувати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досконаліший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та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продуктивніший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+mn-lt"/>
              </a:rPr>
              <a:t>ножний</a:t>
            </a:r>
            <a:r>
              <a:rPr lang="ru-RU" sz="2800" i="1" dirty="0">
                <a:solidFill>
                  <a:srgbClr val="00B0F0"/>
                </a:solidFill>
                <a:latin typeface="+mn-lt"/>
              </a:rPr>
              <a:t> круг</a:t>
            </a:r>
            <a:r>
              <a:rPr lang="ru-RU" sz="2000" i="1" dirty="0">
                <a:solidFill>
                  <a:srgbClr val="00B0F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dows7\Desktop\300px-Opish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76464" cy="3096344"/>
          </a:xfrm>
          <a:prstGeom prst="rect">
            <a:avLst/>
          </a:prstGeom>
          <a:noFill/>
        </p:spPr>
      </p:pic>
      <p:pic>
        <p:nvPicPr>
          <p:cNvPr id="8195" name="Picture 3" descr="C:\Users\Windows7\Desktop\250px-Opishna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430240" cy="3096344"/>
          </a:xfrm>
          <a:prstGeom prst="rect">
            <a:avLst/>
          </a:prstGeom>
          <a:noFill/>
        </p:spPr>
      </p:pic>
      <p:pic>
        <p:nvPicPr>
          <p:cNvPr id="8196" name="Picture 4" descr="C:\Users\Windows7\Desktop\175px-Opishn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1656184" cy="2592288"/>
          </a:xfrm>
          <a:prstGeom prst="rect">
            <a:avLst/>
          </a:prstGeom>
          <a:noFill/>
        </p:spPr>
      </p:pic>
      <p:pic>
        <p:nvPicPr>
          <p:cNvPr id="8197" name="Picture 5" descr="C:\Users\Windows7\Desktop\175px-Opishn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61048"/>
            <a:ext cx="1872208" cy="2592288"/>
          </a:xfrm>
          <a:prstGeom prst="rect">
            <a:avLst/>
          </a:prstGeom>
          <a:noFill/>
        </p:spPr>
      </p:pic>
      <p:pic>
        <p:nvPicPr>
          <p:cNvPr id="8198" name="Picture 6" descr="C:\Users\Windows7\Desktop\175px-Opishn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861048"/>
            <a:ext cx="2088232" cy="2609271"/>
          </a:xfrm>
          <a:prstGeom prst="rect">
            <a:avLst/>
          </a:prstGeom>
          <a:noFill/>
        </p:spPr>
      </p:pic>
      <p:pic>
        <p:nvPicPr>
          <p:cNvPr id="8199" name="Picture 7" descr="C:\Users\Windows7\Desktop\175px-Opishna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26892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01" y="1412776"/>
            <a:ext cx="8229600" cy="259228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Дякую за увагу!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mtClean="0">
                <a:solidFill>
                  <a:srgbClr val="C00000"/>
                </a:solidFill>
                <a:sym typeface="Wingdings" pitchFamily="2" charset="2"/>
              </a:rPr>
              <a:t>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3826768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Гончарство </a:t>
            </a:r>
            <a:r>
              <a:rPr lang="ru-RU" sz="2000" dirty="0" smtClean="0">
                <a:solidFill>
                  <a:srgbClr val="00B0F0"/>
                </a:solidFill>
                <a:latin typeface="+mn-lt"/>
              </a:rPr>
              <a:t>—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виготовлення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з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опаленої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гончарної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глини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різноманітних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виробів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зокрема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посуду,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кахлів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іграшок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тощо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. Глина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є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пластичною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під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час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формування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досить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твердою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після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випалу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.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Має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широкий спектр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природних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барв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—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від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білої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кремової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охристої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до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червоної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коричневої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темно-сірої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Чарівного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ефекту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гончарним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виробам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надають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керамічні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фарби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виготовлені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з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кольорової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глини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(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ангоби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)</a:t>
            </a:r>
            <a:r>
              <a:rPr lang="uk-UA" sz="2000" i="1" dirty="0" smtClean="0">
                <a:solidFill>
                  <a:srgbClr val="00B0F0"/>
                </a:solidFill>
                <a:latin typeface="+mn-lt"/>
              </a:rPr>
              <a:t>(на рисунку)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, а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також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прозорі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та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декоративні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поливи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> (</a:t>
            </a:r>
            <a:r>
              <a:rPr lang="ru-RU" sz="2000" i="1" dirty="0" err="1" smtClean="0">
                <a:solidFill>
                  <a:srgbClr val="00B0F0"/>
                </a:solidFill>
                <a:latin typeface="+mn-lt"/>
              </a:rPr>
              <a:t>глазурі</a:t>
            </a:r>
            <a:r>
              <a:rPr lang="ru-RU" sz="2000" i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2000" i="1" dirty="0" smtClean="0">
                <a:solidFill>
                  <a:srgbClr val="00B0F0"/>
                </a:solidFill>
                <a:latin typeface="+mn-lt"/>
              </a:rPr>
            </a:br>
            <a:endParaRPr lang="ru-RU" sz="2000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7621" b="89770" l="4706" r="89804">
                        <a14:foregroundMark x1="14510" y1="12276" x2="14510" y2="12276"/>
                        <a14:backgroundMark x1="0" y1="1023" x2="98824" y2="25320"/>
                        <a14:backgroundMark x1="48235" y1="13811" x2="51765" y2="12788"/>
                        <a14:backgroundMark x1="49804" y1="13811" x2="50196" y2="16624"/>
                        <a14:backgroundMark x1="50196" y1="13811" x2="50196" y2="13811"/>
                        <a14:backgroundMark x1="50196" y1="13811" x2="50196" y2="13811"/>
                        <a14:backgroundMark x1="50196" y1="13811" x2="50196" y2="13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6842"/>
            <a:ext cx="3266318" cy="50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261048" cy="5544616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Винахід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гончарного круга (IV тис. до н.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є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.),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спочатку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ручного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й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повільнообертового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, а у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середньовіччі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швидкісного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з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ножним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приводом, став переворотом у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розвитку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гончарного ремесла.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Техніка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точення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на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крузі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давала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змогу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не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лише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збільшити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випуск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продукції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, а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й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поліпшити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її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художній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  <a:latin typeface="+mn-lt"/>
              </a:rPr>
              <a:t>рівень</a:t>
            </a:r>
            <a:r>
              <a:rPr lang="ru-RU" sz="2400" i="1" dirty="0" smtClean="0">
                <a:solidFill>
                  <a:srgbClr val="00B0F0"/>
                </a:solidFill>
                <a:latin typeface="+mn-lt"/>
              </a:rPr>
              <a:t>.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667" y1="48062" x2="21667" y2="48062"/>
                        <a14:backgroundMark x1="27917" y1="46512" x2="27917" y2="46512"/>
                        <a14:backgroundMark x1="39167" y1="43023" x2="39167" y2="43023"/>
                        <a14:backgroundMark x1="37917" y1="22093" x2="37917" y2="22093"/>
                        <a14:backgroundMark x1="39583" y1="22481" x2="39583" y2="22481"/>
                        <a14:backgroundMark x1="32917" y1="22093" x2="32917" y2="22093"/>
                        <a14:backgroundMark x1="76250" y1="46899" x2="76250" y2="46899"/>
                        <a14:backgroundMark x1="74583" y1="27907" x2="74583" y2="27907"/>
                        <a14:backgroundMark x1="74583" y1="26357" x2="74583" y2="26357"/>
                        <a14:backgroundMark x1="32500" y1="43411" x2="32500" y2="43411"/>
                        <a14:backgroundMark x1="29167" y1="70930" x2="29167" y2="7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444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C00000"/>
                </a:solidFill>
              </a:rPr>
              <a:t>Гончарний</a:t>
            </a:r>
            <a:r>
              <a:rPr lang="ru-RU" sz="3200" b="1" u="sng" dirty="0" smtClean="0">
                <a:solidFill>
                  <a:srgbClr val="C00000"/>
                </a:solidFill>
              </a:rPr>
              <a:t> круг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2890664" cy="6569968"/>
          </a:xfrm>
        </p:spPr>
        <p:txBody>
          <a:bodyPr>
            <a:normAutofit/>
          </a:bodyPr>
          <a:lstStyle/>
          <a:p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Це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спосіб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нанесення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заглибленого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жолобка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дерев'яною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паличкою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або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цвяхом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на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поверхню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сирого черепка</a:t>
            </a:r>
            <a:r>
              <a:rPr lang="ru-RU" sz="3100" i="1" dirty="0" smtClean="0">
                <a:latin typeface="+mn-lt"/>
              </a:rPr>
              <a:t>.</a:t>
            </a:r>
            <a:r>
              <a:rPr lang="ru-RU" i="1" dirty="0" smtClean="0">
                <a:latin typeface="+mn-lt"/>
              </a:rPr>
              <a:t/>
            </a:r>
            <a:br>
              <a:rPr lang="ru-RU" i="1" dirty="0" smtClean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0138"/>
            <a:ext cx="3744416" cy="446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Ритування</a:t>
            </a:r>
            <a:r>
              <a:rPr lang="ru-RU" sz="6000" b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endParaRPr lang="ru-RU" sz="6000" dirty="0" smtClean="0">
              <a:solidFill>
                <a:srgbClr val="00B0F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764704"/>
            <a:ext cx="2962672" cy="4941168"/>
          </a:xfrm>
        </p:spPr>
        <p:txBody>
          <a:bodyPr>
            <a:normAutofit fontScale="90000"/>
          </a:bodyPr>
          <a:lstStyle/>
          <a:p>
            <a:r>
              <a:rPr lang="ru-RU" sz="3100" i="1" dirty="0" err="1">
                <a:solidFill>
                  <a:srgbClr val="00B0F0"/>
                </a:solidFill>
                <a:latin typeface="+mn-lt"/>
              </a:rPr>
              <a:t>Ц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е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з'єднання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за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допомогою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гострого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предмета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трьох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або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чотирьох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стрічок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ангобів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подібно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до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мармурових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розводів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, —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чітких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і</a:t>
            </a:r>
            <a:r>
              <a:rPr lang="ru-RU" sz="31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100" i="1" dirty="0" err="1" smtClean="0">
                <a:solidFill>
                  <a:srgbClr val="00B0F0"/>
                </a:solidFill>
                <a:latin typeface="+mn-lt"/>
              </a:rPr>
              <a:t>зигзагоподібних</a:t>
            </a:r>
            <a:r>
              <a:rPr lang="ru-RU" i="1" dirty="0" smtClean="0">
                <a:solidFill>
                  <a:srgbClr val="00B0F0"/>
                </a:solidFill>
                <a:latin typeface="+mn-lt"/>
              </a:rPr>
              <a:t>.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954016" cy="395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u="sng" dirty="0" err="1" smtClean="0">
                <a:solidFill>
                  <a:srgbClr val="C00000"/>
                </a:solidFill>
              </a:rPr>
              <a:t>Фляндрування</a:t>
            </a:r>
            <a:endParaRPr lang="ru-RU" sz="4800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176464" cy="1143000"/>
          </a:xfrm>
        </p:spPr>
        <p:txBody>
          <a:bodyPr>
            <a:normAutofit/>
          </a:bodyPr>
          <a:lstStyle/>
          <a:p>
            <a:r>
              <a:rPr lang="uk-UA" sz="6000" b="1" u="sng" dirty="0" smtClean="0">
                <a:solidFill>
                  <a:srgbClr val="C00000"/>
                </a:solidFill>
              </a:rPr>
              <a:t>Ліплення</a:t>
            </a:r>
            <a:r>
              <a:rPr lang="uk-UA" sz="6000" b="1" u="sng" dirty="0" smtClean="0">
                <a:solidFill>
                  <a:srgbClr val="00B0F0"/>
                </a:solidFill>
              </a:rPr>
              <a:t> </a:t>
            </a:r>
            <a:endParaRPr lang="ru-RU" sz="6000" b="1" u="sng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412729" cy="48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268760"/>
            <a:ext cx="4067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Н</a:t>
            </a:r>
            <a:r>
              <a:rPr lang="ru-RU" sz="2800" i="1" dirty="0" err="1" smtClean="0">
                <a:solidFill>
                  <a:srgbClr val="00B0F0"/>
                </a:solidFill>
                <a:latin typeface="Gabriola" pitchFamily="82" charset="0"/>
              </a:rPr>
              <a:t>адання</a:t>
            </a:r>
            <a:r>
              <a:rPr lang="ru-RU" sz="28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форми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пластичного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матеріалу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(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пластиліну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,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глини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, пластику,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пластмас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типу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полікапролактона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та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ін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)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з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допомогою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рук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і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допоміжних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інструментів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-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стеків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і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т. п. Один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з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базових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прийомів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широкого жанрового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діапазону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станкового та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декоративно-прикладної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2800" i="1" dirty="0" err="1">
                <a:solidFill>
                  <a:srgbClr val="00B0F0"/>
                </a:solidFill>
                <a:latin typeface="Gabriola" pitchFamily="82" charset="0"/>
              </a:rPr>
              <a:t>скульптури</a:t>
            </a:r>
            <a:r>
              <a:rPr lang="ru-RU" sz="2800" i="1" dirty="0">
                <a:solidFill>
                  <a:srgbClr val="00B0F0"/>
                </a:solidFill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7\Desktop\Гончарство - презентація з я і Україна_file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228"/>
            <a:ext cx="9188247" cy="7038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30" y="1556791"/>
            <a:ext cx="8229600" cy="4071405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rgbClr val="00B0F0"/>
                </a:solidFill>
                <a:latin typeface="+mn-lt"/>
              </a:rPr>
              <a:t>Це</a:t>
            </a:r>
            <a:r>
              <a:rPr lang="ru-RU" sz="32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 smtClean="0">
                <a:solidFill>
                  <a:srgbClr val="00B0F0"/>
                </a:solidFill>
                <a:latin typeface="+mn-lt"/>
              </a:rPr>
              <a:t>кінцева</a:t>
            </a:r>
            <a:r>
              <a:rPr lang="ru-RU" sz="32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і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важлива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стадія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будь-якого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керамічного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виробництва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. При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випалюванні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керамічних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виробів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відбуваються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складні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фізико-хімічні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процеси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, в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результаті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яких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керамічна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маса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-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механічна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суміш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мінеральних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частинок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-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стає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каменеподібним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матеріалом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-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міцним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, твердим,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хімічно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стійким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з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притаманними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тільки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йому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естетичними</a:t>
            </a:r>
            <a:r>
              <a:rPr lang="ru-RU" sz="32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00B0F0"/>
                </a:solidFill>
                <a:latin typeface="+mn-lt"/>
              </a:rPr>
              <a:t>властивостями</a:t>
            </a:r>
            <a:r>
              <a:rPr lang="ru-RU" sz="3200" i="1" dirty="0">
                <a:latin typeface="+mn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u="sng" dirty="0" err="1">
                <a:solidFill>
                  <a:srgbClr val="C00000"/>
                </a:solidFill>
              </a:rPr>
              <a:t>В</a:t>
            </a:r>
            <a:r>
              <a:rPr lang="ru-RU" sz="5400" b="1" u="sng" dirty="0" err="1" smtClean="0">
                <a:solidFill>
                  <a:srgbClr val="C00000"/>
                </a:solidFill>
              </a:rPr>
              <a:t>ипал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391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Гончарство</vt:lpstr>
      <vt:lpstr>Гончарство —(Слово «гончар» похідне від «горно». «Горно» споріднене з латинським «fornus» — піч. Древнішим словом є «горнчар»: «мастеры всякие, спроста реци плотници и горнчары».) обробка глини та виготовлення різноманітного кухонного посуду, а також цегли, кахлів та іншої кераміки. Гончарні вироби на території України, що належали до трипільської культури, вже визначалися вишуканістю форм, цікавою озлобленістю. На ручному гончарному крузі, що з'явився тут у II ст. н.е., з використанням спеціальної обпалювальної печі — горна — виготовлялася основна маса керамічного посуду в Київській Русі, де гончарне ремесло досягло високого рівня. У XIV—XV ст. на Україні почали застосовувати досконаліший та продуктивніший ножний круг.</vt:lpstr>
      <vt:lpstr>Гончарство — виготовлення з опаленої гончарної глини різноманітних виробів, зокрема посуду, кахлів, іграшок тощо. Глина є пластичною під час формування і досить твердою після випалу . Має широкий спектр природних барв — від білої, кремової, охристої до червоної, коричневої і темно-сірої. Чарівного ефекту гончарним виробам надають керамічні фарби, виготовлені з кольорової глини (ангоби)(на рисунку), а також прозорі та декоративні поливи (глазурі </vt:lpstr>
      <vt:lpstr>Винахід гончарного круга (IV тис. до н. є.), спочатку ручного й повільнообертового, а у середньовіччі швидкісного, з ножним приводом, став переворотом у розвитку гончарного ремесла. Техніка точення на крузі давала змогу не лише збільшити випуск продукції, а й поліпшити її художній рівень.  </vt:lpstr>
      <vt:lpstr>Це спосіб нанесення заглибленого жолобка дерев'яною паличкою або цвяхом на поверхню сирого черепка. </vt:lpstr>
      <vt:lpstr>Це з'єднання за допомогою гострого предмета трьох або чотирьох стрічок ангобів, подібно до мармурових розводів, — чітких і зигзагоподібних. </vt:lpstr>
      <vt:lpstr>Ліплення </vt:lpstr>
      <vt:lpstr>Слайд 8</vt:lpstr>
      <vt:lpstr>Це кінцева і важлива стадія будь-якого керамічного виробництва. При випалюванні керамічних виробів відбуваються складні фізико-хімічні процеси, в результаті яких керамічна маса - механічна суміш мінеральних частинок - стає каменеподібним матеріалом - міцним, твердим, хімічно стійким, з притаманними тільки йому естетичними властивостями.</vt:lpstr>
      <vt:lpstr>Складові режими випалу  </vt:lpstr>
      <vt:lpstr>Слайд 11</vt:lpstr>
      <vt:lpstr>Український гончар при роботі</vt:lpstr>
      <vt:lpstr>Слайд 13</vt:lpstr>
      <vt:lpstr>Вироби з глини</vt:lpstr>
      <vt:lpstr>Слайд 15</vt:lpstr>
      <vt:lpstr>Різноманітні вироби</vt:lpstr>
      <vt:lpstr>Взагалі процес виготовлення кераміки включає в себе три стадії: підготовчу (на цьому етапі відбувається відбір вихідної сировини, його видобуток, обробка та складання формувальної маси); творчу (на цьому етапі здійснюється виготовлення власне судини певної форми) і Закріплювальні (на цьому етапі судині додають міцність, усувають його вологопроникність). Виготовлення гончарних виробів передбачає пластичне формування гончарного матеріалу за допомогою гончарного круга і спікання нагріванням виробу при температурах до 1000 °C. Випікання закріплює форму і надає виробу твердості. Температура випікання може становити як 300–950 °C, так і 900–1200 °C при використанні поливок чи глазурі. Декоративний узор наносять або до випалювання або після нього. Для забезпечення непротікання на поверхню виробу наносять глазур або димлять. Найпростішу глазур готують з окису свинцю і кварцового піску. Оскільки контакт харчових продуктів з солями свинцю повинен бути виключений, нині санітарний нагляд забороняє використовувати цю глазур при виготовленні предметів домашнього побуту. Проте легкоплавкі сполуки свинцю використовують, як і раніше, у складі глазурі, призначеної для декоративних цілей (в тому числі майолікових). </vt:lpstr>
      <vt:lpstr>Відомі українські гончарі Коломієць Захар Йосипович — опішнянський гончар. Матейко Катерина Іванівна (1910–1995) — український науковець, етнограф, кераміст, гончар, публіцист, краєзнавець та громадський діяч. Омеляненко Василь Онуфрійович — заслужений майстер народної творчості Української РСР. Ночовник Остап (1853–1913) — видатний український гончар, творець барокової глиняної скульптури; уродженець Міських Млинів. Поросний Василь Васильович(1873, с. Міські Млини — 1942, Москва) — український радянський народний майстер художньої кераміки. Пошивайло Гаврило Ничипорович (7 квітня 1909 — 24 січня 1991) — один із творців української народної кераміки ІІ половини XX століття, представник опішнянської школи художньої кераміки. Пошивайло Явдоха Данилівна (Бородавка) (1910–1944 р.) — гончарна малювальниця, представниця опішнянської школи художньої мальовки. Оздоблювала твори чоловіка Гаврила рослинними й зооморфними декоративними композиціями. Рощиб'юк Михайло Іванович — майстер художньої кераміки, член НСХУ. Селюченко Олександра Федорівна(1921–1987) — українська керамістка, народна майстриня. Шиян Ольга Галактіонівна — майстер народної керамічної іграшки та скульптури. Лебіщак Юрій (1873–1927) — видатний український технолог-кераміст, завідувач Опішнянського гончарного навчально-показового пункту Полтавського губернського земства (1912–1921) </vt:lpstr>
      <vt:lpstr>Музеї: Національний музей-заповідник українського гончарства в Опішному. Меморіальний музей-садиба гончарської родини Пошивайлів. Музей гончарного мистецтва О. Г. Луцишина. Національний архів українського гончарства. Гончарська Книгозбірня України. </vt:lpstr>
      <vt:lpstr>Слайд 20</vt:lpstr>
      <vt:lpstr>Дякую за увагу! 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13</cp:revision>
  <dcterms:created xsi:type="dcterms:W3CDTF">2014-12-13T15:06:06Z</dcterms:created>
  <dcterms:modified xsi:type="dcterms:W3CDTF">2014-12-14T11:08:05Z</dcterms:modified>
</cp:coreProperties>
</file>