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CC"/>
    <a:srgbClr val="71D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874" autoAdjust="0"/>
  </p:normalViewPr>
  <p:slideViewPr>
    <p:cSldViewPr>
      <p:cViewPr varScale="1">
        <p:scale>
          <a:sx n="108" d="100"/>
          <a:sy n="108" d="100"/>
        </p:scale>
        <p:origin x="-1044" y="-84"/>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A4D8B2-2DEF-429D-AF81-86836DC94E85}" type="datetimeFigureOut">
              <a:rPr lang="uk-UA" smtClean="0"/>
              <a:pPr/>
              <a:t>23.10.2013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99BD018-5B2B-42A3-8D35-0114E1F99789}"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4D8B2-2DEF-429D-AF81-86836DC94E85}" type="datetimeFigureOut">
              <a:rPr lang="uk-UA" smtClean="0"/>
              <a:pPr/>
              <a:t>23.10.2013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BD018-5B2B-42A3-8D35-0114E1F99789}"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5"/>
            <a:ext cx="7772400" cy="2835746"/>
          </a:xfrm>
        </p:spPr>
        <p:txBody>
          <a:bodyPr>
            <a:noAutofit/>
          </a:bodyPr>
          <a:lstStyle/>
          <a:p>
            <a:r>
              <a:rPr lang="uk-UA" sz="8800" b="1" i="1" dirty="0" smtClean="0">
                <a:solidFill>
                  <a:srgbClr val="0070C0"/>
                </a:solidFill>
                <a:effectLst>
                  <a:outerShdw blurRad="38100" dist="38100" dir="2700000" algn="tl">
                    <a:srgbClr val="000000">
                      <a:alpha val="43137"/>
                    </a:srgbClr>
                  </a:outerShdw>
                </a:effectLst>
                <a:latin typeface="+mn-lt"/>
              </a:rPr>
              <a:t>Моя майбутня професія</a:t>
            </a:r>
            <a:endParaRPr lang="uk-UA" sz="8800" b="1" i="1" dirty="0">
              <a:solidFill>
                <a:srgbClr val="0070C0"/>
              </a:solidFill>
              <a:effectLst>
                <a:outerShdw blurRad="38100" dist="38100" dir="2700000" algn="tl">
                  <a:srgbClr val="000000">
                    <a:alpha val="43137"/>
                  </a:srgbClr>
                </a:outerShdw>
              </a:effectLst>
              <a:latin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5328592" cy="6524863"/>
          </a:xfrm>
          <a:prstGeom prst="rect">
            <a:avLst/>
          </a:prstGeom>
        </p:spPr>
        <p:txBody>
          <a:bodyPr wrap="square">
            <a:spAutoFit/>
          </a:bodyPr>
          <a:lstStyle/>
          <a:p>
            <a:r>
              <a:rPr lang="uk-UA" sz="2200" b="1" i="1" dirty="0" smtClean="0">
                <a:solidFill>
                  <a:srgbClr val="0097CC"/>
                </a:solidFill>
              </a:rPr>
              <a:t>Юридичну роботу здійснюють на сьогоднішній день тисячі уповноважених спеціалістів (прокурори, адвокати, судді, слідчі .), які виконують значну кількість юридичне значущих дій, вирішують щоденно десятки та сотні тисяч юридичних справ. Це не просто величезна армія спеціалістів, це окрема сфера соціальної діяльності, в якій вирішуються життєво важливі інтереси, задовольняються потреби. Всеосяжний характер та значущість цієї сфери для суспільства передбачають наявність значної кількості спеціальностей в межах юридичної професії. Це відповідно створює широкі можливості для реалізації своїх здібностей та творчого потенціалу багатьох суб'єктів. </a:t>
            </a:r>
          </a:p>
        </p:txBody>
      </p:sp>
      <p:pic>
        <p:nvPicPr>
          <p:cNvPr id="3" name="Рисунок 2" descr="yurist (1).png"/>
          <p:cNvPicPr>
            <a:picLocks noChangeAspect="1"/>
          </p:cNvPicPr>
          <p:nvPr/>
        </p:nvPicPr>
        <p:blipFill>
          <a:blip r:embed="rId2" cstate="print"/>
          <a:srcRect b="1226"/>
          <a:stretch>
            <a:fillRect/>
          </a:stretch>
        </p:blipFill>
        <p:spPr>
          <a:xfrm>
            <a:off x="5119803" y="1052736"/>
            <a:ext cx="4024197" cy="44644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332656"/>
            <a:ext cx="5472608" cy="6247864"/>
          </a:xfrm>
          <a:prstGeom prst="rect">
            <a:avLst/>
          </a:prstGeom>
        </p:spPr>
        <p:txBody>
          <a:bodyPr wrap="square">
            <a:spAutoFit/>
          </a:bodyPr>
          <a:lstStyle/>
          <a:p>
            <a:pPr algn="ctr"/>
            <a:r>
              <a:rPr lang="uk-UA" sz="2000" b="1" i="1" dirty="0" smtClean="0">
                <a:solidFill>
                  <a:srgbClr val="0097CC"/>
                </a:solidFill>
              </a:rPr>
              <a:t>Поняття «юрист» є дуже загальним, у суспільстві існує ряд юридичних спеціальностей, які традиційно належать до числа провідних і мають особливе значення у справі забезпечення правопорядку і законності. </a:t>
            </a:r>
          </a:p>
          <a:p>
            <a:pPr algn="ctr"/>
            <a:r>
              <a:rPr lang="uk-UA" sz="2000" b="1" i="1" dirty="0" smtClean="0">
                <a:solidFill>
                  <a:srgbClr val="0097CC"/>
                </a:solidFill>
              </a:rPr>
              <a:t>Я ще не повністю визначилася щодо юридичної спеціальності, але точно знаю одне – я хочу стати юристом задля того, щоб у той чи інший спосіб робити свій внесок у правові відносини між людьми. Щоб у будь-якій людській діяльності панувала справедливість і закон, адже порушення законів і призводить до того, що одні надміру збагачуються, а інші потерпають в нестатках, через неправомірні вчинки нерідко гинуть люди, втрачають те, що заробляли довгими роками чесною працею. Хочеться, щоб життя стало чистішим і чеснішим.</a:t>
            </a:r>
            <a:endParaRPr lang="uk-UA" sz="2000" b="1" i="1" dirty="0">
              <a:solidFill>
                <a:srgbClr val="0097CC"/>
              </a:solidFill>
            </a:endParaRPr>
          </a:p>
        </p:txBody>
      </p:sp>
      <p:sp>
        <p:nvSpPr>
          <p:cNvPr id="3" name="Прямоугольник 2"/>
          <p:cNvSpPr/>
          <p:nvPr/>
        </p:nvSpPr>
        <p:spPr>
          <a:xfrm>
            <a:off x="179512" y="0"/>
            <a:ext cx="3672408" cy="1938992"/>
          </a:xfrm>
          <a:prstGeom prst="rect">
            <a:avLst/>
          </a:prstGeom>
        </p:spPr>
        <p:txBody>
          <a:bodyPr wrap="square">
            <a:spAutoFit/>
          </a:bodyPr>
          <a:lstStyle/>
          <a:p>
            <a:r>
              <a:rPr lang="uk-UA" sz="4000" b="1" i="1" dirty="0" smtClean="0">
                <a:solidFill>
                  <a:srgbClr val="0070C0"/>
                </a:solidFill>
                <a:effectLst>
                  <a:outerShdw blurRad="38100" dist="38100" dir="2700000" algn="tl">
                    <a:srgbClr val="000000">
                      <a:alpha val="43137"/>
                    </a:srgbClr>
                  </a:outerShdw>
                </a:effectLst>
              </a:rPr>
              <a:t>Чому я прагну стати юристом? </a:t>
            </a:r>
          </a:p>
        </p:txBody>
      </p:sp>
      <p:pic>
        <p:nvPicPr>
          <p:cNvPr id="4" name="Picture 2"/>
          <p:cNvPicPr>
            <a:picLocks noChangeAspect="1" noChangeArrowheads="1"/>
          </p:cNvPicPr>
          <p:nvPr/>
        </p:nvPicPr>
        <p:blipFill>
          <a:blip r:embed="rId2" cstate="print"/>
          <a:srcRect l="7317" r="7317"/>
          <a:stretch>
            <a:fillRect/>
          </a:stretch>
        </p:blipFill>
        <p:spPr bwMode="auto">
          <a:xfrm rot="21245555">
            <a:off x="473710" y="2052471"/>
            <a:ext cx="2866221" cy="4465556"/>
          </a:xfrm>
          <a:prstGeom prst="rect">
            <a:avLst/>
          </a:prstGeom>
          <a:solidFill>
            <a:srgbClr val="FFFFFF">
              <a:shade val="85000"/>
            </a:srgbClr>
          </a:solidFill>
          <a:ln w="38100" cap="sq">
            <a:solidFill>
              <a:srgbClr val="71DA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32656"/>
            <a:ext cx="4752528" cy="6555641"/>
          </a:xfrm>
          <a:prstGeom prst="rect">
            <a:avLst/>
          </a:prstGeom>
        </p:spPr>
        <p:txBody>
          <a:bodyPr wrap="square">
            <a:spAutoFit/>
          </a:bodyPr>
          <a:lstStyle/>
          <a:p>
            <a:r>
              <a:rPr lang="uk-UA" sz="2800" b="1" i="1" dirty="0" smtClean="0">
                <a:solidFill>
                  <a:srgbClr val="0097CC"/>
                </a:solidFill>
              </a:rPr>
              <a:t>Отже, професія </a:t>
            </a:r>
            <a:r>
              <a:rPr lang="uk-UA" sz="2800" b="1" i="1" dirty="0">
                <a:solidFill>
                  <a:srgbClr val="0097CC"/>
                </a:solidFill>
              </a:rPr>
              <a:t>юриста - це, перш за все, величезний рівень відповідальності. У руках фахівця іноді долі людей, підприємств і навіть держав. І, не дивлячись на те, що з кожним роком число абітурієнтів, що бажають здобути цю професію, стає все більше, кваліфікованих і умілих співробітників з них виходить не так-то багато</a:t>
            </a:r>
            <a:r>
              <a:rPr lang="uk-UA" sz="2800" b="1" i="1" dirty="0" smtClean="0">
                <a:solidFill>
                  <a:srgbClr val="0097CC"/>
                </a:solidFill>
              </a:rPr>
              <a:t>.</a:t>
            </a:r>
          </a:p>
          <a:p>
            <a:endParaRPr lang="uk-UA" sz="2800" b="1" i="1" dirty="0">
              <a:solidFill>
                <a:srgbClr val="0097CC"/>
              </a:solidFill>
              <a:effectLst>
                <a:outerShdw blurRad="38100" dist="38100" dir="2700000" algn="tl">
                  <a:srgbClr val="000000">
                    <a:alpha val="43137"/>
                  </a:srgbClr>
                </a:outerShdw>
              </a:effectLst>
            </a:endParaRPr>
          </a:p>
        </p:txBody>
      </p:sp>
      <p:pic>
        <p:nvPicPr>
          <p:cNvPr id="6" name="Рисунок 5" descr="24092013.png"/>
          <p:cNvPicPr>
            <a:picLocks noChangeAspect="1"/>
          </p:cNvPicPr>
          <p:nvPr/>
        </p:nvPicPr>
        <p:blipFill>
          <a:blip r:embed="rId2" cstate="print"/>
          <a:stretch>
            <a:fillRect/>
          </a:stretch>
        </p:blipFill>
        <p:spPr>
          <a:xfrm>
            <a:off x="4572000" y="188640"/>
            <a:ext cx="4104456" cy="2493457"/>
          </a:xfrm>
          <a:prstGeom prst="rect">
            <a:avLst/>
          </a:prstGeom>
        </p:spPr>
      </p:pic>
      <p:pic>
        <p:nvPicPr>
          <p:cNvPr id="8" name="Рисунок 7" descr="29309_html_1b1e3ad0.gif"/>
          <p:cNvPicPr>
            <a:picLocks noChangeAspect="1"/>
          </p:cNvPicPr>
          <p:nvPr/>
        </p:nvPicPr>
        <p:blipFill>
          <a:blip r:embed="rId3" cstate="print"/>
          <a:stretch>
            <a:fillRect/>
          </a:stretch>
        </p:blipFill>
        <p:spPr>
          <a:xfrm rot="357474">
            <a:off x="5174121" y="3013901"/>
            <a:ext cx="3280942" cy="34477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bliqueTopRight"/>
            <a:lightRig rig="twoPt" dir="t">
              <a:rot lat="0" lon="0" rev="7200000"/>
            </a:lightRig>
          </a:scene3d>
          <a:sp3d contourW="12700">
            <a:bevelT w="25400" h="19050"/>
            <a:contourClr>
              <a:srgbClr val="969696"/>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39552" y="116632"/>
            <a:ext cx="7830616" cy="3416320"/>
          </a:xfrm>
          <a:prstGeom prst="rect">
            <a:avLst/>
          </a:prstGeom>
        </p:spPr>
        <p:txBody>
          <a:bodyPr wrap="square">
            <a:spAutoFit/>
          </a:bodyPr>
          <a:lstStyle/>
          <a:p>
            <a:pPr algn="ctr"/>
            <a:r>
              <a:rPr lang="uk-UA" sz="5400" b="1" i="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Презентацію підготувала</a:t>
            </a:r>
          </a:p>
          <a:p>
            <a:pPr algn="ctr"/>
            <a:r>
              <a:rPr lang="uk-UA" sz="5400" b="1" i="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учениця 11-Б класу</a:t>
            </a:r>
          </a:p>
          <a:p>
            <a:pPr algn="ctr"/>
            <a:r>
              <a:rPr lang="uk-UA" sz="5400" b="1" i="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Безсмертна Вікторія</a:t>
            </a:r>
            <a:endParaRPr lang="uk-UA" sz="5400" b="1"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rot="21357564">
            <a:off x="426875" y="1037554"/>
            <a:ext cx="3837106" cy="5112568"/>
          </a:xfrm>
          <a:prstGeom prst="rect">
            <a:avLst/>
          </a:prstGeom>
          <a:solidFill>
            <a:srgbClr val="FFFFFF">
              <a:shade val="85000"/>
            </a:srgbClr>
          </a:solidFill>
          <a:ln w="76200" cap="sq">
            <a:solidFill>
              <a:srgbClr val="71DA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499992" y="2348880"/>
            <a:ext cx="4572000" cy="3539430"/>
          </a:xfrm>
          <a:prstGeom prst="rect">
            <a:avLst/>
          </a:prstGeom>
        </p:spPr>
        <p:txBody>
          <a:bodyPr wrap="square">
            <a:spAutoFit/>
          </a:bodyPr>
          <a:lstStyle/>
          <a:p>
            <a:pPr algn="ctr"/>
            <a:r>
              <a:rPr lang="uk-UA" sz="3200" b="1" i="1" dirty="0" smtClean="0">
                <a:solidFill>
                  <a:srgbClr val="0097CC"/>
                </a:solidFill>
              </a:rPr>
              <a:t>Юристи стоять на захисті прав і свобод громадян та працюють за принципом «Знати право, служити праву, захищати право». </a:t>
            </a:r>
            <a:r>
              <a:rPr lang="uk-UA" sz="3200" b="1" i="1" dirty="0" smtClean="0">
                <a:solidFill>
                  <a:srgbClr val="00B0F0"/>
                </a:solidFill>
              </a:rPr>
              <a:t> </a:t>
            </a:r>
          </a:p>
        </p:txBody>
      </p:sp>
      <p:sp>
        <p:nvSpPr>
          <p:cNvPr id="5" name="Прямоугольник 4"/>
          <p:cNvSpPr/>
          <p:nvPr/>
        </p:nvSpPr>
        <p:spPr>
          <a:xfrm>
            <a:off x="-324544" y="0"/>
            <a:ext cx="9001000" cy="1754326"/>
          </a:xfrm>
          <a:prstGeom prst="rect">
            <a:avLst/>
          </a:prstGeom>
        </p:spPr>
        <p:txBody>
          <a:bodyPr wrap="square">
            <a:spAutoFit/>
          </a:bodyPr>
          <a:lstStyle/>
          <a:p>
            <a:pPr algn="r"/>
            <a:r>
              <a:rPr lang="uk-UA" sz="5400" b="1" i="1" dirty="0" smtClean="0">
                <a:solidFill>
                  <a:srgbClr val="0070C0"/>
                </a:solidFill>
                <a:effectLst>
                  <a:outerShdw blurRad="38100" dist="38100" dir="2700000" algn="tl">
                    <a:srgbClr val="000000">
                      <a:alpha val="43137"/>
                    </a:srgbClr>
                  </a:outerShdw>
                </a:effectLst>
              </a:rPr>
              <a:t>Юрист – моя майбутня професія</a:t>
            </a:r>
            <a:endParaRPr lang="uk-UA" sz="5400" b="1" i="1" dirty="0">
              <a:solidFill>
                <a:srgbClr val="0070C0"/>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4392488" cy="6001643"/>
          </a:xfrm>
          <a:prstGeom prst="rect">
            <a:avLst/>
          </a:prstGeom>
        </p:spPr>
        <p:txBody>
          <a:bodyPr wrap="square">
            <a:spAutoFit/>
          </a:bodyPr>
          <a:lstStyle/>
          <a:p>
            <a:r>
              <a:rPr lang="uk-UA" sz="2400" b="1" i="1" dirty="0" smtClean="0">
                <a:solidFill>
                  <a:srgbClr val="0070C0"/>
                </a:solidFill>
              </a:rPr>
              <a:t>Для українського суспільства значимість професії юриста збільшується завдяки становленню України як правової держави. Перш за все, на правознавців покладаються надії і завдання утвердження принципу верховенства права, вдосконалення українського законодавства, посилення правових гарантій захисту різних верств населення і підвищення правосвідомості та правової культури українців.</a:t>
            </a:r>
            <a:endParaRPr lang="uk-UA" sz="2400" b="1" i="1" dirty="0">
              <a:solidFill>
                <a:srgbClr val="0070C0"/>
              </a:solidFill>
            </a:endParaRPr>
          </a:p>
        </p:txBody>
      </p:sp>
      <p:pic>
        <p:nvPicPr>
          <p:cNvPr id="3" name="Рисунок 2" descr="snu2706-c.png"/>
          <p:cNvPicPr>
            <a:picLocks noChangeAspect="1"/>
          </p:cNvPicPr>
          <p:nvPr/>
        </p:nvPicPr>
        <p:blipFill>
          <a:blip r:embed="rId2" cstate="print"/>
          <a:stretch>
            <a:fillRect/>
          </a:stretch>
        </p:blipFill>
        <p:spPr>
          <a:xfrm>
            <a:off x="4211960" y="620688"/>
            <a:ext cx="4599783" cy="446449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3968" y="188640"/>
            <a:ext cx="4572000" cy="6370975"/>
          </a:xfrm>
          <a:prstGeom prst="rect">
            <a:avLst/>
          </a:prstGeom>
        </p:spPr>
        <p:txBody>
          <a:bodyPr>
            <a:spAutoFit/>
          </a:bodyPr>
          <a:lstStyle/>
          <a:p>
            <a:pPr algn="ctr"/>
            <a:r>
              <a:rPr lang="uk-UA" sz="2400" b="1" i="1" dirty="0">
                <a:solidFill>
                  <a:srgbClr val="0070C0"/>
                </a:solidFill>
              </a:rPr>
              <a:t>Професія юриста пов'язана з можливістю позитивно впливати на події. Юрист може допомогти несправедливо скривдженій людині, захистити права потерпілого від злочину, допомогти людині, незаконно звільненій з роботи, поновити чи захистити оскаржувані майнові чи житлові права. Юрист, який працює слідчим, суддею, може забезпечити справедливе покарання злочинця. Прокурор має право притягти до відповідальності чиновника, який порушує закон.</a:t>
            </a:r>
          </a:p>
        </p:txBody>
      </p:sp>
      <p:pic>
        <p:nvPicPr>
          <p:cNvPr id="4" name="Рисунок 3" descr="310864.jpg"/>
          <p:cNvPicPr>
            <a:picLocks noChangeAspect="1"/>
          </p:cNvPicPr>
          <p:nvPr/>
        </p:nvPicPr>
        <p:blipFill>
          <a:blip r:embed="rId2" cstate="print"/>
          <a:stretch>
            <a:fillRect/>
          </a:stretch>
        </p:blipFill>
        <p:spPr>
          <a:xfrm rot="21330841">
            <a:off x="273331" y="631542"/>
            <a:ext cx="3749997" cy="4387132"/>
          </a:xfrm>
          <a:prstGeom prst="rect">
            <a:avLst/>
          </a:prstGeom>
          <a:ln>
            <a:noFill/>
          </a:ln>
          <a:effectLst>
            <a:outerShdw blurRad="190500" algn="tl" rotWithShape="0">
              <a:srgbClr val="000000">
                <a:alpha val="70000"/>
              </a:srgbClr>
            </a:outerShdw>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4572000" cy="6124754"/>
          </a:xfrm>
          <a:prstGeom prst="rect">
            <a:avLst/>
          </a:prstGeom>
        </p:spPr>
        <p:txBody>
          <a:bodyPr>
            <a:spAutoFit/>
          </a:bodyPr>
          <a:lstStyle/>
          <a:p>
            <a:r>
              <a:rPr lang="uk-UA" sz="2800" b="1" i="1" dirty="0">
                <a:solidFill>
                  <a:srgbClr val="0070C0"/>
                </a:solidFill>
              </a:rPr>
              <a:t>Юристи займають високі державні посади, відомі їхні імена у журналістиці, повагою у суспільстві користуються вчені-юристи. Можна з упевненістю стверджувати, що по-справжньому розумний, висококваліфікований юрист - це бажаний працівник, радник і порадник у будь-якій галузі професійної діяльності.</a:t>
            </a:r>
          </a:p>
        </p:txBody>
      </p:sp>
      <p:pic>
        <p:nvPicPr>
          <p:cNvPr id="5" name="Рисунок 4" descr="162-229x300.jpg"/>
          <p:cNvPicPr>
            <a:picLocks noChangeAspect="1"/>
          </p:cNvPicPr>
          <p:nvPr/>
        </p:nvPicPr>
        <p:blipFill>
          <a:blip r:embed="rId2" cstate="print"/>
          <a:stretch>
            <a:fillRect/>
          </a:stretch>
        </p:blipFill>
        <p:spPr>
          <a:xfrm rot="173544">
            <a:off x="4699147" y="500353"/>
            <a:ext cx="3922391" cy="513850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0"/>
            <a:ext cx="5764463" cy="923330"/>
          </a:xfrm>
          <a:prstGeom prst="rect">
            <a:avLst/>
          </a:prstGeom>
        </p:spPr>
        <p:txBody>
          <a:bodyPr wrap="none">
            <a:spAutoFit/>
          </a:bodyPr>
          <a:lstStyle/>
          <a:p>
            <a:r>
              <a:rPr lang="uk-UA" sz="5400" b="1" i="1" dirty="0" smtClean="0">
                <a:solidFill>
                  <a:srgbClr val="0070C0"/>
                </a:solidFill>
                <a:effectLst>
                  <a:outerShdw blurRad="38100" dist="38100" dir="2700000" algn="tl">
                    <a:srgbClr val="000000">
                      <a:alpha val="43137"/>
                    </a:srgbClr>
                  </a:outerShdw>
                </a:effectLst>
              </a:rPr>
              <a:t>Труднощі професії</a:t>
            </a:r>
            <a:endParaRPr lang="uk-UA" sz="5400" b="1" i="1" dirty="0">
              <a:solidFill>
                <a:srgbClr val="0070C0"/>
              </a:solidFill>
              <a:effectLst>
                <a:outerShdw blurRad="38100" dist="38100" dir="2700000" algn="tl">
                  <a:srgbClr val="000000">
                    <a:alpha val="43137"/>
                  </a:srgbClr>
                </a:outerShdw>
              </a:effectLst>
            </a:endParaRPr>
          </a:p>
        </p:txBody>
      </p:sp>
      <p:sp>
        <p:nvSpPr>
          <p:cNvPr id="3" name="Прямоугольник 2"/>
          <p:cNvSpPr/>
          <p:nvPr/>
        </p:nvSpPr>
        <p:spPr>
          <a:xfrm>
            <a:off x="179512" y="980728"/>
            <a:ext cx="5040560" cy="5262979"/>
          </a:xfrm>
          <a:prstGeom prst="rect">
            <a:avLst/>
          </a:prstGeom>
        </p:spPr>
        <p:txBody>
          <a:bodyPr wrap="square">
            <a:spAutoFit/>
          </a:bodyPr>
          <a:lstStyle/>
          <a:p>
            <a:r>
              <a:rPr lang="uk-UA" sz="2400" b="1" i="1" dirty="0" smtClean="0">
                <a:solidFill>
                  <a:srgbClr val="0097CC"/>
                </a:solidFill>
              </a:rPr>
              <a:t>У економіці робота юриста колись була більш-менш спокійною. Однак на цей час вона також пов'язані з ризиком високої відповідальності. Неправильна порада може завдати величезних збитків фірмі і не менших - репутації самого юриста. Зрозуміло, ризик відповідальності залежить від характеру прийнятих рішень, їх масштабності. Сприйняття ризику, вміння його витримувати залежить від особистих якостей юриста.</a:t>
            </a:r>
          </a:p>
        </p:txBody>
      </p:sp>
      <p:pic>
        <p:nvPicPr>
          <p:cNvPr id="4" name="Рисунок 3" descr="yurisconsult.png"/>
          <p:cNvPicPr>
            <a:picLocks noChangeAspect="1"/>
          </p:cNvPicPr>
          <p:nvPr/>
        </p:nvPicPr>
        <p:blipFill>
          <a:blip r:embed="rId2" cstate="print"/>
          <a:stretch>
            <a:fillRect/>
          </a:stretch>
        </p:blipFill>
        <p:spPr>
          <a:xfrm>
            <a:off x="5076056" y="908720"/>
            <a:ext cx="3744416" cy="5690602"/>
          </a:xfrm>
          <a:prstGeom prst="rect">
            <a:avLst/>
          </a:prstGeom>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692696"/>
            <a:ext cx="4572000" cy="5262979"/>
          </a:xfrm>
          <a:prstGeom prst="rect">
            <a:avLst/>
          </a:prstGeom>
        </p:spPr>
        <p:txBody>
          <a:bodyPr>
            <a:spAutoFit/>
          </a:bodyPr>
          <a:lstStyle/>
          <a:p>
            <a:pPr algn="r"/>
            <a:r>
              <a:rPr lang="uk-UA" sz="2800" b="1" i="1" dirty="0" smtClean="0">
                <a:solidFill>
                  <a:srgbClr val="0097CC"/>
                </a:solidFill>
              </a:rPr>
              <a:t>У юриста дуже напружена праця, відсутність нормованого робочого дня й навіть робочого тижня. Юристи часто змушені працювати вечорами, у вихідні дні. Під час робочого дня можуть надходити найрізноманітніші завдання, які потребують термінового  вирішення.</a:t>
            </a:r>
            <a:endParaRPr lang="uk-UA" sz="2800" b="1" i="1" dirty="0">
              <a:solidFill>
                <a:srgbClr val="0097CC"/>
              </a:solidFill>
            </a:endParaRPr>
          </a:p>
        </p:txBody>
      </p:sp>
      <p:pic>
        <p:nvPicPr>
          <p:cNvPr id="3" name="Рисунок 2" descr="yurist.PNG"/>
          <p:cNvPicPr>
            <a:picLocks noChangeAspect="1"/>
          </p:cNvPicPr>
          <p:nvPr/>
        </p:nvPicPr>
        <p:blipFill>
          <a:blip r:embed="rId2" cstate="print"/>
          <a:stretch>
            <a:fillRect/>
          </a:stretch>
        </p:blipFill>
        <p:spPr>
          <a:xfrm rot="21381680">
            <a:off x="310761" y="452366"/>
            <a:ext cx="3907851" cy="4260324"/>
          </a:xfrm>
          <a:prstGeom prst="roundRect">
            <a:avLst>
              <a:gd name="adj" fmla="val 2051"/>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6712"/>
            <a:ext cx="5328592" cy="5847755"/>
          </a:xfrm>
          <a:prstGeom prst="rect">
            <a:avLst/>
          </a:prstGeom>
        </p:spPr>
        <p:txBody>
          <a:bodyPr wrap="square">
            <a:spAutoFit/>
          </a:bodyPr>
          <a:lstStyle/>
          <a:p>
            <a:pPr algn="ctr"/>
            <a:r>
              <a:rPr lang="uk-UA" sz="2200" b="1" i="1" dirty="0" smtClean="0">
                <a:solidFill>
                  <a:srgbClr val="0097CC"/>
                </a:solidFill>
              </a:rPr>
              <a:t>Робота юриста - це боротьба за право, яка не завжди приводить до перемоги. Однак сама спрямованість професійної діяльності може приносити багатьом фахівцям високе моральне задоволення. Привабливість професії юриста полягає у її певній самостійності. Юристи зазвичай так чи інакше підпорядковані своєму керівництву, окрім суддів і осіб вільної професії - адвокатів. Але все-таки вони приймають рішення відповідно до закону, а тлумачення закону передбачає самостійність. Чим краще мислить юрист, що більше знає, чим він сміливіший і наполегливіший, тим точнішими будуть його рішення і тим вищою репутація.</a:t>
            </a:r>
          </a:p>
        </p:txBody>
      </p:sp>
      <p:sp>
        <p:nvSpPr>
          <p:cNvPr id="3" name="Прямоугольник 2"/>
          <p:cNvSpPr/>
          <p:nvPr/>
        </p:nvSpPr>
        <p:spPr>
          <a:xfrm>
            <a:off x="251520" y="0"/>
            <a:ext cx="6624736" cy="707886"/>
          </a:xfrm>
          <a:prstGeom prst="rect">
            <a:avLst/>
          </a:prstGeom>
        </p:spPr>
        <p:txBody>
          <a:bodyPr wrap="square">
            <a:spAutoFit/>
          </a:bodyPr>
          <a:lstStyle/>
          <a:p>
            <a:r>
              <a:rPr lang="uk-UA" sz="4000" b="1" i="1" dirty="0" smtClean="0">
                <a:solidFill>
                  <a:srgbClr val="0070C0"/>
                </a:solidFill>
                <a:effectLst>
                  <a:outerShdw blurRad="38100" dist="38100" dir="2700000" algn="tl">
                    <a:srgbClr val="000000">
                      <a:alpha val="43137"/>
                    </a:srgbClr>
                  </a:outerShdw>
                </a:effectLst>
              </a:rPr>
              <a:t>Привабливість професії</a:t>
            </a:r>
          </a:p>
        </p:txBody>
      </p:sp>
      <p:pic>
        <p:nvPicPr>
          <p:cNvPr id="4" name="Рисунок 3" descr="uslugi_dlia_fizicheskih_lic.png"/>
          <p:cNvPicPr>
            <a:picLocks noChangeAspect="1"/>
          </p:cNvPicPr>
          <p:nvPr/>
        </p:nvPicPr>
        <p:blipFill>
          <a:blip r:embed="rId2" cstate="print"/>
          <a:stretch>
            <a:fillRect/>
          </a:stretch>
        </p:blipFill>
        <p:spPr>
          <a:xfrm>
            <a:off x="5220072" y="3284983"/>
            <a:ext cx="3796786" cy="2694493"/>
          </a:xfrm>
          <a:prstGeom prst="rect">
            <a:avLst/>
          </a:prstGeom>
        </p:spPr>
      </p:pic>
      <p:pic>
        <p:nvPicPr>
          <p:cNvPr id="5" name="Рисунок 4" descr="yurist-11.png"/>
          <p:cNvPicPr>
            <a:picLocks noChangeAspect="1"/>
          </p:cNvPicPr>
          <p:nvPr/>
        </p:nvPicPr>
        <p:blipFill>
          <a:blip r:embed="rId3" cstate="print"/>
          <a:stretch>
            <a:fillRect/>
          </a:stretch>
        </p:blipFill>
        <p:spPr>
          <a:xfrm>
            <a:off x="5148064" y="0"/>
            <a:ext cx="4177991" cy="2772818"/>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2080" y="548680"/>
            <a:ext cx="3672408" cy="6063198"/>
          </a:xfrm>
          <a:prstGeom prst="rect">
            <a:avLst/>
          </a:prstGeom>
        </p:spPr>
        <p:txBody>
          <a:bodyPr wrap="square">
            <a:spAutoFit/>
          </a:bodyPr>
          <a:lstStyle/>
          <a:p>
            <a:pPr algn="r"/>
            <a:r>
              <a:rPr lang="uk-UA" sz="2800" b="1" i="1" dirty="0" smtClean="0">
                <a:solidFill>
                  <a:srgbClr val="0097CC"/>
                </a:solidFill>
              </a:rPr>
              <a:t>Привабливою рисою професії юриста є можливість вільно використовувати її у найрізноманітніших сферах державного життя, у економіці, мистецтві, спорті, журналістиці. Щоб зайняти досить хороші позиції, слід докласти значних зусиль.</a:t>
            </a:r>
          </a:p>
          <a:p>
            <a:endParaRPr lang="uk-UA" sz="2400" b="1" i="1" dirty="0" smtClean="0">
              <a:solidFill>
                <a:srgbClr val="0097CC"/>
              </a:solidFill>
            </a:endParaRPr>
          </a:p>
        </p:txBody>
      </p:sp>
      <p:pic>
        <p:nvPicPr>
          <p:cNvPr id="6" name="Рисунок 5" descr="c2e524a27ab68525c1395a7fa7c8bede.png"/>
          <p:cNvPicPr>
            <a:picLocks noChangeAspect="1"/>
          </p:cNvPicPr>
          <p:nvPr/>
        </p:nvPicPr>
        <p:blipFill>
          <a:blip r:embed="rId2" cstate="print"/>
          <a:stretch>
            <a:fillRect/>
          </a:stretch>
        </p:blipFill>
        <p:spPr>
          <a:xfrm>
            <a:off x="179512" y="764704"/>
            <a:ext cx="5112568" cy="3834426"/>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710</Words>
  <Application>Microsoft Office PowerPoint</Application>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Моя майбутня професія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майбутня професія</dc:title>
  <dc:creator>Oleg</dc:creator>
  <cp:lastModifiedBy>Oleg</cp:lastModifiedBy>
  <cp:revision>10</cp:revision>
  <dcterms:created xsi:type="dcterms:W3CDTF">2013-10-23T14:58:04Z</dcterms:created>
  <dcterms:modified xsi:type="dcterms:W3CDTF">2013-10-23T16:38:47Z</dcterms:modified>
</cp:coreProperties>
</file>