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6" r:id="rId2"/>
    <p:sldId id="260" r:id="rId3"/>
    <p:sldId id="261" r:id="rId4"/>
    <p:sldId id="266" r:id="rId5"/>
    <p:sldId id="267" r:id="rId6"/>
    <p:sldId id="272" r:id="rId7"/>
    <p:sldId id="265" r:id="rId8"/>
    <p:sldId id="271" r:id="rId9"/>
    <p:sldId id="270" r:id="rId10"/>
    <p:sldId id="269" r:id="rId11"/>
    <p:sldId id="268" r:id="rId12"/>
    <p:sldId id="273" r:id="rId13"/>
    <p:sldId id="274" r:id="rId14"/>
    <p:sldId id="275" r:id="rId15"/>
    <p:sldId id="276" r:id="rId16"/>
    <p:sldId id="264" r:id="rId17"/>
    <p:sldId id="263" r:id="rId18"/>
    <p:sldId id="262" r:id="rId19"/>
    <p:sldId id="277" r:id="rId20"/>
    <p:sldId id="293" r:id="rId21"/>
    <p:sldId id="278" r:id="rId22"/>
    <p:sldId id="281" r:id="rId23"/>
    <p:sldId id="280" r:id="rId24"/>
    <p:sldId id="291" r:id="rId25"/>
    <p:sldId id="297" r:id="rId26"/>
    <p:sldId id="298" r:id="rId27"/>
    <p:sldId id="29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4" r:id="rId37"/>
    <p:sldId id="29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CC"/>
    <a:srgbClr val="070200"/>
    <a:srgbClr val="E1C391"/>
    <a:srgbClr val="4E3110"/>
    <a:srgbClr val="754A1D"/>
    <a:srgbClr val="C7AFA7"/>
    <a:srgbClr val="CAC4C6"/>
    <a:srgbClr val="D5C2BB"/>
    <a:srgbClr val="FAFFA0"/>
    <a:srgbClr val="CE6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94660"/>
  </p:normalViewPr>
  <p:slideViewPr>
    <p:cSldViewPr snapToGrid="0">
      <p:cViewPr varScale="1">
        <p:scale>
          <a:sx n="70" d="100"/>
          <a:sy n="70" d="100"/>
        </p:scale>
        <p:origin x="15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A1AB-FEEB-40FB-94A9-CAC4A9D5DB9B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C941-14B1-401E-9DC8-46646336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34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A1AB-FEEB-40FB-94A9-CAC4A9D5DB9B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C941-14B1-401E-9DC8-46646336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92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A1AB-FEEB-40FB-94A9-CAC4A9D5DB9B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C941-14B1-401E-9DC8-46646336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34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A1AB-FEEB-40FB-94A9-CAC4A9D5DB9B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C941-14B1-401E-9DC8-46646336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8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A1AB-FEEB-40FB-94A9-CAC4A9D5DB9B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C941-14B1-401E-9DC8-46646336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0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A1AB-FEEB-40FB-94A9-CAC4A9D5DB9B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C941-14B1-401E-9DC8-46646336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60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A1AB-FEEB-40FB-94A9-CAC4A9D5DB9B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C941-14B1-401E-9DC8-46646336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4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A1AB-FEEB-40FB-94A9-CAC4A9D5DB9B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C941-14B1-401E-9DC8-46646336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60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A1AB-FEEB-40FB-94A9-CAC4A9D5DB9B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C941-14B1-401E-9DC8-46646336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00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A1AB-FEEB-40FB-94A9-CAC4A9D5DB9B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C941-14B1-401E-9DC8-46646336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45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2A1AB-FEEB-40FB-94A9-CAC4A9D5DB9B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8C941-14B1-401E-9DC8-46646336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94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2A1AB-FEEB-40FB-94A9-CAC4A9D5DB9B}" type="datetimeFigureOut">
              <a:rPr lang="ru-RU" smtClean="0"/>
              <a:t>27.01.2015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8C941-14B1-401E-9DC8-46646336D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8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16123"/>
          <a:stretch/>
        </p:blipFill>
        <p:spPr>
          <a:xfrm>
            <a:off x="1" y="0"/>
            <a:ext cx="9143999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312336"/>
            <a:ext cx="91417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Салон краси «Кароліна»</a:t>
            </a:r>
            <a:endParaRPr lang="ru-RU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6084" y="4518126"/>
            <a:ext cx="2784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FF99CC"/>
                </a:solidFill>
              </a:rPr>
              <a:t>Виконала</a:t>
            </a:r>
            <a:r>
              <a:rPr lang="ru-RU" sz="2400" dirty="0" smtClean="0">
                <a:solidFill>
                  <a:srgbClr val="FF99CC"/>
                </a:solidFill>
              </a:rPr>
              <a:t>:</a:t>
            </a:r>
          </a:p>
          <a:p>
            <a:r>
              <a:rPr lang="uk-UA" sz="2400" dirty="0" smtClean="0">
                <a:solidFill>
                  <a:srgbClr val="FF99CC"/>
                </a:solidFill>
              </a:rPr>
              <a:t>Учениця 11-Б </a:t>
            </a:r>
            <a:r>
              <a:rPr lang="uk-UA" sz="2400" dirty="0" smtClean="0">
                <a:solidFill>
                  <a:srgbClr val="FF99CC"/>
                </a:solidFill>
              </a:rPr>
              <a:t>класу</a:t>
            </a:r>
            <a:endParaRPr lang="en-CA" sz="2400" dirty="0" smtClean="0">
              <a:solidFill>
                <a:srgbClr val="FF99CC"/>
              </a:solidFill>
            </a:endParaRPr>
          </a:p>
          <a:p>
            <a:r>
              <a:rPr lang="uk-UA" sz="2400" dirty="0" smtClean="0">
                <a:solidFill>
                  <a:srgbClr val="FF99CC"/>
                </a:solidFill>
              </a:rPr>
              <a:t>СЗШ №14 </a:t>
            </a:r>
            <a:r>
              <a:rPr lang="uk-UA" sz="2400" dirty="0" err="1" smtClean="0">
                <a:solidFill>
                  <a:srgbClr val="FF99CC"/>
                </a:solidFill>
              </a:rPr>
              <a:t>м.Умані</a:t>
            </a:r>
            <a:endParaRPr lang="uk-UA" sz="2400" dirty="0" smtClean="0">
              <a:solidFill>
                <a:srgbClr val="FF99CC"/>
              </a:solidFill>
            </a:endParaRPr>
          </a:p>
          <a:p>
            <a:r>
              <a:rPr lang="uk-UA" sz="2400" dirty="0" smtClean="0">
                <a:solidFill>
                  <a:srgbClr val="FF99CC"/>
                </a:solidFill>
              </a:rPr>
              <a:t>Король Марина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30186"/>
          <a:stretch/>
        </p:blipFill>
        <p:spPr>
          <a:xfrm rot="21172570">
            <a:off x="5090341" y="2017386"/>
            <a:ext cx="3635751" cy="1903686"/>
          </a:xfrm>
          <a:prstGeom prst="rect">
            <a:avLst/>
          </a:prstGeom>
        </p:spPr>
      </p:pic>
      <p:pic>
        <p:nvPicPr>
          <p:cNvPr id="2" name="Adele_-_Youll_Never_See_Me_A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644" y="6059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0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558352" cy="34222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537" r="6398"/>
          <a:stretch/>
        </p:blipFill>
        <p:spPr>
          <a:xfrm>
            <a:off x="-68294" y="3370996"/>
            <a:ext cx="4558352" cy="3519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352" y="-89140"/>
            <a:ext cx="4585648" cy="3439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673" r="875"/>
          <a:stretch/>
        </p:blipFill>
        <p:spPr>
          <a:xfrm>
            <a:off x="4354867" y="3338186"/>
            <a:ext cx="4789133" cy="35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4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6236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7226" y="415204"/>
            <a:ext cx="2208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Масаж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182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212" r="2993"/>
          <a:stretch/>
        </p:blipFill>
        <p:spPr>
          <a:xfrm>
            <a:off x="-1" y="-122829"/>
            <a:ext cx="9144001" cy="69808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7823" y="4727897"/>
            <a:ext cx="2484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Соляр</a:t>
            </a:r>
            <a:r>
              <a:rPr lang="uk-UA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ій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576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195" y="-1"/>
            <a:ext cx="9501195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8225" y="442499"/>
            <a:ext cx="5535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Послуги</a:t>
            </a:r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манікюру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391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714" y="0"/>
            <a:ext cx="2511184" cy="18833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658010" cy="1883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010" y="0"/>
            <a:ext cx="2385704" cy="1883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16984"/>
          <a:stretch/>
        </p:blipFill>
        <p:spPr>
          <a:xfrm>
            <a:off x="2484864" y="1883389"/>
            <a:ext cx="3001071" cy="2720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12210"/>
          <a:stretch/>
        </p:blipFill>
        <p:spPr>
          <a:xfrm>
            <a:off x="0" y="1883390"/>
            <a:ext cx="3061648" cy="1574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28689"/>
            <a:ext cx="4220128" cy="36293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882" y="-1"/>
            <a:ext cx="2339166" cy="19925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1809" y="1883389"/>
            <a:ext cx="3731238" cy="35877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8098" y="4476466"/>
            <a:ext cx="3269978" cy="23245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9306" y="4463994"/>
            <a:ext cx="2918800" cy="239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7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95798" y="278726"/>
            <a:ext cx="5663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Послуги</a:t>
            </a:r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педикюру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0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2271"/>
          <a:stretch/>
        </p:blipFill>
        <p:spPr>
          <a:xfrm>
            <a:off x="0" y="0"/>
            <a:ext cx="9283702" cy="6987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3707" y="300251"/>
            <a:ext cx="4708478" cy="1077218"/>
          </a:xfrm>
          <a:prstGeom prst="rect">
            <a:avLst/>
          </a:prstGeom>
          <a:solidFill>
            <a:srgbClr val="FAFF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FF0000"/>
                </a:solidFill>
              </a:rPr>
              <a:t>Салон Краси «Кароліна»</a:t>
            </a:r>
          </a:p>
          <a:p>
            <a:pPr algn="ctr"/>
            <a:r>
              <a:rPr lang="uk-UA" sz="3200" b="1" i="1" dirty="0" smtClean="0">
                <a:solidFill>
                  <a:srgbClr val="FF0000"/>
                </a:solidFill>
              </a:rPr>
              <a:t>До ваших послуг!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364" y="5691116"/>
            <a:ext cx="3985146" cy="769441"/>
          </a:xfrm>
          <a:prstGeom prst="rect">
            <a:avLst/>
          </a:prstGeom>
          <a:solidFill>
            <a:srgbClr val="FBFFA1"/>
          </a:solidFill>
        </p:spPr>
        <p:txBody>
          <a:bodyPr wrap="square" rtlCol="0">
            <a:spAutoFit/>
          </a:bodyPr>
          <a:lstStyle/>
          <a:p>
            <a:r>
              <a:rPr lang="uk-UA" sz="2000" dirty="0" err="1" smtClean="0">
                <a:solidFill>
                  <a:srgbClr val="FF0000"/>
                </a:solidFill>
              </a:rPr>
              <a:t>Вул.Горького</a:t>
            </a:r>
            <a:r>
              <a:rPr lang="uk-UA" sz="2000" dirty="0" smtClean="0">
                <a:solidFill>
                  <a:srgbClr val="FF0000"/>
                </a:solidFill>
              </a:rPr>
              <a:t> 13</a:t>
            </a:r>
          </a:p>
          <a:p>
            <a:r>
              <a:rPr lang="uk-UA" sz="2400" b="1" i="1" dirty="0" smtClean="0">
                <a:solidFill>
                  <a:srgbClr val="FF0000"/>
                </a:solidFill>
              </a:rPr>
              <a:t>т. 0935674321-0987645321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04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2829" y="0"/>
            <a:ext cx="902117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Для салону буде закуплено </a:t>
            </a:r>
            <a:r>
              <a:rPr lang="ru-RU" sz="3600" b="1" i="1" dirty="0" err="1">
                <a:solidFill>
                  <a:srgbClr val="FF0000"/>
                </a:solidFill>
              </a:rPr>
              <a:t>професійне</a:t>
            </a:r>
            <a:r>
              <a:rPr lang="ru-RU" sz="3600" b="1" i="1" dirty="0">
                <a:solidFill>
                  <a:srgbClr val="FF0000"/>
                </a:solidFill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</a:rPr>
              <a:t>обладнання</a:t>
            </a:r>
            <a:r>
              <a:rPr lang="ru-RU" sz="3600" b="1" i="1" dirty="0" smtClean="0">
                <a:solidFill>
                  <a:srgbClr val="FF0000"/>
                </a:solidFill>
              </a:rPr>
              <a:t>:</a:t>
            </a:r>
            <a:endParaRPr lang="ru-RU" sz="2400" b="1" i="1" dirty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                   </a:t>
            </a:r>
            <a:r>
              <a:rPr lang="ru-RU" sz="3200" dirty="0" err="1" smtClean="0">
                <a:solidFill>
                  <a:schemeClr val="bg1"/>
                </a:solidFill>
              </a:rPr>
              <a:t>Робочі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столи</a:t>
            </a:r>
            <a:r>
              <a:rPr lang="ru-RU" sz="3200" dirty="0">
                <a:solidFill>
                  <a:schemeClr val="bg1"/>
                </a:solidFill>
              </a:rPr>
              <a:t> для </a:t>
            </a:r>
            <a:r>
              <a:rPr lang="ru-RU" sz="3200" dirty="0" err="1">
                <a:solidFill>
                  <a:schemeClr val="bg1"/>
                </a:solidFill>
              </a:rPr>
              <a:t>перукарів</a:t>
            </a:r>
            <a:r>
              <a:rPr lang="ru-RU" sz="3200" dirty="0">
                <a:solidFill>
                  <a:schemeClr val="bg1"/>
                </a:solidFill>
              </a:rPr>
              <a:t> - З </a:t>
            </a:r>
            <a:r>
              <a:rPr lang="ru-RU" sz="3200" dirty="0" smtClean="0">
                <a:solidFill>
                  <a:schemeClr val="bg1"/>
                </a:solidFill>
              </a:rPr>
              <a:t>шт.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                 </a:t>
            </a:r>
            <a:r>
              <a:rPr lang="ru-RU" sz="3200" dirty="0" err="1" smtClean="0">
                <a:solidFill>
                  <a:schemeClr val="bg1"/>
                </a:solidFill>
              </a:rPr>
              <a:t>Мийка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- 1шт.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                 </a:t>
            </a:r>
            <a:r>
              <a:rPr lang="ru-RU" sz="3200" dirty="0" err="1" smtClean="0">
                <a:solidFill>
                  <a:schemeClr val="bg1"/>
                </a:solidFill>
              </a:rPr>
              <a:t>Робочий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стіл</a:t>
            </a:r>
            <a:r>
              <a:rPr lang="ru-RU" sz="3200" dirty="0">
                <a:solidFill>
                  <a:schemeClr val="bg1"/>
                </a:solidFill>
              </a:rPr>
              <a:t> для </a:t>
            </a:r>
            <a:r>
              <a:rPr lang="ru-RU" sz="3200" dirty="0" err="1">
                <a:solidFill>
                  <a:schemeClr val="bg1"/>
                </a:solidFill>
              </a:rPr>
              <a:t>манікюру</a:t>
            </a:r>
            <a:r>
              <a:rPr lang="ru-RU" sz="3200" dirty="0">
                <a:solidFill>
                  <a:schemeClr val="bg1"/>
                </a:solidFill>
              </a:rPr>
              <a:t> - 1 шт.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                 </a:t>
            </a:r>
            <a:r>
              <a:rPr lang="ru-RU" sz="3200" dirty="0" err="1" smtClean="0">
                <a:solidFill>
                  <a:schemeClr val="bg1"/>
                </a:solidFill>
              </a:rPr>
              <a:t>Робочий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стіл</a:t>
            </a:r>
            <a:r>
              <a:rPr lang="ru-RU" sz="3200" dirty="0">
                <a:solidFill>
                  <a:schemeClr val="bg1"/>
                </a:solidFill>
              </a:rPr>
              <a:t> для </a:t>
            </a:r>
            <a:r>
              <a:rPr lang="ru-RU" sz="3200" dirty="0" err="1">
                <a:solidFill>
                  <a:schemeClr val="bg1"/>
                </a:solidFill>
              </a:rPr>
              <a:t>масажу</a:t>
            </a:r>
            <a:r>
              <a:rPr lang="ru-RU" sz="3200" dirty="0">
                <a:solidFill>
                  <a:schemeClr val="bg1"/>
                </a:solidFill>
              </a:rPr>
              <a:t> - 1 шт.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                 </a:t>
            </a:r>
            <a:r>
              <a:rPr lang="ru-RU" sz="3200" dirty="0" err="1" smtClean="0">
                <a:solidFill>
                  <a:schemeClr val="bg1"/>
                </a:solidFill>
              </a:rPr>
              <a:t>Косметичне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крісло</a:t>
            </a:r>
            <a:r>
              <a:rPr lang="ru-RU" sz="3200" dirty="0">
                <a:solidFill>
                  <a:schemeClr val="bg1"/>
                </a:solidFill>
              </a:rPr>
              <a:t> - 1 шт.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                 </a:t>
            </a:r>
            <a:r>
              <a:rPr lang="ru-RU" sz="3200" dirty="0" err="1" smtClean="0">
                <a:solidFill>
                  <a:schemeClr val="bg1"/>
                </a:solidFill>
              </a:rPr>
              <a:t>Солярій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- 1шт.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                 Диван </a:t>
            </a:r>
            <a:r>
              <a:rPr lang="ru-RU" sz="3200" dirty="0">
                <a:solidFill>
                  <a:schemeClr val="bg1"/>
                </a:solidFill>
              </a:rPr>
              <a:t>для </a:t>
            </a:r>
            <a:r>
              <a:rPr lang="ru-RU" sz="3200" dirty="0" err="1">
                <a:solidFill>
                  <a:schemeClr val="bg1"/>
                </a:solidFill>
              </a:rPr>
              <a:t>відвідувачів</a:t>
            </a:r>
            <a:r>
              <a:rPr lang="ru-RU" sz="3200" dirty="0">
                <a:solidFill>
                  <a:schemeClr val="bg1"/>
                </a:solidFill>
              </a:rPr>
              <a:t> - </a:t>
            </a:r>
            <a:r>
              <a:rPr lang="ru-RU" sz="3200" dirty="0" smtClean="0">
                <a:solidFill>
                  <a:schemeClr val="bg1"/>
                </a:solidFill>
              </a:rPr>
              <a:t>2 </a:t>
            </a:r>
            <a:r>
              <a:rPr lang="ru-RU" sz="3200" dirty="0">
                <a:solidFill>
                  <a:schemeClr val="bg1"/>
                </a:solidFill>
              </a:rPr>
              <a:t>шт.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                 </a:t>
            </a:r>
            <a:r>
              <a:rPr lang="ru-RU" sz="3200" dirty="0" err="1" smtClean="0">
                <a:solidFill>
                  <a:schemeClr val="bg1"/>
                </a:solidFill>
              </a:rPr>
              <a:t>Настінні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дзеркала</a:t>
            </a:r>
            <a:r>
              <a:rPr lang="ru-RU" sz="3200" dirty="0">
                <a:solidFill>
                  <a:schemeClr val="bg1"/>
                </a:solidFill>
              </a:rPr>
              <a:t> - 4 шт.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                 </a:t>
            </a:r>
            <a:r>
              <a:rPr lang="ru-RU" sz="3200" dirty="0" err="1" smtClean="0">
                <a:solidFill>
                  <a:schemeClr val="bg1"/>
                </a:solidFill>
              </a:rPr>
              <a:t>Крісла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- 3 шт.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                 </a:t>
            </a:r>
            <a:r>
              <a:rPr lang="ru-RU" sz="3200" dirty="0" err="1" smtClean="0">
                <a:solidFill>
                  <a:schemeClr val="bg1"/>
                </a:solidFill>
              </a:rPr>
              <a:t>Стільці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- 4 шт.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                 Контрольно-</a:t>
            </a:r>
            <a:r>
              <a:rPr lang="ru-RU" sz="3200" dirty="0" err="1" smtClean="0">
                <a:solidFill>
                  <a:schemeClr val="bg1"/>
                </a:solidFill>
              </a:rPr>
              <a:t>касовий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апарат-1шт.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395785" y="1037230"/>
            <a:ext cx="1214651" cy="464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85" y="3479054"/>
            <a:ext cx="1231499" cy="499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89" y="2965108"/>
            <a:ext cx="1231499" cy="499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37" y="2465193"/>
            <a:ext cx="1231499" cy="4999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85" y="2038569"/>
            <a:ext cx="1231499" cy="4999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85" y="1501254"/>
            <a:ext cx="1231499" cy="4999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37" y="4037355"/>
            <a:ext cx="1231499" cy="4999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08" y="4549793"/>
            <a:ext cx="1231499" cy="4999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8" y="5525871"/>
            <a:ext cx="1231499" cy="4999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8" y="5062231"/>
            <a:ext cx="1231499" cy="4999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8" y="5990278"/>
            <a:ext cx="1231499" cy="499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6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750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3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982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" y="595995"/>
            <a:ext cx="904846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У </a:t>
            </a:r>
            <a:r>
              <a:rPr lang="ru-RU" sz="2400" b="1" dirty="0" err="1">
                <a:solidFill>
                  <a:schemeClr val="bg1"/>
                </a:solidFill>
              </a:rPr>
              <a:t>якійсь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мірі</a:t>
            </a:r>
            <a:r>
              <a:rPr lang="ru-RU" sz="2400" b="1" dirty="0">
                <a:solidFill>
                  <a:schemeClr val="bg1"/>
                </a:solidFill>
              </a:rPr>
              <a:t> проблема </a:t>
            </a:r>
            <a:r>
              <a:rPr lang="ru-RU" sz="2400" b="1" dirty="0" err="1">
                <a:solidFill>
                  <a:schemeClr val="bg1"/>
                </a:solidFill>
              </a:rPr>
              <a:t>збуту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може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розглядатися</a:t>
            </a:r>
            <a:r>
              <a:rPr lang="ru-RU" sz="2400" b="1" dirty="0">
                <a:solidFill>
                  <a:schemeClr val="bg1"/>
                </a:solidFill>
              </a:rPr>
              <a:t> як </a:t>
            </a:r>
            <a:r>
              <a:rPr lang="ru-RU" sz="2400" b="1" dirty="0" err="1">
                <a:solidFill>
                  <a:schemeClr val="bg1"/>
                </a:solidFill>
              </a:rPr>
              <a:t>функція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місця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розташування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підприємства</a:t>
            </a:r>
            <a:r>
              <a:rPr lang="ru-RU" sz="2400" b="1" dirty="0">
                <a:solidFill>
                  <a:schemeClr val="bg1"/>
                </a:solidFill>
              </a:rPr>
              <a:t>. Салон-</a:t>
            </a:r>
            <a:r>
              <a:rPr lang="ru-RU" sz="2400" b="1" dirty="0" err="1">
                <a:solidFill>
                  <a:schemeClr val="bg1"/>
                </a:solidFill>
              </a:rPr>
              <a:t>перукарня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«</a:t>
            </a:r>
            <a:r>
              <a:rPr lang="ru-RU" sz="2400" b="1" dirty="0" err="1" smtClean="0">
                <a:solidFill>
                  <a:schemeClr val="bg1"/>
                </a:solidFill>
              </a:rPr>
              <a:t>Кароліна</a:t>
            </a:r>
            <a:r>
              <a:rPr lang="ru-RU" sz="2400" b="1" dirty="0" smtClean="0">
                <a:solidFill>
                  <a:schemeClr val="bg1"/>
                </a:solidFill>
              </a:rPr>
              <a:t>» буде </a:t>
            </a:r>
            <a:r>
              <a:rPr lang="ru-RU" sz="2400" b="1" dirty="0" err="1" smtClean="0">
                <a:solidFill>
                  <a:schemeClr val="bg1"/>
                </a:solidFill>
              </a:rPr>
              <a:t>розташований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в Центральному </a:t>
            </a:r>
            <a:r>
              <a:rPr lang="ru-RU" sz="2400" b="1" dirty="0" err="1">
                <a:solidFill>
                  <a:schemeClr val="bg1"/>
                </a:solidFill>
              </a:rPr>
              <a:t>районі</a:t>
            </a:r>
            <a:r>
              <a:rPr lang="ru-RU" sz="2400" b="1" dirty="0">
                <a:solidFill>
                  <a:schemeClr val="bg1"/>
                </a:solidFill>
              </a:rPr>
              <a:t>, де </a:t>
            </a:r>
            <a:r>
              <a:rPr lang="ru-RU" sz="2400" b="1" dirty="0" err="1" smtClean="0">
                <a:solidFill>
                  <a:schemeClr val="bg1"/>
                </a:solidFill>
              </a:rPr>
              <a:t>конкуренція-головна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проблема, тому </a:t>
            </a:r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всі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салони</a:t>
            </a:r>
            <a:r>
              <a:rPr lang="ru-RU" sz="2400" b="1" dirty="0">
                <a:solidFill>
                  <a:schemeClr val="bg1"/>
                </a:solidFill>
              </a:rPr>
              <a:t> з </a:t>
            </a:r>
            <a:r>
              <a:rPr lang="ru-RU" sz="2400" b="1" dirty="0" err="1">
                <a:solidFill>
                  <a:schemeClr val="bg1"/>
                </a:solidFill>
              </a:rPr>
              <a:t>подібними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послугами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знаходяться</a:t>
            </a:r>
            <a:r>
              <a:rPr lang="ru-RU" sz="2400" b="1" dirty="0">
                <a:solidFill>
                  <a:schemeClr val="bg1"/>
                </a:solidFill>
              </a:rPr>
              <a:t> в </a:t>
            </a:r>
            <a:r>
              <a:rPr lang="ru-RU" sz="2400" b="1" dirty="0" err="1">
                <a:solidFill>
                  <a:schemeClr val="bg1"/>
                </a:solidFill>
              </a:rPr>
              <a:t>центрі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міста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i="1" dirty="0" err="1" smtClean="0">
                <a:solidFill>
                  <a:schemeClr val="bg1"/>
                </a:solidFill>
              </a:rPr>
              <a:t>Інша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>
                <a:solidFill>
                  <a:schemeClr val="bg1"/>
                </a:solidFill>
              </a:rPr>
              <a:t>сторона </a:t>
            </a:r>
            <a:r>
              <a:rPr lang="ru-RU" sz="2400" b="1" i="1" dirty="0" err="1">
                <a:solidFill>
                  <a:schemeClr val="bg1"/>
                </a:solidFill>
              </a:rPr>
              <a:t>проблеми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збуту</a:t>
            </a:r>
            <a:r>
              <a:rPr lang="ru-RU" sz="2400" b="1" i="1" dirty="0">
                <a:solidFill>
                  <a:schemeClr val="bg1"/>
                </a:solidFill>
              </a:rPr>
              <a:t> - </a:t>
            </a:r>
            <a:r>
              <a:rPr lang="ru-RU" sz="2400" b="1" i="1" dirty="0" err="1">
                <a:solidFill>
                  <a:schemeClr val="bg1"/>
                </a:solidFill>
              </a:rPr>
              <a:t>наскільки</a:t>
            </a:r>
            <a:r>
              <a:rPr lang="ru-RU" sz="2400" b="1" i="1" dirty="0">
                <a:solidFill>
                  <a:schemeClr val="bg1"/>
                </a:solidFill>
              </a:rPr>
              <a:t> добре </a:t>
            </a:r>
            <a:r>
              <a:rPr lang="ru-RU" sz="2400" b="1" i="1" dirty="0" err="1">
                <a:solidFill>
                  <a:schemeClr val="bg1"/>
                </a:solidFill>
              </a:rPr>
              <a:t>відомі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клієнтам</a:t>
            </a:r>
            <a:r>
              <a:rPr lang="ru-RU" sz="2400" b="1" i="1" dirty="0">
                <a:solidFill>
                  <a:schemeClr val="bg1"/>
                </a:solidFill>
              </a:rPr>
              <a:t> характеристики </a:t>
            </a:r>
            <a:r>
              <a:rPr lang="ru-RU" sz="2400" b="1" i="1" dirty="0" err="1">
                <a:solidFill>
                  <a:schemeClr val="bg1"/>
                </a:solidFill>
              </a:rPr>
              <a:t>послуг</a:t>
            </a:r>
            <a:r>
              <a:rPr lang="ru-RU" sz="2400" b="1" i="1" dirty="0">
                <a:solidFill>
                  <a:schemeClr val="bg1"/>
                </a:solidFill>
              </a:rPr>
              <a:t>, </a:t>
            </a:r>
            <a:r>
              <a:rPr lang="ru-RU" sz="2400" b="1" i="1" dirty="0" err="1">
                <a:solidFill>
                  <a:schemeClr val="bg1"/>
                </a:solidFill>
              </a:rPr>
              <a:t>що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надаються</a:t>
            </a:r>
            <a:r>
              <a:rPr lang="ru-RU" sz="2400" b="1" i="1" dirty="0">
                <a:solidFill>
                  <a:schemeClr val="bg1"/>
                </a:solidFill>
              </a:rPr>
              <a:t>. Тому салон </a:t>
            </a:r>
            <a:r>
              <a:rPr lang="ru-RU" sz="2400" b="1" i="1" dirty="0" err="1">
                <a:solidFill>
                  <a:schemeClr val="bg1"/>
                </a:solidFill>
              </a:rPr>
              <a:t>передбачає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зробити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велику</a:t>
            </a:r>
            <a:r>
              <a:rPr lang="ru-RU" sz="2400" b="1" i="1" dirty="0">
                <a:solidFill>
                  <a:schemeClr val="bg1"/>
                </a:solidFill>
              </a:rPr>
              <a:t> рекламу </a:t>
            </a:r>
            <a:r>
              <a:rPr lang="ru-RU" sz="2400" b="1" i="1" dirty="0" err="1">
                <a:solidFill>
                  <a:schemeClr val="bg1"/>
                </a:solidFill>
              </a:rPr>
              <a:t>своїх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послуг</a:t>
            </a:r>
            <a:r>
              <a:rPr lang="ru-RU" sz="2400" b="1" i="1" dirty="0">
                <a:solidFill>
                  <a:schemeClr val="bg1"/>
                </a:solidFill>
              </a:rPr>
              <a:t> в </a:t>
            </a:r>
            <a:r>
              <a:rPr lang="ru-RU" sz="2400" b="1" i="1" dirty="0" err="1">
                <a:solidFill>
                  <a:schemeClr val="bg1"/>
                </a:solidFill>
              </a:rPr>
              <a:t>засобах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масової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інформації</a:t>
            </a:r>
            <a:r>
              <a:rPr lang="ru-RU" sz="2400" b="1" i="1" dirty="0">
                <a:solidFill>
                  <a:schemeClr val="bg1"/>
                </a:solidFill>
              </a:rPr>
              <a:t> (</a:t>
            </a:r>
            <a:r>
              <a:rPr lang="ru-RU" sz="2400" b="1" i="1" dirty="0" err="1">
                <a:solidFill>
                  <a:schemeClr val="bg1"/>
                </a:solidFill>
              </a:rPr>
              <a:t>газети</a:t>
            </a:r>
            <a:r>
              <a:rPr lang="ru-RU" sz="2400" b="1" i="1" dirty="0">
                <a:solidFill>
                  <a:schemeClr val="bg1"/>
                </a:solidFill>
              </a:rPr>
              <a:t>, </a:t>
            </a:r>
            <a:r>
              <a:rPr lang="ru-RU" sz="2400" b="1" i="1" dirty="0" err="1">
                <a:solidFill>
                  <a:schemeClr val="bg1"/>
                </a:solidFill>
              </a:rPr>
              <a:t>радіо</a:t>
            </a:r>
            <a:r>
              <a:rPr lang="ru-RU" sz="2400" b="1" i="1" dirty="0">
                <a:solidFill>
                  <a:schemeClr val="bg1"/>
                </a:solidFill>
              </a:rPr>
              <a:t> і т.п.), для </a:t>
            </a:r>
            <a:r>
              <a:rPr lang="ru-RU" sz="2400" b="1" i="1" dirty="0" err="1">
                <a:solidFill>
                  <a:schemeClr val="bg1"/>
                </a:solidFill>
              </a:rPr>
              <a:t>залучення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більшої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кількості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клієнтів</a:t>
            </a:r>
            <a:r>
              <a:rPr lang="ru-RU" sz="2400" b="1" i="1" dirty="0">
                <a:solidFill>
                  <a:schemeClr val="bg1"/>
                </a:solidFill>
              </a:rPr>
              <a:t>. </a:t>
            </a:r>
            <a:r>
              <a:rPr lang="ru-RU" sz="2400" b="1" i="1" dirty="0" err="1">
                <a:solidFill>
                  <a:schemeClr val="bg1"/>
                </a:solidFill>
              </a:rPr>
              <a:t>Планується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зробити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замовлення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візитних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карток</a:t>
            </a:r>
            <a:r>
              <a:rPr lang="ru-RU" sz="2400" b="1" i="1" dirty="0">
                <a:solidFill>
                  <a:schemeClr val="bg1"/>
                </a:solidFill>
              </a:rPr>
              <a:t> салону-</a:t>
            </a:r>
            <a:r>
              <a:rPr lang="ru-RU" sz="2400" b="1" i="1" dirty="0" err="1">
                <a:solidFill>
                  <a:schemeClr val="bg1"/>
                </a:solidFill>
              </a:rPr>
              <a:t>перукарні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smtClean="0">
                <a:solidFill>
                  <a:schemeClr val="bg1"/>
                </a:solidFill>
              </a:rPr>
              <a:t>«</a:t>
            </a:r>
            <a:r>
              <a:rPr lang="ru-RU" sz="2400" b="1" i="1" dirty="0" err="1" smtClean="0">
                <a:solidFill>
                  <a:schemeClr val="bg1"/>
                </a:solidFill>
              </a:rPr>
              <a:t>Амелі</a:t>
            </a:r>
            <a:r>
              <a:rPr lang="ru-RU" sz="2400" b="1" i="1" dirty="0" smtClean="0">
                <a:solidFill>
                  <a:schemeClr val="bg1"/>
                </a:solidFill>
              </a:rPr>
              <a:t>».</a:t>
            </a:r>
          </a:p>
          <a:p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 err="1" smtClean="0">
                <a:solidFill>
                  <a:schemeClr val="bg1"/>
                </a:solidFill>
              </a:rPr>
              <a:t>Ще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один </a:t>
            </a:r>
            <a:r>
              <a:rPr lang="ru-RU" sz="2400" b="1" dirty="0" err="1">
                <a:solidFill>
                  <a:schemeClr val="bg1"/>
                </a:solidFill>
              </a:rPr>
              <a:t>спосіб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стимулювання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збуту</a:t>
            </a:r>
            <a:r>
              <a:rPr lang="ru-RU" sz="2400" b="1" dirty="0">
                <a:solidFill>
                  <a:schemeClr val="bg1"/>
                </a:solidFill>
              </a:rPr>
              <a:t> - </a:t>
            </a:r>
            <a:r>
              <a:rPr lang="ru-RU" sz="2400" b="1" dirty="0" err="1">
                <a:solidFill>
                  <a:schemeClr val="bg1"/>
                </a:solidFill>
              </a:rPr>
              <a:t>це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прийом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замовлень</a:t>
            </a:r>
            <a:r>
              <a:rPr lang="ru-RU" sz="2400" b="1" dirty="0">
                <a:solidFill>
                  <a:schemeClr val="bg1"/>
                </a:solidFill>
              </a:rPr>
              <a:t> по телефону, </a:t>
            </a:r>
            <a:r>
              <a:rPr lang="ru-RU" sz="2400" b="1" dirty="0" err="1">
                <a:solidFill>
                  <a:schemeClr val="bg1"/>
                </a:solidFill>
              </a:rPr>
              <a:t>тобто</a:t>
            </a:r>
            <a:r>
              <a:rPr lang="ru-RU" sz="2400" b="1" dirty="0">
                <a:solidFill>
                  <a:schemeClr val="bg1"/>
                </a:solidFill>
              </a:rPr>
              <a:t> по </a:t>
            </a:r>
            <a:r>
              <a:rPr lang="ru-RU" sz="2400" b="1" dirty="0" err="1">
                <a:solidFill>
                  <a:schemeClr val="bg1"/>
                </a:solidFill>
              </a:rPr>
              <a:t>запису</a:t>
            </a:r>
            <a:r>
              <a:rPr lang="ru-RU" sz="2400" b="1" dirty="0">
                <a:solidFill>
                  <a:schemeClr val="bg1"/>
                </a:solidFill>
              </a:rPr>
              <a:t>, а </a:t>
            </a:r>
            <a:r>
              <a:rPr lang="ru-RU" sz="2400" b="1" dirty="0" err="1">
                <a:solidFill>
                  <a:schemeClr val="bg1"/>
                </a:solidFill>
              </a:rPr>
              <a:t>також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надання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послуг</a:t>
            </a:r>
            <a:r>
              <a:rPr lang="ru-RU" sz="2400" b="1" dirty="0">
                <a:solidFill>
                  <a:schemeClr val="bg1"/>
                </a:solidFill>
              </a:rPr>
              <a:t> за </a:t>
            </a:r>
            <a:r>
              <a:rPr lang="ru-RU" sz="2400" b="1" dirty="0" err="1">
                <a:solidFill>
                  <a:schemeClr val="bg1"/>
                </a:solidFill>
              </a:rPr>
              <a:t>спеціальними</a:t>
            </a:r>
            <a:r>
              <a:rPr lang="ru-RU" sz="2400" b="1" dirty="0">
                <a:solidFill>
                  <a:schemeClr val="bg1"/>
                </a:solidFill>
              </a:rPr>
              <a:t> каталогами, за </a:t>
            </a:r>
            <a:r>
              <a:rPr lang="ru-RU" sz="2400" b="1" dirty="0" err="1">
                <a:solidFill>
                  <a:schemeClr val="bg1"/>
                </a:solidFill>
              </a:rPr>
              <a:t>яким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клієнт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може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вибрати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собі</a:t>
            </a:r>
            <a:r>
              <a:rPr lang="ru-RU" sz="2400" b="1" dirty="0">
                <a:solidFill>
                  <a:schemeClr val="bg1"/>
                </a:solidFill>
              </a:rPr>
              <a:t> стрижку </a:t>
            </a:r>
            <a:r>
              <a:rPr lang="ru-RU" sz="2400" b="1" dirty="0" err="1">
                <a:solidFill>
                  <a:schemeClr val="bg1"/>
                </a:solidFill>
              </a:rPr>
              <a:t>або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зачіску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19113" y="-108970"/>
            <a:ext cx="3378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rgbClr val="FF99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Маркетинг</a:t>
            </a:r>
            <a:endParaRPr lang="ru-RU" sz="5400" b="0" cap="none" spc="0" dirty="0">
              <a:ln w="0"/>
              <a:solidFill>
                <a:srgbClr val="FF99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589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9300"/>
          <a:stretch/>
        </p:blipFill>
        <p:spPr>
          <a:xfrm>
            <a:off x="0" y="1"/>
            <a:ext cx="9225887" cy="69876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957" y="-3178"/>
            <a:ext cx="92029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FF0000"/>
                </a:solidFill>
              </a:rPr>
              <a:t>Кожна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</a:rPr>
              <a:t>жінка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</a:rPr>
              <a:t>прагне</a:t>
            </a:r>
            <a:r>
              <a:rPr lang="ru-RU" sz="2800" b="1" i="1" dirty="0">
                <a:solidFill>
                  <a:srgbClr val="FF0000"/>
                </a:solidFill>
              </a:rPr>
              <a:t> бути красивою і </a:t>
            </a:r>
            <a:r>
              <a:rPr lang="ru-RU" sz="2800" b="1" i="1" dirty="0" err="1">
                <a:solidFill>
                  <a:srgbClr val="FF0000"/>
                </a:solidFill>
              </a:rPr>
              <a:t>неперевершеною</a:t>
            </a:r>
            <a:r>
              <a:rPr lang="ru-RU" sz="2800" b="1" i="1" dirty="0">
                <a:solidFill>
                  <a:srgbClr val="FF0000"/>
                </a:solidFill>
              </a:rPr>
              <a:t> кожного дня і за будь-</a:t>
            </a:r>
            <a:r>
              <a:rPr lang="ru-RU" sz="2800" b="1" i="1" dirty="0" err="1">
                <a:solidFill>
                  <a:srgbClr val="FF0000"/>
                </a:solidFill>
              </a:rPr>
              <a:t>яких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</a:rPr>
              <a:t>обставин</a:t>
            </a:r>
            <a:r>
              <a:rPr lang="ru-RU" sz="2800" b="1" i="1" dirty="0">
                <a:solidFill>
                  <a:srgbClr val="FF0000"/>
                </a:solidFill>
              </a:rPr>
              <a:t>, тому </a:t>
            </a:r>
            <a:r>
              <a:rPr lang="ru-RU" sz="2800" b="1" i="1" dirty="0" err="1">
                <a:solidFill>
                  <a:srgbClr val="FF0000"/>
                </a:solidFill>
              </a:rPr>
              <a:t>намагається</a:t>
            </a:r>
            <a:r>
              <a:rPr lang="ru-RU" sz="2800" b="1" i="1" dirty="0">
                <a:solidFill>
                  <a:srgbClr val="FF0000"/>
                </a:solidFill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</a:rPr>
              <a:t>приділяти</a:t>
            </a:r>
            <a:r>
              <a:rPr lang="ru-RU" sz="2800" b="1" i="1" dirty="0">
                <a:solidFill>
                  <a:srgbClr val="FF0000"/>
                </a:solidFill>
              </a:rPr>
              <a:t> догляду за собою максимум </a:t>
            </a:r>
            <a:r>
              <a:rPr lang="ru-RU" sz="2800" b="1" i="1" dirty="0" err="1">
                <a:solidFill>
                  <a:srgbClr val="FF0000"/>
                </a:solidFill>
              </a:rPr>
              <a:t>уваги</a:t>
            </a:r>
            <a:r>
              <a:rPr lang="ru-RU" sz="2800" b="1" i="1" dirty="0">
                <a:solidFill>
                  <a:srgbClr val="FF0000"/>
                </a:solidFill>
              </a:rPr>
              <a:t>. </a:t>
            </a:r>
            <a:endParaRPr lang="ru-RU" sz="2800" b="1" i="1" dirty="0" smtClean="0">
              <a:solidFill>
                <a:srgbClr val="FF000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720371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u="sng" dirty="0" err="1" smtClean="0">
                <a:solidFill>
                  <a:srgbClr val="FF0000"/>
                </a:solidFill>
              </a:rPr>
              <a:t>Найкращим</a:t>
            </a:r>
            <a:r>
              <a:rPr lang="ru-RU" sz="2400" i="1" u="sng" dirty="0" smtClean="0">
                <a:solidFill>
                  <a:srgbClr val="FF0000"/>
                </a:solidFill>
              </a:rPr>
              <a:t> </a:t>
            </a:r>
            <a:r>
              <a:rPr lang="ru-RU" sz="2400" i="1" u="sng" dirty="0" err="1">
                <a:solidFill>
                  <a:srgbClr val="FF0000"/>
                </a:solidFill>
              </a:rPr>
              <a:t>рішенням</a:t>
            </a:r>
            <a:r>
              <a:rPr lang="ru-RU" sz="2400" i="1" u="sng" dirty="0">
                <a:solidFill>
                  <a:srgbClr val="FF0000"/>
                </a:solidFill>
              </a:rPr>
              <a:t> буде </a:t>
            </a:r>
            <a:r>
              <a:rPr lang="ru-RU" sz="2400" i="1" u="sng" dirty="0" err="1">
                <a:solidFill>
                  <a:srgbClr val="FF0000"/>
                </a:solidFill>
              </a:rPr>
              <a:t>відвідати</a:t>
            </a:r>
            <a:r>
              <a:rPr lang="ru-RU" sz="2400" i="1" u="sng" dirty="0">
                <a:solidFill>
                  <a:srgbClr val="FF0000"/>
                </a:solidFill>
              </a:rPr>
              <a:t> салон </a:t>
            </a:r>
            <a:r>
              <a:rPr lang="ru-RU" sz="2400" i="1" u="sng" dirty="0" err="1">
                <a:solidFill>
                  <a:srgbClr val="FF0000"/>
                </a:solidFill>
              </a:rPr>
              <a:t>краси</a:t>
            </a:r>
            <a:r>
              <a:rPr lang="ru-RU" sz="2400" i="1" u="sng" dirty="0">
                <a:solidFill>
                  <a:srgbClr val="FF0000"/>
                </a:solidFill>
              </a:rPr>
              <a:t>, </a:t>
            </a:r>
            <a:r>
              <a:rPr lang="ru-RU" sz="2400" i="1" u="sng" dirty="0" smtClean="0">
                <a:solidFill>
                  <a:srgbClr val="FF0000"/>
                </a:solidFill>
              </a:rPr>
              <a:t>де </a:t>
            </a:r>
            <a:r>
              <a:rPr lang="ru-RU" sz="2400" i="1" u="sng" dirty="0" err="1" smtClean="0">
                <a:solidFill>
                  <a:srgbClr val="FF0000"/>
                </a:solidFill>
              </a:rPr>
              <a:t>досвідчені</a:t>
            </a:r>
            <a:r>
              <a:rPr lang="ru-RU" sz="2400" i="1" u="sng" dirty="0">
                <a:solidFill>
                  <a:srgbClr val="FF0000"/>
                </a:solidFill>
              </a:rPr>
              <a:t> </a:t>
            </a:r>
            <a:r>
              <a:rPr lang="ru-RU" sz="2400" i="1" u="sng" dirty="0" err="1" smtClean="0">
                <a:solidFill>
                  <a:srgbClr val="FF0000"/>
                </a:solidFill>
              </a:rPr>
              <a:t>майтри</a:t>
            </a:r>
            <a:r>
              <a:rPr lang="ru-RU" sz="2400" i="1" u="sng" dirty="0" smtClean="0">
                <a:solidFill>
                  <a:srgbClr val="FF0000"/>
                </a:solidFill>
              </a:rPr>
              <a:t> </a:t>
            </a:r>
            <a:r>
              <a:rPr lang="ru-RU" sz="2400" i="1" u="sng" dirty="0" err="1" smtClean="0">
                <a:solidFill>
                  <a:srgbClr val="FF0000"/>
                </a:solidFill>
              </a:rPr>
              <a:t>манікюру</a:t>
            </a:r>
            <a:r>
              <a:rPr lang="ru-RU" sz="2400" i="1" u="sng" dirty="0" smtClean="0">
                <a:solidFill>
                  <a:srgbClr val="FF0000"/>
                </a:solidFill>
              </a:rPr>
              <a:t> та </a:t>
            </a:r>
            <a:r>
              <a:rPr lang="ru-RU" sz="2400" i="1" u="sng" dirty="0" err="1" smtClean="0">
                <a:solidFill>
                  <a:srgbClr val="FF0000"/>
                </a:solidFill>
              </a:rPr>
              <a:t>педикюру,віжажисти,масажисти,перукарі</a:t>
            </a:r>
            <a:r>
              <a:rPr lang="ru-RU" sz="2400" i="1" u="sng" dirty="0" smtClean="0">
                <a:solidFill>
                  <a:srgbClr val="FF0000"/>
                </a:solidFill>
              </a:rPr>
              <a:t> </a:t>
            </a:r>
            <a:r>
              <a:rPr lang="ru-RU" sz="2400" i="1" u="sng" dirty="0" err="1" smtClean="0">
                <a:solidFill>
                  <a:srgbClr val="FF0000"/>
                </a:solidFill>
              </a:rPr>
              <a:t>чаруватимуть</a:t>
            </a:r>
            <a:r>
              <a:rPr lang="ru-RU" sz="2400" i="1" u="sng" dirty="0" smtClean="0">
                <a:solidFill>
                  <a:srgbClr val="FF0000"/>
                </a:solidFill>
              </a:rPr>
              <a:t> над вами.</a:t>
            </a:r>
            <a:endParaRPr lang="ru-RU" sz="2400" i="1" u="sng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9309">
            <a:off x="145327" y="2968938"/>
            <a:ext cx="3246955" cy="24352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3462">
            <a:off x="3432450" y="2734392"/>
            <a:ext cx="2986855" cy="21312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51825">
            <a:off x="29221" y="4826474"/>
            <a:ext cx="3345386" cy="22262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36286">
            <a:off x="3411025" y="4205012"/>
            <a:ext cx="2606349" cy="28105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80574">
            <a:off x="6132196" y="2624446"/>
            <a:ext cx="2724150" cy="31242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57462">
            <a:off x="6124309" y="4827408"/>
            <a:ext cx="2837220" cy="2092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9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851" r="1751"/>
          <a:stretch/>
        </p:blipFill>
        <p:spPr>
          <a:xfrm>
            <a:off x="0" y="0"/>
            <a:ext cx="94079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46710" y="204716"/>
            <a:ext cx="2461252" cy="1767973"/>
          </a:xfrm>
          <a:prstGeom prst="rect">
            <a:avLst/>
          </a:prstGeom>
          <a:solidFill>
            <a:srgbClr val="0702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Реклама на </a:t>
            </a:r>
            <a:r>
              <a:rPr lang="uk-UA" sz="3600" b="1" dirty="0" err="1" smtClean="0">
                <a:solidFill>
                  <a:schemeClr val="bg1"/>
                </a:solidFill>
              </a:rPr>
              <a:t>бігболрд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4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39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8686" y="-127295"/>
            <a:ext cx="3038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rgbClr val="CE628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Персонал</a:t>
            </a:r>
            <a:endParaRPr lang="ru-RU" sz="5400" b="0" cap="none" spc="0" dirty="0">
              <a:ln w="0"/>
              <a:solidFill>
                <a:srgbClr val="CE628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45308" y="676533"/>
            <a:ext cx="6588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Салон </a:t>
            </a:r>
            <a:r>
              <a:rPr lang="ru-RU" sz="2400" dirty="0" err="1" smtClean="0">
                <a:solidFill>
                  <a:schemeClr val="bg1"/>
                </a:solidFill>
              </a:rPr>
              <a:t>працюватиме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з 9-00 до 21-00 (без </a:t>
            </a:r>
            <a:r>
              <a:rPr lang="ru-RU" sz="2400" dirty="0" err="1">
                <a:solidFill>
                  <a:schemeClr val="bg1"/>
                </a:solidFill>
              </a:rPr>
              <a:t>обіду</a:t>
            </a:r>
            <a:r>
              <a:rPr lang="ru-RU" sz="2400" dirty="0">
                <a:solidFill>
                  <a:schemeClr val="bg1"/>
                </a:solidFill>
              </a:rPr>
              <a:t>), </a:t>
            </a:r>
            <a:r>
              <a:rPr lang="ru-RU" sz="2400" dirty="0" err="1">
                <a:solidFill>
                  <a:schemeClr val="bg1"/>
                </a:solidFill>
              </a:rPr>
              <a:t>вихідний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неділя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18262" y="1611025"/>
            <a:ext cx="632573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У </a:t>
            </a:r>
            <a:r>
              <a:rPr lang="ru-RU" sz="2400" dirty="0" err="1">
                <a:solidFill>
                  <a:schemeClr val="bg1"/>
                </a:solidFill>
              </a:rPr>
              <a:t>салоні</a:t>
            </a:r>
            <a:r>
              <a:rPr lang="ru-RU" sz="2400" dirty="0">
                <a:solidFill>
                  <a:schemeClr val="bg1"/>
                </a:solidFill>
              </a:rPr>
              <a:t> - </a:t>
            </a:r>
            <a:r>
              <a:rPr lang="ru-RU" sz="2400" dirty="0" err="1">
                <a:solidFill>
                  <a:schemeClr val="bg1"/>
                </a:solidFill>
              </a:rPr>
              <a:t>краси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«</a:t>
            </a:r>
            <a:r>
              <a:rPr lang="ru-RU" sz="2400" dirty="0" err="1" smtClean="0">
                <a:solidFill>
                  <a:schemeClr val="bg1"/>
                </a:solidFill>
              </a:rPr>
              <a:t>Амелі</a:t>
            </a:r>
            <a:r>
              <a:rPr lang="ru-RU" sz="2400" dirty="0" smtClean="0">
                <a:solidFill>
                  <a:schemeClr val="bg1"/>
                </a:solidFill>
              </a:rPr>
              <a:t>» </a:t>
            </a:r>
            <a:r>
              <a:rPr lang="ru-RU" sz="2400" dirty="0" err="1" smtClean="0">
                <a:solidFill>
                  <a:schemeClr val="bg1"/>
                </a:solidFill>
              </a:rPr>
              <a:t>працюватиме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чотири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майстри-універсала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прибиральниця,масажист,візажисти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>
                <a:solidFill>
                  <a:schemeClr val="bg1"/>
                </a:solidFill>
              </a:rPr>
              <a:t>Директор салону </a:t>
            </a:r>
            <a:r>
              <a:rPr lang="ru-RU" sz="2400" dirty="0" err="1">
                <a:solidFill>
                  <a:schemeClr val="bg1"/>
                </a:solidFill>
              </a:rPr>
              <a:t>виконує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обов'язки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адміністратора</a:t>
            </a:r>
            <a:r>
              <a:rPr lang="ru-RU" sz="2400" dirty="0">
                <a:solidFill>
                  <a:schemeClr val="bg1"/>
                </a:solidFill>
              </a:rPr>
              <a:t> та бухгалтера.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52632" y="3429000"/>
            <a:ext cx="59913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solidFill>
                  <a:schemeClr val="bg1"/>
                </a:solidFill>
              </a:rPr>
              <a:t>Майстра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салоні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працюють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позмінно</a:t>
            </a:r>
            <a:r>
              <a:rPr lang="ru-RU" sz="2400" dirty="0">
                <a:solidFill>
                  <a:schemeClr val="bg1"/>
                </a:solidFill>
              </a:rPr>
              <a:t>: перша </a:t>
            </a:r>
            <a:r>
              <a:rPr lang="ru-RU" sz="2400" dirty="0" err="1">
                <a:solidFill>
                  <a:schemeClr val="bg1"/>
                </a:solidFill>
              </a:rPr>
              <a:t>зміна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працює</a:t>
            </a:r>
            <a:r>
              <a:rPr lang="ru-RU" sz="2400" dirty="0">
                <a:solidFill>
                  <a:schemeClr val="bg1"/>
                </a:solidFill>
              </a:rPr>
              <a:t> з 9-00 </a:t>
            </a:r>
            <a:r>
              <a:rPr lang="ru-RU" sz="2400" dirty="0" smtClean="0">
                <a:solidFill>
                  <a:schemeClr val="bg1"/>
                </a:solidFill>
              </a:rPr>
              <a:t>до 15-00</a:t>
            </a:r>
            <a:r>
              <a:rPr lang="ru-RU" sz="2400" dirty="0">
                <a:solidFill>
                  <a:schemeClr val="bg1"/>
                </a:solidFill>
              </a:rPr>
              <a:t>, друга </a:t>
            </a:r>
            <a:r>
              <a:rPr lang="ru-RU" sz="2400" dirty="0" err="1">
                <a:solidFill>
                  <a:schemeClr val="bg1"/>
                </a:solidFill>
              </a:rPr>
              <a:t>зміна</a:t>
            </a:r>
            <a:r>
              <a:rPr lang="ru-RU" sz="2400" dirty="0">
                <a:solidFill>
                  <a:schemeClr val="bg1"/>
                </a:solidFill>
              </a:rPr>
              <a:t> - з 15-00 до </a:t>
            </a:r>
            <a:r>
              <a:rPr lang="ru-RU" sz="2400" dirty="0" smtClean="0">
                <a:solidFill>
                  <a:schemeClr val="bg1"/>
                </a:solidFill>
              </a:rPr>
              <a:t>21-00.Робочий </a:t>
            </a:r>
            <a:r>
              <a:rPr lang="ru-RU" sz="2400" dirty="0">
                <a:solidFill>
                  <a:schemeClr val="bg1"/>
                </a:solidFill>
              </a:rPr>
              <a:t>день </a:t>
            </a:r>
            <a:r>
              <a:rPr lang="ru-RU" sz="2400" dirty="0" err="1">
                <a:solidFill>
                  <a:schemeClr val="bg1"/>
                </a:solidFill>
              </a:rPr>
              <a:t>прибиральниці</a:t>
            </a:r>
            <a:r>
              <a:rPr lang="ru-RU" sz="2400" dirty="0">
                <a:solidFill>
                  <a:schemeClr val="bg1"/>
                </a:solidFill>
              </a:rPr>
              <a:t> не </a:t>
            </a:r>
            <a:r>
              <a:rPr lang="ru-RU" sz="2400" dirty="0" err="1">
                <a:solidFill>
                  <a:schemeClr val="bg1"/>
                </a:solidFill>
              </a:rPr>
              <a:t>нормований</a:t>
            </a:r>
            <a:r>
              <a:rPr lang="ru-RU" sz="2400" dirty="0">
                <a:solidFill>
                  <a:schemeClr val="bg1"/>
                </a:solidFill>
              </a:rPr>
              <a:t>, тому за </a:t>
            </a:r>
            <a:r>
              <a:rPr lang="ru-RU" sz="2400" dirty="0" err="1">
                <a:solidFill>
                  <a:schemeClr val="bg1"/>
                </a:solidFill>
              </a:rPr>
              <a:t>угодою</a:t>
            </a:r>
            <a:r>
              <a:rPr lang="ru-RU" sz="2400" dirty="0">
                <a:solidFill>
                  <a:schemeClr val="bg1"/>
                </a:solidFill>
              </a:rPr>
              <a:t> вона </a:t>
            </a:r>
            <a:r>
              <a:rPr lang="ru-RU" sz="2400" dirty="0" err="1">
                <a:solidFill>
                  <a:schemeClr val="bg1"/>
                </a:solidFill>
              </a:rPr>
              <a:t>має</a:t>
            </a:r>
            <a:r>
              <a:rPr lang="ru-RU" sz="2400" dirty="0">
                <a:solidFill>
                  <a:schemeClr val="bg1"/>
                </a:solidFill>
              </a:rPr>
              <a:t> право </a:t>
            </a:r>
            <a:r>
              <a:rPr lang="ru-RU" sz="2400" dirty="0" err="1">
                <a:solidFill>
                  <a:schemeClr val="bg1"/>
                </a:solidFill>
              </a:rPr>
              <a:t>приходити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проводити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вологе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прибирання</a:t>
            </a:r>
            <a:r>
              <a:rPr lang="ru-RU" sz="2400" dirty="0">
                <a:solidFill>
                  <a:schemeClr val="bg1"/>
                </a:solidFill>
              </a:rPr>
              <a:t> салону </a:t>
            </a:r>
            <a:r>
              <a:rPr lang="ru-RU" sz="2400" dirty="0" err="1">
                <a:solidFill>
                  <a:schemeClr val="bg1"/>
                </a:solidFill>
              </a:rPr>
              <a:t>під</a:t>
            </a:r>
            <a:r>
              <a:rPr lang="ru-RU" sz="2400" dirty="0">
                <a:solidFill>
                  <a:schemeClr val="bg1"/>
                </a:solidFill>
              </a:rPr>
              <a:t> час </a:t>
            </a:r>
            <a:r>
              <a:rPr lang="ru-RU" sz="2400" dirty="0" err="1">
                <a:solidFill>
                  <a:schemeClr val="bg1"/>
                </a:solidFill>
              </a:rPr>
              <a:t>зміни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тобто</a:t>
            </a:r>
            <a:r>
              <a:rPr lang="ru-RU" sz="2400" dirty="0">
                <a:solidFill>
                  <a:schemeClr val="bg1"/>
                </a:solidFill>
              </a:rPr>
              <a:t> о 15-00 і до </a:t>
            </a:r>
            <a:r>
              <a:rPr lang="ru-RU" sz="2400" dirty="0" err="1">
                <a:solidFill>
                  <a:schemeClr val="bg1"/>
                </a:solidFill>
              </a:rPr>
              <a:t>кінця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робочого</a:t>
            </a:r>
            <a:r>
              <a:rPr lang="ru-RU" sz="2400" dirty="0">
                <a:solidFill>
                  <a:schemeClr val="bg1"/>
                </a:solidFill>
              </a:rPr>
              <a:t> дня, </a:t>
            </a:r>
            <a:r>
              <a:rPr lang="ru-RU" sz="2400" dirty="0" err="1">
                <a:solidFill>
                  <a:schemeClr val="bg1"/>
                </a:solidFill>
              </a:rPr>
              <a:t>тобто</a:t>
            </a:r>
            <a:r>
              <a:rPr lang="ru-RU" sz="2400" dirty="0">
                <a:solidFill>
                  <a:schemeClr val="bg1"/>
                </a:solidFill>
              </a:rPr>
              <a:t> о 20-00.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8470" y="6356509"/>
            <a:ext cx="8625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Раз на </a:t>
            </a:r>
            <a:r>
              <a:rPr lang="ru-RU" sz="2400" dirty="0" err="1">
                <a:solidFill>
                  <a:schemeClr val="bg1"/>
                </a:solidFill>
              </a:rPr>
              <a:t>тиждень</a:t>
            </a:r>
            <a:r>
              <a:rPr lang="ru-RU" sz="2400" dirty="0">
                <a:solidFill>
                  <a:schemeClr val="bg1"/>
                </a:solidFill>
              </a:rPr>
              <a:t> до </a:t>
            </a:r>
            <a:r>
              <a:rPr lang="ru-RU" sz="2400" dirty="0" err="1">
                <a:solidFill>
                  <a:schemeClr val="bg1"/>
                </a:solidFill>
              </a:rPr>
              <a:t>її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обов'язків</a:t>
            </a:r>
            <a:r>
              <a:rPr lang="ru-RU" sz="2400" dirty="0">
                <a:solidFill>
                  <a:schemeClr val="bg1"/>
                </a:solidFill>
              </a:rPr>
              <a:t> входить </a:t>
            </a:r>
            <a:r>
              <a:rPr lang="ru-RU" sz="2400" dirty="0" err="1">
                <a:solidFill>
                  <a:schemeClr val="bg1"/>
                </a:solidFill>
              </a:rPr>
              <a:t>генеральне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прибирання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05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749" r="2216"/>
          <a:stretch/>
        </p:blipFill>
        <p:spPr>
          <a:xfrm>
            <a:off x="0" y="0"/>
            <a:ext cx="9144000" cy="695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1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200452" cy="6858000"/>
          </a:xfrm>
          <a:prstGeom prst="rect">
            <a:avLst/>
          </a:prstGeom>
          <a:effectLst>
            <a:glow rad="127000">
              <a:schemeClr val="accent1">
                <a:alpha val="25000"/>
              </a:schemeClr>
            </a:glow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-109182" y="151180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Безсумнівно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підприємство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сильне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своїм</a:t>
            </a:r>
            <a:r>
              <a:rPr lang="ru-RU" sz="2800" b="1" dirty="0">
                <a:solidFill>
                  <a:schemeClr val="bg1"/>
                </a:solidFill>
              </a:rPr>
              <a:t> персоналом. </a:t>
            </a:r>
            <a:r>
              <a:rPr lang="ru-RU" sz="2800" b="1" dirty="0" err="1">
                <a:solidFill>
                  <a:schemeClr val="bg1"/>
                </a:solidFill>
              </a:rPr>
              <a:t>Грамотні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керівники</a:t>
            </a:r>
            <a:r>
              <a:rPr lang="ru-RU" sz="2800" b="1" dirty="0">
                <a:solidFill>
                  <a:schemeClr val="bg1"/>
                </a:solidFill>
              </a:rPr>
              <a:t> і </a:t>
            </a:r>
            <a:r>
              <a:rPr lang="ru-RU" sz="2800" b="1" dirty="0" err="1">
                <a:solidFill>
                  <a:schemeClr val="bg1"/>
                </a:solidFill>
              </a:rPr>
              <a:t>кваліфіковані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виконавці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можуть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вивести</a:t>
            </a:r>
            <a:r>
              <a:rPr lang="ru-RU" sz="2800" b="1" dirty="0">
                <a:solidFill>
                  <a:schemeClr val="bg1"/>
                </a:solidFill>
              </a:rPr>
              <a:t> з </a:t>
            </a:r>
            <a:r>
              <a:rPr lang="ru-RU" sz="2800" b="1" dirty="0" err="1">
                <a:solidFill>
                  <a:schemeClr val="bg1"/>
                </a:solidFill>
              </a:rPr>
              <a:t>прориву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навіть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саме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неефективно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працює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підприємство</a:t>
            </a:r>
            <a:r>
              <a:rPr lang="ru-RU" sz="2800" b="1" dirty="0">
                <a:solidFill>
                  <a:schemeClr val="bg1"/>
                </a:solidFill>
              </a:rPr>
              <a:t>, а </a:t>
            </a:r>
            <a:r>
              <a:rPr lang="ru-RU" sz="2800" b="1" dirty="0" err="1">
                <a:solidFill>
                  <a:schemeClr val="bg1"/>
                </a:solidFill>
              </a:rPr>
              <a:t>погані</a:t>
            </a:r>
            <a:r>
              <a:rPr lang="ru-RU" sz="2800" b="1" dirty="0">
                <a:solidFill>
                  <a:schemeClr val="bg1"/>
                </a:solidFill>
              </a:rPr>
              <a:t> кадри, </a:t>
            </a:r>
            <a:r>
              <a:rPr lang="ru-RU" sz="2800" b="1" dirty="0" err="1">
                <a:solidFill>
                  <a:schemeClr val="bg1"/>
                </a:solidFill>
              </a:rPr>
              <a:t>навпаки</a:t>
            </a:r>
            <a:r>
              <a:rPr lang="ru-RU" sz="2800" b="1" dirty="0">
                <a:solidFill>
                  <a:schemeClr val="bg1"/>
                </a:solidFill>
              </a:rPr>
              <a:t>, - </a:t>
            </a:r>
            <a:r>
              <a:rPr lang="ru-RU" sz="2800" b="1" dirty="0" err="1">
                <a:solidFill>
                  <a:schemeClr val="bg1"/>
                </a:solidFill>
              </a:rPr>
              <a:t>розорити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процвітаючу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800" b="1" i="1" dirty="0" smtClean="0">
                <a:solidFill>
                  <a:srgbClr val="FAFFA0"/>
                </a:solidFill>
              </a:rPr>
              <a:t>Тому </a:t>
            </a:r>
            <a:r>
              <a:rPr lang="ru-RU" sz="2800" b="1" i="1" dirty="0" err="1">
                <a:solidFill>
                  <a:srgbClr val="FAFFA0"/>
                </a:solidFill>
              </a:rPr>
              <a:t>підприємство</a:t>
            </a:r>
            <a:r>
              <a:rPr lang="ru-RU" sz="2800" b="1" i="1" dirty="0">
                <a:solidFill>
                  <a:srgbClr val="FAFFA0"/>
                </a:solidFill>
              </a:rPr>
              <a:t> </a:t>
            </a:r>
            <a:r>
              <a:rPr lang="ru-RU" sz="2800" b="1" i="1" dirty="0" err="1">
                <a:solidFill>
                  <a:srgbClr val="FAFFA0"/>
                </a:solidFill>
              </a:rPr>
              <a:t>планує</a:t>
            </a:r>
            <a:r>
              <a:rPr lang="ru-RU" sz="2800" b="1" i="1" dirty="0">
                <a:solidFill>
                  <a:srgbClr val="FAFFA0"/>
                </a:solidFill>
              </a:rPr>
              <a:t> </a:t>
            </a:r>
            <a:r>
              <a:rPr lang="ru-RU" sz="2800" b="1" i="1" dirty="0" err="1">
                <a:solidFill>
                  <a:srgbClr val="FAFFA0"/>
                </a:solidFill>
              </a:rPr>
              <a:t>прийняти</a:t>
            </a:r>
            <a:r>
              <a:rPr lang="ru-RU" sz="2800" b="1" i="1" dirty="0">
                <a:solidFill>
                  <a:srgbClr val="FAFFA0"/>
                </a:solidFill>
              </a:rPr>
              <a:t> на роботу </a:t>
            </a:r>
            <a:r>
              <a:rPr lang="ru-RU" sz="2800" b="1" i="1" dirty="0" err="1">
                <a:solidFill>
                  <a:srgbClr val="FAFFA0"/>
                </a:solidFill>
              </a:rPr>
              <a:t>кваліфікованих</a:t>
            </a:r>
            <a:r>
              <a:rPr lang="ru-RU" sz="2800" b="1" i="1" dirty="0">
                <a:solidFill>
                  <a:srgbClr val="FAFFA0"/>
                </a:solidFill>
              </a:rPr>
              <a:t> </a:t>
            </a:r>
            <a:r>
              <a:rPr lang="ru-RU" sz="2800" b="1" i="1" dirty="0" err="1">
                <a:solidFill>
                  <a:srgbClr val="FAFFA0"/>
                </a:solidFill>
              </a:rPr>
              <a:t>майстрів</a:t>
            </a:r>
            <a:r>
              <a:rPr lang="ru-RU" sz="2800" b="1" i="1" dirty="0">
                <a:solidFill>
                  <a:srgbClr val="FAFFA0"/>
                </a:solidFill>
              </a:rPr>
              <a:t>. </a:t>
            </a:r>
            <a:r>
              <a:rPr lang="ru-RU" sz="2800" b="1" i="1" dirty="0" err="1">
                <a:solidFill>
                  <a:srgbClr val="FAFFA0"/>
                </a:solidFill>
              </a:rPr>
              <a:t>Кожні</a:t>
            </a:r>
            <a:r>
              <a:rPr lang="ru-RU" sz="2800" b="1" i="1" dirty="0">
                <a:solidFill>
                  <a:srgbClr val="FAFFA0"/>
                </a:solidFill>
              </a:rPr>
              <a:t> </a:t>
            </a:r>
            <a:r>
              <a:rPr lang="ru-RU" sz="2800" b="1" i="1" dirty="0" err="1">
                <a:solidFill>
                  <a:srgbClr val="FAFFA0"/>
                </a:solidFill>
              </a:rPr>
              <a:t>півроку</a:t>
            </a:r>
            <a:r>
              <a:rPr lang="ru-RU" sz="2800" b="1" i="1" dirty="0">
                <a:solidFill>
                  <a:srgbClr val="FAFFA0"/>
                </a:solidFill>
              </a:rPr>
              <a:t> салон буде </a:t>
            </a:r>
            <a:r>
              <a:rPr lang="ru-RU" sz="2800" b="1" i="1" dirty="0" err="1">
                <a:solidFill>
                  <a:srgbClr val="FAFFA0"/>
                </a:solidFill>
              </a:rPr>
              <a:t>надавати</a:t>
            </a:r>
            <a:r>
              <a:rPr lang="ru-RU" sz="2800" b="1" i="1" dirty="0">
                <a:solidFill>
                  <a:srgbClr val="FAFFA0"/>
                </a:solidFill>
              </a:rPr>
              <a:t> </a:t>
            </a:r>
            <a:r>
              <a:rPr lang="ru-RU" sz="2800" b="1" i="1" dirty="0" err="1">
                <a:solidFill>
                  <a:srgbClr val="FAFFA0"/>
                </a:solidFill>
              </a:rPr>
              <a:t>можливість</a:t>
            </a:r>
            <a:r>
              <a:rPr lang="ru-RU" sz="2800" b="1" i="1" dirty="0">
                <a:solidFill>
                  <a:srgbClr val="FAFFA0"/>
                </a:solidFill>
              </a:rPr>
              <a:t> </a:t>
            </a:r>
            <a:r>
              <a:rPr lang="ru-RU" sz="2800" b="1" i="1" dirty="0" err="1">
                <a:solidFill>
                  <a:srgbClr val="FAFFA0"/>
                </a:solidFill>
              </a:rPr>
              <a:t>своїм</a:t>
            </a:r>
            <a:r>
              <a:rPr lang="ru-RU" sz="2800" b="1" i="1" dirty="0">
                <a:solidFill>
                  <a:srgbClr val="FAFFA0"/>
                </a:solidFill>
              </a:rPr>
              <a:t> </a:t>
            </a:r>
            <a:r>
              <a:rPr lang="ru-RU" sz="2800" b="1" i="1" dirty="0" err="1">
                <a:solidFill>
                  <a:srgbClr val="FAFFA0"/>
                </a:solidFill>
              </a:rPr>
              <a:t>працівникам</a:t>
            </a:r>
            <a:r>
              <a:rPr lang="ru-RU" sz="2800" b="1" i="1" dirty="0">
                <a:solidFill>
                  <a:srgbClr val="FAFFA0"/>
                </a:solidFill>
              </a:rPr>
              <a:t> </a:t>
            </a:r>
            <a:r>
              <a:rPr lang="ru-RU" sz="2800" b="1" i="1" dirty="0" err="1">
                <a:solidFill>
                  <a:srgbClr val="FAFFA0"/>
                </a:solidFill>
              </a:rPr>
              <a:t>підвищувати</a:t>
            </a:r>
            <a:r>
              <a:rPr lang="ru-RU" sz="2800" b="1" i="1" dirty="0">
                <a:solidFill>
                  <a:srgbClr val="FAFFA0"/>
                </a:solidFill>
              </a:rPr>
              <a:t> </a:t>
            </a:r>
            <a:r>
              <a:rPr lang="ru-RU" sz="2800" b="1" i="1" dirty="0" err="1">
                <a:solidFill>
                  <a:srgbClr val="FAFFA0"/>
                </a:solidFill>
              </a:rPr>
              <a:t>кваліфікацію</a:t>
            </a:r>
            <a:r>
              <a:rPr lang="ru-RU" sz="2800" b="1" i="1" dirty="0">
                <a:solidFill>
                  <a:srgbClr val="FAFFA0"/>
                </a:solidFill>
              </a:rPr>
              <a:t>, </a:t>
            </a:r>
            <a:r>
              <a:rPr lang="ru-RU" sz="2800" b="1" i="1" dirty="0" err="1">
                <a:solidFill>
                  <a:srgbClr val="FAFFA0"/>
                </a:solidFill>
              </a:rPr>
              <a:t>відправляти</a:t>
            </a:r>
            <a:r>
              <a:rPr lang="ru-RU" sz="2800" b="1" i="1" dirty="0">
                <a:solidFill>
                  <a:srgbClr val="FAFFA0"/>
                </a:solidFill>
              </a:rPr>
              <a:t> на </a:t>
            </a:r>
            <a:r>
              <a:rPr lang="ru-RU" sz="2800" b="1" i="1" dirty="0" err="1">
                <a:solidFill>
                  <a:srgbClr val="FAFFA0"/>
                </a:solidFill>
              </a:rPr>
              <a:t>різні</a:t>
            </a:r>
            <a:r>
              <a:rPr lang="ru-RU" sz="2800" b="1" i="1" dirty="0">
                <a:solidFill>
                  <a:srgbClr val="FAFFA0"/>
                </a:solidFill>
              </a:rPr>
              <a:t> </a:t>
            </a:r>
            <a:r>
              <a:rPr lang="ru-RU" sz="2800" b="1" i="1" dirty="0" err="1">
                <a:solidFill>
                  <a:srgbClr val="FAFFA0"/>
                </a:solidFill>
              </a:rPr>
              <a:t>семінари</a:t>
            </a:r>
            <a:r>
              <a:rPr lang="ru-RU" sz="2800" b="1" i="1" dirty="0">
                <a:solidFill>
                  <a:srgbClr val="FAFFA0"/>
                </a:solidFill>
              </a:rPr>
              <a:t> в </a:t>
            </a:r>
            <a:r>
              <a:rPr lang="ru-RU" sz="2800" b="1" i="1" dirty="0" err="1" smtClean="0">
                <a:solidFill>
                  <a:srgbClr val="FAFFA0"/>
                </a:solidFill>
              </a:rPr>
              <a:t>місто</a:t>
            </a:r>
            <a:r>
              <a:rPr lang="ru-RU" sz="2800" b="1" i="1" dirty="0" smtClean="0">
                <a:solidFill>
                  <a:srgbClr val="FAFFA0"/>
                </a:solidFill>
              </a:rPr>
              <a:t> </a:t>
            </a:r>
            <a:r>
              <a:rPr lang="ru-RU" sz="2800" b="1" i="1" dirty="0" err="1" smtClean="0">
                <a:solidFill>
                  <a:srgbClr val="FAFFA0"/>
                </a:solidFill>
              </a:rPr>
              <a:t>Київ</a:t>
            </a:r>
            <a:r>
              <a:rPr lang="ru-RU" sz="2800" b="1" i="1" dirty="0" smtClean="0">
                <a:solidFill>
                  <a:srgbClr val="FAFFA0"/>
                </a:solidFill>
              </a:rPr>
              <a:t>, Одесу </a:t>
            </a:r>
            <a:r>
              <a:rPr lang="ru-RU" sz="2800" b="1" i="1" dirty="0">
                <a:solidFill>
                  <a:srgbClr val="FAFFA0"/>
                </a:solidFill>
              </a:rPr>
              <a:t>та </a:t>
            </a:r>
            <a:r>
              <a:rPr lang="ru-RU" sz="2800" b="1" i="1" dirty="0" err="1" smtClean="0">
                <a:solidFill>
                  <a:srgbClr val="FAFFA0"/>
                </a:solidFill>
              </a:rPr>
              <a:t>ін</a:t>
            </a:r>
            <a:r>
              <a:rPr lang="ru-RU" sz="2800" b="1" i="1" dirty="0" smtClean="0">
                <a:solidFill>
                  <a:srgbClr val="FAFFA0"/>
                </a:solidFill>
              </a:rPr>
              <a:t>. </a:t>
            </a:r>
            <a:r>
              <a:rPr lang="ru-RU" sz="2800" b="1" i="1" dirty="0">
                <a:solidFill>
                  <a:srgbClr val="FAFFA0"/>
                </a:solidFill>
              </a:rPr>
              <a:t>Сума, яка буде </a:t>
            </a:r>
            <a:r>
              <a:rPr lang="ru-RU" sz="2800" b="1" i="1" dirty="0" err="1">
                <a:solidFill>
                  <a:srgbClr val="FAFFA0"/>
                </a:solidFill>
              </a:rPr>
              <a:t>виділятися</a:t>
            </a:r>
            <a:r>
              <a:rPr lang="ru-RU" sz="2800" b="1" i="1" dirty="0">
                <a:solidFill>
                  <a:srgbClr val="FAFFA0"/>
                </a:solidFill>
              </a:rPr>
              <a:t> на </a:t>
            </a:r>
            <a:r>
              <a:rPr lang="ru-RU" sz="2800" b="1" i="1" dirty="0" err="1">
                <a:solidFill>
                  <a:srgbClr val="FAFFA0"/>
                </a:solidFill>
              </a:rPr>
              <a:t>це</a:t>
            </a:r>
            <a:r>
              <a:rPr lang="ru-RU" sz="2800" b="1" i="1" dirty="0">
                <a:solidFill>
                  <a:srgbClr val="FAFFA0"/>
                </a:solidFill>
              </a:rPr>
              <a:t>, буде </a:t>
            </a:r>
            <a:r>
              <a:rPr lang="ru-RU" sz="2800" b="1" i="1" dirty="0" err="1">
                <a:solidFill>
                  <a:srgbClr val="FAFFA0"/>
                </a:solidFill>
              </a:rPr>
              <a:t>накопичуватися</a:t>
            </a:r>
            <a:r>
              <a:rPr lang="ru-RU" sz="2800" b="1" i="1" dirty="0">
                <a:solidFill>
                  <a:srgbClr val="FAFFA0"/>
                </a:solidFill>
              </a:rPr>
              <a:t> </a:t>
            </a:r>
            <a:r>
              <a:rPr lang="ru-RU" sz="2800" b="1" i="1" dirty="0" err="1">
                <a:solidFill>
                  <a:srgbClr val="FAFFA0"/>
                </a:solidFill>
              </a:rPr>
              <a:t>протягом</a:t>
            </a:r>
            <a:r>
              <a:rPr lang="ru-RU" sz="2800" b="1" i="1" dirty="0">
                <a:solidFill>
                  <a:srgbClr val="FAFFA0"/>
                </a:solidFill>
              </a:rPr>
              <a:t> 6 </a:t>
            </a:r>
            <a:r>
              <a:rPr lang="ru-RU" sz="2800" b="1" i="1" dirty="0" err="1">
                <a:solidFill>
                  <a:srgbClr val="FAFFA0"/>
                </a:solidFill>
              </a:rPr>
              <a:t>місяців</a:t>
            </a:r>
            <a:r>
              <a:rPr lang="ru-RU" sz="2800" b="1" i="1" dirty="0" smtClean="0">
                <a:solidFill>
                  <a:srgbClr val="FAFFA0"/>
                </a:solidFill>
              </a:rPr>
              <a:t>.</a:t>
            </a:r>
          </a:p>
          <a:p>
            <a:pPr algn="ctr"/>
            <a:endParaRPr lang="ru-RU" sz="2800" b="1" i="1" dirty="0">
              <a:solidFill>
                <a:srgbClr val="FAFFA0"/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У </a:t>
            </a:r>
            <a:r>
              <a:rPr lang="ru-RU" sz="2800" b="1" i="1" dirty="0" err="1" smtClean="0">
                <a:solidFill>
                  <a:schemeClr val="bg1"/>
                </a:solidFill>
              </a:rPr>
              <a:t>майбутньому</a:t>
            </a:r>
            <a:r>
              <a:rPr lang="ru-RU" sz="2800" b="1" i="1" dirty="0" smtClean="0">
                <a:solidFill>
                  <a:schemeClr val="bg1"/>
                </a:solidFill>
              </a:rPr>
              <a:t> </a:t>
            </a:r>
            <a:r>
              <a:rPr lang="ru-RU" sz="2800" b="1" i="1" dirty="0">
                <a:solidFill>
                  <a:schemeClr val="bg1"/>
                </a:solidFill>
              </a:rPr>
              <a:t>салон </a:t>
            </a:r>
            <a:r>
              <a:rPr lang="ru-RU" sz="2800" b="1" i="1" dirty="0" err="1">
                <a:solidFill>
                  <a:schemeClr val="bg1"/>
                </a:solidFill>
              </a:rPr>
              <a:t>планує</a:t>
            </a:r>
            <a:r>
              <a:rPr lang="ru-RU" sz="2800" b="1" i="1" dirty="0">
                <a:solidFill>
                  <a:schemeClr val="bg1"/>
                </a:solidFill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</a:rPr>
              <a:t>відкрит</a:t>
            </a:r>
            <a:r>
              <a:rPr lang="ru-RU" sz="2800" b="1" dirty="0" err="1">
                <a:solidFill>
                  <a:schemeClr val="bg1"/>
                </a:solidFill>
              </a:rPr>
              <a:t>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майстер-класи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  <a:r>
              <a:rPr lang="ru-RU" sz="2800" b="1" dirty="0">
                <a:solidFill>
                  <a:schemeClr val="bg1"/>
                </a:solidFill>
              </a:rPr>
              <a:t>де </a:t>
            </a:r>
            <a:r>
              <a:rPr lang="ru-RU" sz="2800" b="1" dirty="0" err="1">
                <a:solidFill>
                  <a:schemeClr val="bg1"/>
                </a:solidFill>
              </a:rPr>
              <a:t>будуть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навчатися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професіоналізму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молоді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майстри</a:t>
            </a:r>
            <a:r>
              <a:rPr lang="ru-RU" sz="2800" b="1" dirty="0">
                <a:solidFill>
                  <a:schemeClr val="bg1"/>
                </a:solidFill>
              </a:rPr>
              <a:t>. </a:t>
            </a:r>
            <a:r>
              <a:rPr lang="ru-RU" sz="2800" b="1" dirty="0" err="1">
                <a:solidFill>
                  <a:schemeClr val="bg1"/>
                </a:solidFill>
              </a:rPr>
              <a:t>Це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принесе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додатковий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прибуток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підприємству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7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386"/>
          <a:stretch/>
        </p:blipFill>
        <p:spPr>
          <a:xfrm>
            <a:off x="0" y="0"/>
            <a:ext cx="9143999" cy="69624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33957" y="5615001"/>
            <a:ext cx="7476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Зовнішній вигляд салону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230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37" t="32020" r="710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0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-1760" r="15653"/>
          <a:stretch/>
        </p:blipFill>
        <p:spPr>
          <a:xfrm>
            <a:off x="0" y="-122830"/>
            <a:ext cx="9144000" cy="71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2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597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765126"/>
            <a:ext cx="5297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Інтер’єр,ікстер’єр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690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923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754A1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67534" y="3698543"/>
            <a:ext cx="1487606" cy="1173708"/>
          </a:xfrm>
          <a:prstGeom prst="rect">
            <a:avLst/>
          </a:prstGeom>
          <a:solidFill>
            <a:srgbClr val="4E3110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rot="295582">
            <a:off x="4200526" y="352411"/>
            <a:ext cx="1587363" cy="1272616"/>
          </a:xfrm>
          <a:prstGeom prst="rect">
            <a:avLst/>
          </a:prstGeom>
          <a:solidFill>
            <a:srgbClr val="E1C39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99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212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07" r="5103"/>
          <a:stretch/>
        </p:blipFill>
        <p:spPr>
          <a:xfrm>
            <a:off x="1" y="0"/>
            <a:ext cx="9249687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734602"/>
            <a:ext cx="92496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Салон </a:t>
            </a:r>
            <a:r>
              <a:rPr lang="ru-RU" sz="2400" dirty="0" err="1" smtClean="0">
                <a:solidFill>
                  <a:schemeClr val="bg1"/>
                </a:solidFill>
              </a:rPr>
              <a:t>краси</a:t>
            </a:r>
            <a:r>
              <a:rPr lang="ru-RU" sz="2400" dirty="0" smtClean="0">
                <a:solidFill>
                  <a:schemeClr val="bg1"/>
                </a:solidFill>
              </a:rPr>
              <a:t> «</a:t>
            </a:r>
            <a:r>
              <a:rPr lang="ru-RU" sz="2400" dirty="0" err="1" smtClean="0">
                <a:solidFill>
                  <a:schemeClr val="bg1"/>
                </a:solidFill>
              </a:rPr>
              <a:t>Кароліна</a:t>
            </a:r>
            <a:r>
              <a:rPr lang="ru-RU" sz="2400" dirty="0" smtClean="0">
                <a:solidFill>
                  <a:schemeClr val="bg1"/>
                </a:solidFill>
              </a:rPr>
              <a:t>».</a:t>
            </a:r>
            <a:r>
              <a:rPr lang="ru-RU" sz="2400" dirty="0" err="1" smtClean="0">
                <a:solidFill>
                  <a:schemeClr val="bg1"/>
                </a:solidFill>
              </a:rPr>
              <a:t>Розташований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в центральному </a:t>
            </a:r>
            <a:r>
              <a:rPr lang="ru-RU" sz="2400" dirty="0" err="1" smtClean="0">
                <a:solidFill>
                  <a:schemeClr val="bg1"/>
                </a:solidFill>
              </a:rPr>
              <a:t>районі</a:t>
            </a:r>
            <a:r>
              <a:rPr lang="ru-RU" sz="2400" dirty="0" smtClean="0">
                <a:solidFill>
                  <a:schemeClr val="bg1"/>
                </a:solidFill>
              </a:rPr>
              <a:t>. Салон </a:t>
            </a:r>
            <a:r>
              <a:rPr lang="ru-RU" sz="2400" dirty="0" err="1">
                <a:solidFill>
                  <a:schemeClr val="bg1"/>
                </a:solidFill>
              </a:rPr>
              <a:t>краси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надає</a:t>
            </a:r>
            <a:r>
              <a:rPr lang="ru-RU" sz="2400" dirty="0">
                <a:solidFill>
                  <a:schemeClr val="bg1"/>
                </a:solidFill>
              </a:rPr>
              <a:t> весь комплекс </a:t>
            </a:r>
            <a:r>
              <a:rPr lang="ru-RU" sz="2400" dirty="0" err="1">
                <a:solidFill>
                  <a:schemeClr val="bg1"/>
                </a:solidFill>
              </a:rPr>
              <a:t>перукарських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косметологічних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релаксаційних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послуг</a:t>
            </a:r>
            <a:r>
              <a:rPr lang="ru-RU" sz="2400" dirty="0">
                <a:solidFill>
                  <a:schemeClr val="bg1"/>
                </a:solidFill>
              </a:rPr>
              <a:t>. У </a:t>
            </a:r>
            <a:r>
              <a:rPr lang="ru-RU" sz="2400" dirty="0" err="1">
                <a:solidFill>
                  <a:schemeClr val="bg1"/>
                </a:solidFill>
              </a:rPr>
              <a:t>порівнянні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звичайною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перукарнею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такий</a:t>
            </a:r>
            <a:r>
              <a:rPr lang="ru-RU" sz="2400" dirty="0">
                <a:solidFill>
                  <a:schemeClr val="bg1"/>
                </a:solidFill>
              </a:rPr>
              <a:t> салон </a:t>
            </a:r>
            <a:r>
              <a:rPr lang="ru-RU" sz="2400" dirty="0" err="1">
                <a:solidFill>
                  <a:schemeClr val="bg1"/>
                </a:solidFill>
              </a:rPr>
              <a:t>пропонує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розширений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перелік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послуг</a:t>
            </a:r>
            <a:r>
              <a:rPr lang="ru-RU" sz="2400" dirty="0">
                <a:solidFill>
                  <a:schemeClr val="bg1"/>
                </a:solidFill>
              </a:rPr>
              <a:t>. У </a:t>
            </a:r>
            <a:r>
              <a:rPr lang="ru-RU" sz="2400" dirty="0" err="1">
                <a:solidFill>
                  <a:schemeClr val="bg1"/>
                </a:solidFill>
              </a:rPr>
              <a:t>подібних</a:t>
            </a:r>
            <a:r>
              <a:rPr lang="ru-RU" sz="2400" dirty="0">
                <a:solidFill>
                  <a:schemeClr val="bg1"/>
                </a:solidFill>
              </a:rPr>
              <a:t> закладах </a:t>
            </a:r>
            <a:r>
              <a:rPr lang="ru-RU" sz="2400" dirty="0" err="1">
                <a:solidFill>
                  <a:schemeClr val="bg1"/>
                </a:solidFill>
              </a:rPr>
              <a:t>працює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більш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кваліфікований</a:t>
            </a:r>
            <a:r>
              <a:rPr lang="ru-RU" sz="2400" dirty="0">
                <a:solidFill>
                  <a:schemeClr val="bg1"/>
                </a:solidFill>
              </a:rPr>
              <a:t> персонал, </a:t>
            </a:r>
            <a:r>
              <a:rPr lang="ru-RU" sz="2400" dirty="0" err="1" smtClean="0">
                <a:solidFill>
                  <a:schemeClr val="bg1"/>
                </a:solidFill>
              </a:rPr>
              <a:t>де,наприклад</a:t>
            </a:r>
            <a:r>
              <a:rPr lang="ru-RU" sz="2400" dirty="0" err="1">
                <a:solidFill>
                  <a:schemeClr val="bg1"/>
                </a:solidFill>
              </a:rPr>
              <a:t>,</a:t>
            </a:r>
            <a:r>
              <a:rPr lang="ru-RU" sz="2400" dirty="0" err="1" smtClean="0">
                <a:solidFill>
                  <a:schemeClr val="bg1"/>
                </a:solidFill>
              </a:rPr>
              <a:t>можна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отримати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консультацію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майстра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який</a:t>
            </a:r>
            <a:r>
              <a:rPr lang="ru-RU" sz="2400" dirty="0">
                <a:solidFill>
                  <a:schemeClr val="bg1"/>
                </a:solidFill>
              </a:rPr>
              <a:t> добре </a:t>
            </a:r>
            <a:r>
              <a:rPr lang="ru-RU" sz="2400" dirty="0" err="1">
                <a:solidFill>
                  <a:schemeClr val="bg1"/>
                </a:solidFill>
              </a:rPr>
              <a:t>орієнтується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модних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тенденціях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6375" y="-150125"/>
            <a:ext cx="73169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CC0099"/>
                </a:solidFill>
                <a:effectLst>
                  <a:reflection blurRad="6350" stA="53000" endA="300" endPos="35500" dir="5400000" sy="-90000" algn="bl" rotWithShape="0"/>
                </a:effectLst>
              </a:rPr>
              <a:t>Салон </a:t>
            </a:r>
            <a:r>
              <a:rPr lang="ru-RU" sz="5400" b="0" cap="none" spc="0" dirty="0" err="1" smtClean="0">
                <a:ln w="0"/>
                <a:solidFill>
                  <a:srgbClr val="CC0099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краси</a:t>
            </a:r>
            <a:r>
              <a:rPr lang="ru-RU" sz="5400" b="0" cap="none" spc="0" dirty="0" smtClean="0">
                <a:ln w="0"/>
                <a:solidFill>
                  <a:srgbClr val="CC0099"/>
                </a:solidFill>
                <a:effectLst>
                  <a:reflection blurRad="6350" stA="53000" endA="300" endPos="35500" dir="5400000" sy="-90000" algn="bl" rotWithShape="0"/>
                </a:effectLst>
              </a:rPr>
              <a:t> «</a:t>
            </a:r>
            <a:r>
              <a:rPr lang="ru-RU" sz="5400" b="0" cap="none" spc="0" dirty="0" err="1" smtClean="0">
                <a:ln w="0"/>
                <a:solidFill>
                  <a:srgbClr val="CC0099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Кароліна</a:t>
            </a:r>
            <a:r>
              <a:rPr lang="uk-UA" sz="5400" b="0" cap="none" spc="0" dirty="0" smtClean="0">
                <a:ln w="0"/>
                <a:solidFill>
                  <a:srgbClr val="CC0099"/>
                </a:solidFill>
                <a:effectLst>
                  <a:reflection blurRad="6350" stA="53000" endA="300" endPos="35500" dir="5400000" sy="-90000" algn="bl" rotWithShape="0"/>
                </a:effectLst>
              </a:rPr>
              <a:t>»</a:t>
            </a:r>
            <a:endParaRPr lang="ru-RU" sz="5400" b="0" cap="none" spc="0" dirty="0">
              <a:ln w="0"/>
              <a:solidFill>
                <a:srgbClr val="CC0099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2" y="3311553"/>
            <a:ext cx="9144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FF99CC"/>
                </a:solidFill>
              </a:rPr>
              <a:t>Д</a:t>
            </a:r>
            <a:r>
              <a:rPr lang="ru-RU" sz="2400" dirty="0" err="1" smtClean="0">
                <a:solidFill>
                  <a:srgbClr val="FF99CC"/>
                </a:solidFill>
              </a:rPr>
              <a:t>іяльність</a:t>
            </a:r>
            <a:r>
              <a:rPr lang="ru-RU" sz="2400" dirty="0" smtClean="0">
                <a:solidFill>
                  <a:srgbClr val="FF99CC"/>
                </a:solidFill>
              </a:rPr>
              <a:t> </a:t>
            </a:r>
            <a:r>
              <a:rPr lang="ru-RU" sz="2400" dirty="0">
                <a:solidFill>
                  <a:srgbClr val="FF99CC"/>
                </a:solidFill>
              </a:rPr>
              <a:t>салону </a:t>
            </a:r>
            <a:r>
              <a:rPr lang="ru-RU" sz="2400" dirty="0" smtClean="0">
                <a:solidFill>
                  <a:srgbClr val="FF99CC"/>
                </a:solidFill>
              </a:rPr>
              <a:t>«</a:t>
            </a:r>
            <a:r>
              <a:rPr lang="ru-RU" sz="2400" dirty="0" err="1" smtClean="0">
                <a:solidFill>
                  <a:srgbClr val="FF99CC"/>
                </a:solidFill>
              </a:rPr>
              <a:t>Амелі</a:t>
            </a:r>
            <a:r>
              <a:rPr lang="ru-RU" sz="2400" dirty="0" smtClean="0">
                <a:solidFill>
                  <a:srgbClr val="FF99CC"/>
                </a:solidFill>
              </a:rPr>
              <a:t>» </a:t>
            </a:r>
            <a:r>
              <a:rPr lang="ru-RU" sz="2400" dirty="0" err="1">
                <a:solidFill>
                  <a:srgbClr val="FF99CC"/>
                </a:solidFill>
              </a:rPr>
              <a:t>орієнтована</a:t>
            </a:r>
            <a:r>
              <a:rPr lang="ru-RU" sz="2400" dirty="0">
                <a:solidFill>
                  <a:srgbClr val="FF99CC"/>
                </a:solidFill>
              </a:rPr>
              <a:t> на </a:t>
            </a:r>
            <a:r>
              <a:rPr lang="ru-RU" sz="2400" dirty="0" err="1">
                <a:solidFill>
                  <a:srgbClr val="FF99CC"/>
                </a:solidFill>
              </a:rPr>
              <a:t>жителів</a:t>
            </a:r>
            <a:r>
              <a:rPr lang="ru-RU" sz="2400" dirty="0">
                <a:solidFill>
                  <a:srgbClr val="FF99CC"/>
                </a:solidFill>
              </a:rPr>
              <a:t> </a:t>
            </a:r>
            <a:r>
              <a:rPr lang="ru-RU" sz="2400" dirty="0" err="1">
                <a:solidFill>
                  <a:srgbClr val="FF99CC"/>
                </a:solidFill>
              </a:rPr>
              <a:t>міста</a:t>
            </a:r>
            <a:r>
              <a:rPr lang="ru-RU" sz="2400" dirty="0">
                <a:solidFill>
                  <a:srgbClr val="FF99CC"/>
                </a:solidFill>
              </a:rPr>
              <a:t> </a:t>
            </a:r>
            <a:r>
              <a:rPr lang="ru-RU" sz="2400" dirty="0" smtClean="0">
                <a:solidFill>
                  <a:srgbClr val="FF99CC"/>
                </a:solidFill>
              </a:rPr>
              <a:t>Умань, </a:t>
            </a:r>
            <a:r>
              <a:rPr lang="ru-RU" sz="2400" dirty="0" err="1">
                <a:solidFill>
                  <a:srgbClr val="FF99CC"/>
                </a:solidFill>
              </a:rPr>
              <a:t>зокрема</a:t>
            </a:r>
            <a:r>
              <a:rPr lang="ru-RU" sz="2400" dirty="0">
                <a:solidFill>
                  <a:srgbClr val="FF99CC"/>
                </a:solidFill>
              </a:rPr>
              <a:t> на </a:t>
            </a:r>
            <a:r>
              <a:rPr lang="ru-RU" sz="2400" dirty="0" err="1">
                <a:solidFill>
                  <a:srgbClr val="FF99CC"/>
                </a:solidFill>
              </a:rPr>
              <a:t>жителів</a:t>
            </a:r>
            <a:r>
              <a:rPr lang="ru-RU" sz="2400" dirty="0">
                <a:solidFill>
                  <a:srgbClr val="FF99CC"/>
                </a:solidFill>
              </a:rPr>
              <a:t> центрального району, з </a:t>
            </a:r>
            <a:r>
              <a:rPr lang="ru-RU" sz="2400" dirty="0" err="1">
                <a:solidFill>
                  <a:srgbClr val="FF99CC"/>
                </a:solidFill>
              </a:rPr>
              <a:t>середнім</a:t>
            </a:r>
            <a:r>
              <a:rPr lang="ru-RU" sz="2400" dirty="0">
                <a:solidFill>
                  <a:srgbClr val="FF99CC"/>
                </a:solidFill>
              </a:rPr>
              <a:t> достатком. При </a:t>
            </a:r>
            <a:r>
              <a:rPr lang="ru-RU" sz="2400" dirty="0" err="1">
                <a:solidFill>
                  <a:srgbClr val="FF99CC"/>
                </a:solidFill>
              </a:rPr>
              <a:t>виборі</a:t>
            </a:r>
            <a:r>
              <a:rPr lang="ru-RU" sz="2400" dirty="0">
                <a:solidFill>
                  <a:srgbClr val="FF99CC"/>
                </a:solidFill>
              </a:rPr>
              <a:t> </a:t>
            </a:r>
            <a:r>
              <a:rPr lang="ru-RU" sz="2400" dirty="0" err="1">
                <a:solidFill>
                  <a:srgbClr val="FF99CC"/>
                </a:solidFill>
              </a:rPr>
              <a:t>місця</a:t>
            </a:r>
            <a:r>
              <a:rPr lang="ru-RU" sz="2400" dirty="0">
                <a:solidFill>
                  <a:srgbClr val="FF99CC"/>
                </a:solidFill>
              </a:rPr>
              <a:t> для салону </a:t>
            </a:r>
            <a:r>
              <a:rPr lang="ru-RU" sz="2400" dirty="0" smtClean="0">
                <a:solidFill>
                  <a:srgbClr val="FF99CC"/>
                </a:solidFill>
              </a:rPr>
              <a:t>я </a:t>
            </a:r>
            <a:r>
              <a:rPr lang="ru-RU" sz="2400" dirty="0" err="1" smtClean="0">
                <a:solidFill>
                  <a:srgbClr val="FF99CC"/>
                </a:solidFill>
              </a:rPr>
              <a:t>також</a:t>
            </a:r>
            <a:r>
              <a:rPr lang="ru-RU" sz="2400" dirty="0" smtClean="0">
                <a:solidFill>
                  <a:srgbClr val="FF99CC"/>
                </a:solidFill>
              </a:rPr>
              <a:t> </a:t>
            </a:r>
            <a:r>
              <a:rPr lang="ru-RU" sz="2400" dirty="0" err="1" smtClean="0">
                <a:solidFill>
                  <a:srgbClr val="FF99CC"/>
                </a:solidFill>
              </a:rPr>
              <a:t>врахую</a:t>
            </a:r>
            <a:r>
              <a:rPr lang="ru-RU" sz="2400" dirty="0" smtClean="0">
                <a:solidFill>
                  <a:srgbClr val="FF99CC"/>
                </a:solidFill>
              </a:rPr>
              <a:t>  </a:t>
            </a:r>
            <a:r>
              <a:rPr lang="ru-RU" sz="2400" dirty="0" err="1">
                <a:solidFill>
                  <a:srgbClr val="FF99CC"/>
                </a:solidFill>
              </a:rPr>
              <a:t>транспортне</a:t>
            </a:r>
            <a:r>
              <a:rPr lang="ru-RU" sz="2400" dirty="0">
                <a:solidFill>
                  <a:srgbClr val="FF99CC"/>
                </a:solidFill>
              </a:rPr>
              <a:t> </a:t>
            </a:r>
            <a:r>
              <a:rPr lang="ru-RU" sz="2400" dirty="0" err="1">
                <a:solidFill>
                  <a:srgbClr val="FF99CC"/>
                </a:solidFill>
              </a:rPr>
              <a:t>сполучення</a:t>
            </a:r>
            <a:r>
              <a:rPr lang="ru-RU" sz="2400" dirty="0">
                <a:solidFill>
                  <a:srgbClr val="FF99CC"/>
                </a:solidFill>
              </a:rPr>
              <a:t> з центром та </a:t>
            </a:r>
            <a:r>
              <a:rPr lang="ru-RU" sz="2400" dirty="0" err="1">
                <a:solidFill>
                  <a:srgbClr val="FF99CC"/>
                </a:solidFill>
              </a:rPr>
              <a:t>іншими</a:t>
            </a:r>
            <a:r>
              <a:rPr lang="ru-RU" sz="2400" dirty="0">
                <a:solidFill>
                  <a:srgbClr val="FF99CC"/>
                </a:solidFill>
              </a:rPr>
              <a:t> районами, </a:t>
            </a:r>
            <a:r>
              <a:rPr lang="ru-RU" sz="2400" dirty="0" err="1">
                <a:solidFill>
                  <a:srgbClr val="FF99CC"/>
                </a:solidFill>
              </a:rPr>
              <a:t>прохідність</a:t>
            </a:r>
            <a:r>
              <a:rPr lang="ru-RU" sz="2400" dirty="0">
                <a:solidFill>
                  <a:srgbClr val="FF99CC"/>
                </a:solidFill>
              </a:rPr>
              <a:t>, </a:t>
            </a:r>
            <a:r>
              <a:rPr lang="ru-RU" sz="2400" dirty="0" err="1">
                <a:solidFill>
                  <a:srgbClr val="FF99CC"/>
                </a:solidFill>
              </a:rPr>
              <a:t>сусідство</a:t>
            </a:r>
            <a:r>
              <a:rPr lang="ru-RU" sz="2400" dirty="0">
                <a:solidFill>
                  <a:srgbClr val="FF99CC"/>
                </a:solidFill>
              </a:rPr>
              <a:t> </a:t>
            </a:r>
            <a:r>
              <a:rPr lang="ru-RU" sz="2400" dirty="0" err="1">
                <a:solidFill>
                  <a:srgbClr val="FF99CC"/>
                </a:solidFill>
              </a:rPr>
              <a:t>установ</a:t>
            </a:r>
            <a:r>
              <a:rPr lang="ru-RU" sz="2400" dirty="0">
                <a:solidFill>
                  <a:srgbClr val="FF99CC"/>
                </a:solidFill>
              </a:rPr>
              <a:t>, </a:t>
            </a:r>
            <a:r>
              <a:rPr lang="ru-RU" sz="2400" dirty="0" err="1">
                <a:solidFill>
                  <a:srgbClr val="FF99CC"/>
                </a:solidFill>
              </a:rPr>
              <a:t>які</a:t>
            </a:r>
            <a:r>
              <a:rPr lang="ru-RU" sz="2400" dirty="0">
                <a:solidFill>
                  <a:srgbClr val="FF99CC"/>
                </a:solidFill>
              </a:rPr>
              <a:t> </a:t>
            </a:r>
            <a:r>
              <a:rPr lang="ru-RU" sz="2400" dirty="0" err="1">
                <a:solidFill>
                  <a:srgbClr val="FF99CC"/>
                </a:solidFill>
              </a:rPr>
              <a:t>відвідує</a:t>
            </a:r>
            <a:r>
              <a:rPr lang="ru-RU" sz="2400" dirty="0">
                <a:solidFill>
                  <a:srgbClr val="FF99CC"/>
                </a:solidFill>
              </a:rPr>
              <a:t> велика к - </a:t>
            </a:r>
            <a:r>
              <a:rPr lang="ru-RU" sz="2400" dirty="0" err="1">
                <a:solidFill>
                  <a:srgbClr val="FF99CC"/>
                </a:solidFill>
              </a:rPr>
              <a:t>ть</a:t>
            </a:r>
            <a:r>
              <a:rPr lang="ru-RU" sz="2400" dirty="0">
                <a:solidFill>
                  <a:srgbClr val="FF99CC"/>
                </a:solidFill>
              </a:rPr>
              <a:t> людей</a:t>
            </a:r>
            <a:r>
              <a:rPr lang="ru-RU" sz="2400" dirty="0" smtClean="0">
                <a:solidFill>
                  <a:srgbClr val="FF99CC"/>
                </a:solidFill>
              </a:rPr>
              <a:t>.</a:t>
            </a:r>
          </a:p>
          <a:p>
            <a:r>
              <a:rPr lang="ru-RU" sz="2400" dirty="0" smtClean="0">
                <a:solidFill>
                  <a:srgbClr val="FF99CC"/>
                </a:solidFill>
              </a:rPr>
              <a:t> </a:t>
            </a:r>
            <a:endParaRPr lang="ru-RU" sz="2000" dirty="0">
              <a:solidFill>
                <a:srgbClr val="FF99C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204379"/>
            <a:ext cx="57355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Я </a:t>
            </a:r>
            <a:r>
              <a:rPr lang="ru-RU" sz="2400" dirty="0" err="1" smtClean="0">
                <a:solidFill>
                  <a:schemeClr val="bg1"/>
                </a:solidFill>
              </a:rPr>
              <a:t>вважаю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місце</a:t>
            </a:r>
            <a:r>
              <a:rPr lang="ru-RU" sz="2400" dirty="0">
                <a:solidFill>
                  <a:schemeClr val="bg1"/>
                </a:solidFill>
              </a:rPr>
              <a:t> для салону </a:t>
            </a:r>
            <a:r>
              <a:rPr lang="ru-RU" sz="2400" dirty="0" err="1">
                <a:solidFill>
                  <a:schemeClr val="bg1"/>
                </a:solidFill>
              </a:rPr>
              <a:t>цілком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відповідає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побажанням</a:t>
            </a:r>
            <a:r>
              <a:rPr lang="ru-RU" sz="2400" dirty="0">
                <a:solidFill>
                  <a:schemeClr val="bg1"/>
                </a:solidFill>
              </a:rPr>
              <a:t>: </a:t>
            </a:r>
            <a:r>
              <a:rPr lang="ru-RU" sz="2400" dirty="0" err="1">
                <a:solidFill>
                  <a:schemeClr val="bg1"/>
                </a:solidFill>
              </a:rPr>
              <a:t>поряд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знаходиться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Центральний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ринок</a:t>
            </a:r>
            <a:r>
              <a:rPr lang="ru-RU" sz="2400" dirty="0">
                <a:solidFill>
                  <a:schemeClr val="bg1"/>
                </a:solidFill>
              </a:rPr>
              <a:t>, банк, </a:t>
            </a:r>
            <a:r>
              <a:rPr lang="ru-RU" sz="2400" dirty="0" smtClean="0">
                <a:solidFill>
                  <a:schemeClr val="bg1"/>
                </a:solidFill>
              </a:rPr>
              <a:t>ряд </a:t>
            </a:r>
            <a:r>
              <a:rPr lang="ru-RU" sz="2400" dirty="0" err="1">
                <a:solidFill>
                  <a:schemeClr val="bg1"/>
                </a:solidFill>
              </a:rPr>
              <a:t>магазинів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адміністративні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будівлі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363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7493"/>
          <a:stretch/>
        </p:blipFill>
        <p:spPr>
          <a:xfrm>
            <a:off x="0" y="0"/>
            <a:ext cx="9294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93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8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2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03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2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098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effectLst>
            <a:softEdge rad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161" y="997565"/>
            <a:ext cx="91440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Бізнес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планування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-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необхідний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елемент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ефективної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діяльності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фірми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на ринку.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Розглянувши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цілі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і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сутність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планування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, а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також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різні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аспекти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практики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складання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бізнес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- плану,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можна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зробити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висновок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що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бізнес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- план є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ефективним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інструментом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управління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який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допомагає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фірмі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визначити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перспективи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своєї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справи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контролювати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поточну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ситуацію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. План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дає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основу для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прийняття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раціональних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рішень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дозволяє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</a:rPr>
              <a:t>оформити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і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аналізувати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інтуїтивні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пропозиції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13170" y="0"/>
            <a:ext cx="3055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Висновок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31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8" t="271" r="11421" b="-27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1069" y="4222930"/>
            <a:ext cx="72458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Дякую за увагу!</a:t>
            </a:r>
            <a:endParaRPr lang="ru-RU" sz="8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514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420837"/>
            <a:ext cx="621792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i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Салон краси «Кароліна» надаватиме послуги:</a:t>
            </a:r>
            <a:endParaRPr lang="ru-RU" sz="60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44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41128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06240" y="252270"/>
            <a:ext cx="49377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Чоловічі </a:t>
            </a:r>
            <a:r>
              <a:rPr lang="uk-UA" sz="4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зачіски,стрижки</a:t>
            </a:r>
            <a:endParaRPr lang="ru-RU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508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01"/>
            <a:ext cx="2336918" cy="34392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617" r="6238"/>
          <a:stretch/>
        </p:blipFill>
        <p:spPr>
          <a:xfrm>
            <a:off x="2336918" y="-70562"/>
            <a:ext cx="2306472" cy="3488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699" y="1"/>
            <a:ext cx="2429301" cy="33974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489" y="-45731"/>
            <a:ext cx="2289009" cy="3439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739" y="3393505"/>
            <a:ext cx="2489262" cy="34849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6862"/>
          <a:stretch/>
        </p:blipFill>
        <p:spPr>
          <a:xfrm>
            <a:off x="-12063" y="3373285"/>
            <a:ext cx="2334360" cy="35051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9491" y="3404830"/>
            <a:ext cx="2366426" cy="34623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0614" y="3402169"/>
            <a:ext cx="2316902" cy="34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3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079" r="6537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0241" y="1"/>
            <a:ext cx="88635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Жіночі </a:t>
            </a:r>
            <a:r>
              <a:rPr lang="uk-UA" sz="36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зачіски,стрижки,фарбування</a:t>
            </a:r>
            <a:r>
              <a:rPr lang="uk-UA" sz="36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волосся</a:t>
            </a:r>
            <a:endParaRPr lang="ru-RU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490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85512" cy="35757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6476"/>
            <a:ext cx="2385512" cy="3371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512" y="-8361"/>
            <a:ext cx="2391204" cy="34948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512" y="3468944"/>
            <a:ext cx="2186488" cy="3389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434298"/>
            <a:ext cx="2302207" cy="34533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t="1367" b="-1"/>
          <a:stretch/>
        </p:blipFill>
        <p:spPr>
          <a:xfrm>
            <a:off x="4679338" y="-27296"/>
            <a:ext cx="2333352" cy="34602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5825" y="3434299"/>
            <a:ext cx="2278175" cy="34798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6031" r="3833"/>
          <a:stretch/>
        </p:blipFill>
        <p:spPr>
          <a:xfrm>
            <a:off x="6981545" y="-35994"/>
            <a:ext cx="2169994" cy="346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9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0456" y="-185298"/>
            <a:ext cx="5571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Послуги </a:t>
            </a:r>
            <a:r>
              <a:rPr lang="uk-UA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візажиста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008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</TotalTime>
  <Words>711</Words>
  <Application>Microsoft Office PowerPoint</Application>
  <PresentationFormat>Экран (4:3)</PresentationFormat>
  <Paragraphs>59</Paragraphs>
  <Slides>37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52</cp:revision>
  <dcterms:created xsi:type="dcterms:W3CDTF">2014-10-08T13:22:40Z</dcterms:created>
  <dcterms:modified xsi:type="dcterms:W3CDTF">2015-01-27T15:16:00Z</dcterms:modified>
</cp:coreProperties>
</file>