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6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66FF"/>
    <a:srgbClr val="FFFFFF"/>
    <a:srgbClr val="007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Base_station_controller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4%D0%B8%D1%81%D0%BF%D0%B5%D1%82%D1%87%D0%B5%D1%80" TargetMode="External"/><Relationship Id="rId3" Type="http://schemas.openxmlformats.org/officeDocument/2006/relationships/hyperlink" Target="http://en.wikipedia.org/wiki/mobile_switching_center" TargetMode="External"/><Relationship Id="rId7" Type="http://schemas.openxmlformats.org/officeDocument/2006/relationships/hyperlink" Target="http://uk.wikipedia.org/wiki/%D0%94%D0%B0%D1%82%D1%87%D0%B8%D0%BA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1%82%D0%B0%D1%82%D0%B8%D1%81%D1%82%D0%B8%D0%BA%D0%B0" TargetMode="External"/><Relationship Id="rId5" Type="http://schemas.openxmlformats.org/officeDocument/2006/relationships/hyperlink" Target="http://uk.wikipedia.org/w/index.php?title=%D0%90%D0%B2%D1%82%D0%BE%D0%BC%D0%B0%D1%82%D0%B8%D1%87%D0%BD%D1%96_%D1%81%D0%B8%D1%81%D1%82%D0%B5%D0%BC%D0%B8&amp;action=edit&amp;redlink=1" TargetMode="External"/><Relationship Id="rId4" Type="http://schemas.openxmlformats.org/officeDocument/2006/relationships/hyperlink" Target="http://uk.wikipedia.org/wiki/%D0%A2%D1%80%D0%B0%D1%84%D1%96%D0%BA" TargetMode="External"/><Relationship Id="rId9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D%D1%82%D1%80%D0%BE%D0%BB%D0%B5%D1%80" TargetMode="External"/><Relationship Id="rId2" Type="http://schemas.openxmlformats.org/officeDocument/2006/relationships/hyperlink" Target="http://uk.wikipedia.org/w/index.php?title=%D0%90%D0%B4%D1%80%D0%B5%D1%81%D0%B0%D1%82&amp;action=edit&amp;redlink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0%D0%B1%D0%BE%D0%BD%D0%B5%D0%BD%D1%82" TargetMode="External"/><Relationship Id="rId4" Type="http://schemas.openxmlformats.org/officeDocument/2006/relationships/hyperlink" Target="http://uk.wikipedia.org/wiki/%D0%9A%D0%BE%D0%BC%D1%83%D1%82%D0%B0%D1%82%D0%BE%D1%8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uk.wikipedia.org/wiki/%D0%A0%D0%BE%D1%83%D0%BC%D1%96%D0%BD%D0%B3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0%D0%B4%D1%96%D0%BE%D1%87%D0%B0%D1%81%D1%82%D0%BE%D1%82%D0%BD%D0%B8%D0%B9_%D1%81%D0%BF%D0%B5%D0%BA%D1%82%D1%80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1%D0%A8%D0%9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D%D1%8C%D1%8E-%D0%99%D0%BE%D1%80%D0%BA" TargetMode="External"/><Relationship Id="rId13" Type="http://schemas.openxmlformats.org/officeDocument/2006/relationships/hyperlink" Target="http://uk.wikipedia.org/wiki/%D0%A7%D0%B0%D1%81%D1%82%D0%BE%D1%82%D0%BD%D0%B0_%D0%BC%D0%BE%D0%B4%D1%83%D0%BB%D1%8F%D1%86%D1%96%D1%8F" TargetMode="External"/><Relationship Id="rId3" Type="http://schemas.openxmlformats.org/officeDocument/2006/relationships/hyperlink" Target="http://uk.wikipedia.org/wiki/1921" TargetMode="External"/><Relationship Id="rId7" Type="http://schemas.openxmlformats.org/officeDocument/2006/relationships/hyperlink" Target="http://uk.wikipedia.org/wiki/1933" TargetMode="External"/><Relationship Id="rId12" Type="http://schemas.openxmlformats.org/officeDocument/2006/relationships/hyperlink" Target="http://uk.wikipedia.org/wiki/%D0%90%D0%BC%D0%BF%D0%BB%D1%96%D1%82%D1%83%D0%B4%D0%BD%D0%B0_%D0%BC%D0%BE%D0%B4%D1%83%D0%BB%D1%8F%D1%86%D1%96%D1%8F" TargetMode="External"/><Relationship Id="rId17" Type="http://schemas.openxmlformats.org/officeDocument/2006/relationships/image" Target="../media/image9.gif"/><Relationship Id="rId2" Type="http://schemas.openxmlformats.org/officeDocument/2006/relationships/hyperlink" Target="http://uk.wikipedia.org/wiki/%D0%A1%D0%A8%D0%90" TargetMode="External"/><Relationship Id="rId16" Type="http://schemas.openxmlformats.org/officeDocument/2006/relationships/hyperlink" Target="http://uk.wikipedia.org/w/index.php?title=Bell_Telephone_Laboratories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6" TargetMode="External"/><Relationship Id="rId11" Type="http://schemas.openxmlformats.org/officeDocument/2006/relationships/hyperlink" Target="http://uk.wikipedia.org/wiki/1940" TargetMode="External"/><Relationship Id="rId5" Type="http://schemas.openxmlformats.org/officeDocument/2006/relationships/hyperlink" Target="http://uk.wikipedia.org/wiki/%D0%94%D0%B5%D1%82%D1%80%D0%BE%D0%B9%D1%82" TargetMode="External"/><Relationship Id="rId15" Type="http://schemas.openxmlformats.org/officeDocument/2006/relationships/hyperlink" Target="http://uk.wikipedia.org/wiki/%D0%A1%D0%B5%D0%BD%D1%82-%D0%9B%D1%83%D1%97%D1%81" TargetMode="External"/><Relationship Id="rId10" Type="http://schemas.openxmlformats.org/officeDocument/2006/relationships/hyperlink" Target="http://uk.wikipedia.org/w/index.php?title=%D0%A4%D0%B5%D0%B4%D0%B5%D1%80%D0%B0%D0%BB%D1%8C%D0%BD%D0%B0_%D0%BA%D0%BE%D0%BC%D1%96%D1%81%D1%96%D1%8F_%D0%B7%D0%B2%27%D1%8F%D0%B7%D0%BA%D1%83_%D0%A1%D0%A8%D0%90&amp;action=edit&amp;redlink=1" TargetMode="External"/><Relationship Id="rId4" Type="http://schemas.openxmlformats.org/officeDocument/2006/relationships/hyperlink" Target="http://uk.wikipedia.org/wiki/%D0%9F%D0%BE%D0%BB%D1%96%D1%86%D1%96%D1%8F" TargetMode="External"/><Relationship Id="rId9" Type="http://schemas.openxmlformats.org/officeDocument/2006/relationships/hyperlink" Target="http://uk.wikipedia.org/wiki/1934" TargetMode="External"/><Relationship Id="rId14" Type="http://schemas.openxmlformats.org/officeDocument/2006/relationships/hyperlink" Target="http://uk.wikipedia.org/wiki/1946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86%D0%BD%D1%82%D0%B5%D1%80%D0%BE%D1%80%D0%B3%D1%82%D0%B5%D1%85%D0%BD%D1%96%D0%BA%D0%B0&amp;action=edit&amp;redlink=1" TargetMode="External"/><Relationship Id="rId13" Type="http://schemas.openxmlformats.org/officeDocument/2006/relationships/hyperlink" Target="http://uk.wikipedia.org/wiki/1970" TargetMode="External"/><Relationship Id="rId3" Type="http://schemas.openxmlformats.org/officeDocument/2006/relationships/hyperlink" Target="http://uk.wikipedia.org/wiki/%D0%94%D1%83%D0%BF%D0%BB%D0%B5%D0%BA%D1%81" TargetMode="External"/><Relationship Id="rId7" Type="http://schemas.openxmlformats.org/officeDocument/2006/relationships/hyperlink" Target="http://uk.wikipedia.org/wiki/1960-%D1%82%D1%96" TargetMode="External"/><Relationship Id="rId12" Type="http://schemas.openxmlformats.org/officeDocument/2006/relationships/hyperlink" Target="http://uk.wikipedia.org/wiki/1963" TargetMode="External"/><Relationship Id="rId2" Type="http://schemas.openxmlformats.org/officeDocument/2006/relationships/hyperlink" Target="http://uk.wikipedia.org/wiki/%D0%A1%D0%A0%D0%A1%D0%A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58" TargetMode="External"/><Relationship Id="rId11" Type="http://schemas.openxmlformats.org/officeDocument/2006/relationships/hyperlink" Target="http://uk.wikipedia.org/w/index.php?title=%D0%90%D0%B2%D1%82%D0%BE%D0%BC%D0%BE%D0%B1%D1%96%D0%BB%D1%8C%D0%BD%D0%B8%D0%B9_%D1%80%D0%B0%D0%B4%D1%96%D0%BE%D1%82%D0%B5%D0%BB%D0%B5%D1%84%D0%BE%D0%BD_%C2%AB%D0%90%D0%BB%D1%82%D0%B0%D0%B9%C2%BB&amp;action=edit&amp;redlink=1" TargetMode="External"/><Relationship Id="rId5" Type="http://schemas.openxmlformats.org/officeDocument/2006/relationships/hyperlink" Target="http://uk.wikipedia.org/w/index.php?title=%D0%9A%D1%83%D0%BF%D1%80%D0%B8%D1%8F%D0%BD%D0%BE%D0%B2%D0%B8%D1%87_%D0%9B%D0%B5%D0%BE%D0%BD%D1%96%D0%B4_%D0%86%D0%B2%D0%B0%D0%BD%D0%BE%D0%B2%D0%B8%D1%87&amp;action=edit&amp;redlink=1" TargetMode="External"/><Relationship Id="rId10" Type="http://schemas.openxmlformats.org/officeDocument/2006/relationships/hyperlink" Target="http://uk.wikipedia.org/wiki/1950-%D1%82%D1%96" TargetMode="External"/><Relationship Id="rId4" Type="http://schemas.openxmlformats.org/officeDocument/2006/relationships/hyperlink" Target="http://uk.wikipedia.org/wiki/1957" TargetMode="External"/><Relationship Id="rId9" Type="http://schemas.openxmlformats.org/officeDocument/2006/relationships/hyperlink" Target="http://uk.wikipedia.org/wiki/%D0%91%D0%BE%D0%BB%D0%B3%D0%B0%D1%80%D1%96%D1%8F" TargetMode="External"/><Relationship Id="rId1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96%D0%BD%D0%BB%D1%8F%D0%BD%D0%B4%D1%96%D1%8F" TargetMode="External"/><Relationship Id="rId13" Type="http://schemas.openxmlformats.org/officeDocument/2006/relationships/hyperlink" Target="http://uk.wikipedia.org/wiki/1986" TargetMode="External"/><Relationship Id="rId18" Type="http://schemas.openxmlformats.org/officeDocument/2006/relationships/hyperlink" Target="http://uk.wikipedia.org/wiki/%D0%9A%D0%B0%D0%BD%D0%B0%D0%B4%D0%B0" TargetMode="External"/><Relationship Id="rId26" Type="http://schemas.openxmlformats.org/officeDocument/2006/relationships/hyperlink" Target="http://uk.wikipedia.org/wiki/1997" TargetMode="External"/><Relationship Id="rId3" Type="http://schemas.openxmlformats.org/officeDocument/2006/relationships/hyperlink" Target="http://uk.wikipedia.org/wiki/1931" TargetMode="External"/><Relationship Id="rId21" Type="http://schemas.openxmlformats.org/officeDocument/2006/relationships/hyperlink" Target="http://uk.wikipedia.org/wiki/%D0%A1%D0%BA%D0%B0%D0%BD%D0%B4%D0%B8%D0%BD%D0%B0%D0%B2%D1%96%D1%8F" TargetMode="External"/><Relationship Id="rId7" Type="http://schemas.openxmlformats.org/officeDocument/2006/relationships/hyperlink" Target="http://uk.wikipedia.org/wiki/%D0%A7%D0%B0%D1%81%D1%82%D0%BE%D1%82%D0%B0" TargetMode="External"/><Relationship Id="rId12" Type="http://schemas.openxmlformats.org/officeDocument/2006/relationships/hyperlink" Target="http://uk.wikipedia.org/wiki/%D0%9A%D0%BC" TargetMode="External"/><Relationship Id="rId17" Type="http://schemas.openxmlformats.org/officeDocument/2006/relationships/hyperlink" Target="http://uk.wikipedia.org/wiki/American_Telephone_and_Telegraph" TargetMode="External"/><Relationship Id="rId25" Type="http://schemas.openxmlformats.org/officeDocument/2006/relationships/hyperlink" Target="http://uk.wikipedia.org/wiki/1982" TargetMode="External"/><Relationship Id="rId2" Type="http://schemas.openxmlformats.org/officeDocument/2006/relationships/hyperlink" Target="http://uk.wikipedia.org/wiki/%D0%9D%D0%BE%D1%80%D0%B2%D0%B5%D0%B3%D1%96%D1%8F" TargetMode="External"/><Relationship Id="rId16" Type="http://schemas.openxmlformats.org/officeDocument/2006/relationships/hyperlink" Target="http://uk.wikipedia.org/wiki/1983" TargetMode="External"/><Relationship Id="rId20" Type="http://schemas.openxmlformats.org/officeDocument/2006/relationships/hyperlink" Target="http://uk.wikipedia.org/wiki/1979" TargetMode="External"/><Relationship Id="rId29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70" TargetMode="External"/><Relationship Id="rId11" Type="http://schemas.openxmlformats.org/officeDocument/2006/relationships/hyperlink" Target="http://uk.wikipedia.org/wiki/1978" TargetMode="External"/><Relationship Id="rId24" Type="http://schemas.openxmlformats.org/officeDocument/2006/relationships/hyperlink" Target="http://uk.wikipedia.org/wiki/%D0%92%D0%B5%D0%BB%D0%B8%D0%BA%D0%BE%D0%B1%D1%80%D0%B8%D1%82%D0%B0%D0%BD%D1%96%D1%8F" TargetMode="External"/><Relationship Id="rId5" Type="http://schemas.openxmlformats.org/officeDocument/2006/relationships/hyperlink" Target="http://uk.wikipedia.org/wiki/%D0%94%D1%80%D1%83%D0%B3%D0%B0_%D1%81%D0%B2%D1%96%D1%82%D0%BE%D0%B2%D0%B0_%D0%B2%D1%96%D0%B9%D0%BD%D0%B0" TargetMode="External"/><Relationship Id="rId15" Type="http://schemas.openxmlformats.org/officeDocument/2006/relationships/hyperlink" Target="http://uk.wikipedia.org/wiki/%D0%A7%D0%B8%D0%BA%D0%B0%D0%B3%D0%BE" TargetMode="External"/><Relationship Id="rId23" Type="http://schemas.openxmlformats.org/officeDocument/2006/relationships/hyperlink" Target="http://uk.wikipedia.org/wiki/%D0%86%D1%81%D0%BF%D0%B0%D0%BD%D1%96%D1%8F" TargetMode="External"/><Relationship Id="rId28" Type="http://schemas.openxmlformats.org/officeDocument/2006/relationships/image" Target="../media/image12.jpeg"/><Relationship Id="rId10" Type="http://schemas.openxmlformats.org/officeDocument/2006/relationships/hyperlink" Target="http://uk.wikipedia.org/w/index.php?title=Autoradiopuhelin&amp;action=edit&amp;redlink=1" TargetMode="External"/><Relationship Id="rId19" Type="http://schemas.openxmlformats.org/officeDocument/2006/relationships/hyperlink" Target="http://uk.wikipedia.org/wiki/%D0%AF%D0%BF%D0%BE%D0%BD%D1%96%D1%8F" TargetMode="External"/><Relationship Id="rId4" Type="http://schemas.openxmlformats.org/officeDocument/2006/relationships/hyperlink" Target="http://uk.wikipedia.org/wiki/1955" TargetMode="External"/><Relationship Id="rId9" Type="http://schemas.openxmlformats.org/officeDocument/2006/relationships/hyperlink" Target="http://uk.wikipedia.org/wiki/1971" TargetMode="External"/><Relationship Id="rId14" Type="http://schemas.openxmlformats.org/officeDocument/2006/relationships/hyperlink" Target="http://uk.wikipedia.org/wiki/%D0%90%D0%B1%D0%BE%D0%BD%D0%B5%D0%BD%D1%82" TargetMode="External"/><Relationship Id="rId22" Type="http://schemas.openxmlformats.org/officeDocument/2006/relationships/hyperlink" Target="http://uk.wikipedia.org/wiki/1981" TargetMode="External"/><Relationship Id="rId27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CDMA" TargetMode="External"/><Relationship Id="rId13" Type="http://schemas.openxmlformats.org/officeDocument/2006/relationships/hyperlink" Target="http://uk.wikipedia.org/wiki/Huawei" TargetMode="External"/><Relationship Id="rId3" Type="http://schemas.openxmlformats.org/officeDocument/2006/relationships/hyperlink" Target="http://uk.wikipedia.org/w/index.php?title=%D0%A0%D0%B0%D0%B4%D1%96%D0%BE%D0%B5%D1%84%D1%96%D1%80&amp;action=edit&amp;redlink=1" TargetMode="External"/><Relationship Id="rId7" Type="http://schemas.openxmlformats.org/officeDocument/2006/relationships/hyperlink" Target="http://uk.wikipedia.org/wiki/D-AMPS" TargetMode="External"/><Relationship Id="rId12" Type="http://schemas.openxmlformats.org/officeDocument/2006/relationships/hyperlink" Target="http://uk.wikipedia.org/w/index.php?title=NSN&amp;action=edit&amp;redlink=1" TargetMode="External"/><Relationship Id="rId2" Type="http://schemas.openxmlformats.org/officeDocument/2006/relationships/hyperlink" Target="http://uk.wikipedia.org/w/index.php?title=%D0%A1%D0%BE%D1%82%D0%BE%D0%B2%D0%B8%D0%B9_%D1%82%D0%B5%D0%BB%D0%B5%D1%84%D0%BE%D0%BD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/index.php?title=NMT-450&amp;action=edit&amp;redlink=1" TargetMode="External"/><Relationship Id="rId11" Type="http://schemas.openxmlformats.org/officeDocument/2006/relationships/hyperlink" Target="http://uk.wikipedia.org/w/index.php?title=Ericcson&amp;action=edit&amp;redlink=1" TargetMode="External"/><Relationship Id="rId5" Type="http://schemas.openxmlformats.org/officeDocument/2006/relationships/hyperlink" Target="http://uk.wikipedia.org/w/index.php?title=NAMPS&amp;action=edit&amp;redlink=1" TargetMode="External"/><Relationship Id="rId10" Type="http://schemas.openxmlformats.org/officeDocument/2006/relationships/hyperlink" Target="http://uk.wikipedia.org/wiki/UMTS" TargetMode="External"/><Relationship Id="rId4" Type="http://schemas.openxmlformats.org/officeDocument/2006/relationships/hyperlink" Target="http://uk.wikipedia.org/w/index.php?title=AMPS&amp;action=edit&amp;redlink=1" TargetMode="External"/><Relationship Id="rId9" Type="http://schemas.openxmlformats.org/officeDocument/2006/relationships/hyperlink" Target="http://uk.wikipedia.org/wiki/GSM" TargetMode="External"/><Relationship Id="rId14" Type="http://schemas.openxmlformats.org/officeDocument/2006/relationships/hyperlink" Target="http://uk.wikipedia.org/wiki/ZT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357290" y="1000108"/>
            <a:ext cx="6500858" cy="642942"/>
          </a:xfrm>
          <a:solidFill>
            <a:srgbClr val="9966FF">
              <a:alpha val="69020"/>
            </a:srgbClr>
          </a:solidFill>
          <a:ln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Стільниковий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язок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42" name="Picture 10" descr="http://object.3dn.ru/1/9/internet-magazin-kitajskih-telefono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785926"/>
            <a:ext cx="6417216" cy="333592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Fcy;&amp;acy;&amp;jcy;&amp;lcy;:Gsm structures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849" y="1285860"/>
            <a:ext cx="8674003" cy="529114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8715436" cy="369332"/>
          </a:xfrm>
          <a:prstGeom prst="rect">
            <a:avLst/>
          </a:prstGeom>
          <a:solidFill>
            <a:srgbClr val="0000FF">
              <a:alpha val="74118"/>
            </a:srgb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Принципова</a:t>
            </a:r>
            <a:r>
              <a:rPr lang="ru-RU" dirty="0" smtClean="0">
                <a:solidFill>
                  <a:schemeClr val="bg1"/>
                </a:solidFill>
              </a:rPr>
              <a:t> схема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стільникового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зв'язку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571768" cy="1511288"/>
          </a:xfrm>
          <a:solidFill>
            <a:srgbClr val="0000FF">
              <a:alpha val="30980"/>
            </a:srgbClr>
          </a:soli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Базова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станція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85728"/>
            <a:ext cx="5857916" cy="6357982"/>
          </a:xfrm>
          <a:solidFill>
            <a:srgbClr val="0000FF">
              <a:alpha val="50196"/>
            </a:srgbClr>
          </a:solidFill>
          <a:ln w="12700">
            <a:solidFill>
              <a:schemeClr val="bg1"/>
            </a:solidFill>
          </a:ln>
        </p:spPr>
        <p:txBody>
          <a:bodyPr>
            <a:no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Антена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базової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розділена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кілька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секторів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кожен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яких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спрямований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свій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бік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Кожен</a:t>
            </a:r>
            <a:r>
              <a:rPr lang="ru-RU" sz="1600" dirty="0" smtClean="0">
                <a:solidFill>
                  <a:schemeClr val="bg1"/>
                </a:solidFill>
              </a:rPr>
              <a:t> сектор </a:t>
            </a:r>
            <a:r>
              <a:rPr lang="ru-RU" sz="1600" dirty="0" err="1" smtClean="0">
                <a:solidFill>
                  <a:schemeClr val="bg1"/>
                </a:solidFill>
              </a:rPr>
              <a:t>може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обслуговувати</a:t>
            </a:r>
            <a:r>
              <a:rPr lang="ru-RU" sz="1600" dirty="0" smtClean="0">
                <a:solidFill>
                  <a:schemeClr val="bg1"/>
                </a:solidFill>
              </a:rPr>
              <a:t> до 72 </a:t>
            </a:r>
            <a:r>
              <a:rPr lang="ru-RU" sz="1600" dirty="0" err="1" smtClean="0">
                <a:solidFill>
                  <a:schemeClr val="bg1"/>
                </a:solidFill>
              </a:rPr>
              <a:t>дзвінків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одночасно</a:t>
            </a:r>
            <a:r>
              <a:rPr lang="ru-RU" sz="1600" dirty="0" smtClean="0">
                <a:solidFill>
                  <a:schemeClr val="bg1"/>
                </a:solidFill>
              </a:rPr>
              <a:t>, в </a:t>
            </a:r>
            <a:r>
              <a:rPr lang="ru-RU" sz="1600" dirty="0" err="1" smtClean="0">
                <a:solidFill>
                  <a:schemeClr val="bg1"/>
                </a:solidFill>
              </a:rPr>
              <a:t>залежності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налаштування</a:t>
            </a:r>
            <a:r>
              <a:rPr lang="ru-RU" sz="1600" dirty="0" smtClean="0">
                <a:solidFill>
                  <a:schemeClr val="bg1"/>
                </a:solidFill>
              </a:rPr>
              <a:t> та </a:t>
            </a:r>
            <a:r>
              <a:rPr lang="ru-RU" sz="1600" dirty="0" err="1" smtClean="0">
                <a:solidFill>
                  <a:schemeClr val="bg1"/>
                </a:solidFill>
              </a:rPr>
              <a:t>конфігурації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Усього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може</a:t>
            </a:r>
            <a:r>
              <a:rPr lang="ru-RU" sz="1600" dirty="0" smtClean="0">
                <a:solidFill>
                  <a:schemeClr val="bg1"/>
                </a:solidFill>
              </a:rPr>
              <a:t> бути 6 </a:t>
            </a:r>
            <a:r>
              <a:rPr lang="ru-RU" sz="1600" dirty="0" err="1" smtClean="0">
                <a:solidFill>
                  <a:schemeClr val="bg1"/>
                </a:solidFill>
              </a:rPr>
              <a:t>секторів</a:t>
            </a:r>
            <a:r>
              <a:rPr lang="ru-RU" sz="1600" dirty="0" smtClean="0">
                <a:solidFill>
                  <a:schemeClr val="bg1"/>
                </a:solidFill>
              </a:rPr>
              <a:t> («граней </a:t>
            </a:r>
            <a:r>
              <a:rPr lang="ru-RU" sz="1600" dirty="0" err="1" smtClean="0">
                <a:solidFill>
                  <a:schemeClr val="bg1"/>
                </a:solidFill>
              </a:rPr>
              <a:t>стільника</a:t>
            </a:r>
            <a:r>
              <a:rPr lang="ru-RU" sz="1600" dirty="0" smtClean="0">
                <a:solidFill>
                  <a:schemeClr val="bg1"/>
                </a:solidFill>
              </a:rPr>
              <a:t>»), таким чином, одна </a:t>
            </a:r>
            <a:r>
              <a:rPr lang="ru-RU" sz="1600" dirty="0" err="1" smtClean="0">
                <a:solidFill>
                  <a:schemeClr val="bg1"/>
                </a:solidFill>
              </a:rPr>
              <a:t>базова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може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обслуговувати</a:t>
            </a:r>
            <a:r>
              <a:rPr lang="ru-RU" sz="1600" dirty="0" smtClean="0">
                <a:solidFill>
                  <a:schemeClr val="bg1"/>
                </a:solidFill>
              </a:rPr>
              <a:t> до 432 </a:t>
            </a:r>
            <a:r>
              <a:rPr lang="ru-RU" sz="1600" dirty="0" err="1" smtClean="0">
                <a:solidFill>
                  <a:schemeClr val="bg1"/>
                </a:solidFill>
              </a:rPr>
              <a:t>дзвінків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Зазвичай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більшості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станцій</a:t>
            </a:r>
            <a:r>
              <a:rPr lang="ru-RU" sz="1600" dirty="0" smtClean="0">
                <a:solidFill>
                  <a:schemeClr val="bg1"/>
                </a:solidFill>
              </a:rPr>
              <a:t> через </a:t>
            </a:r>
            <a:r>
              <a:rPr lang="ru-RU" sz="1600" dirty="0" err="1" smtClean="0">
                <a:solidFill>
                  <a:schemeClr val="bg1"/>
                </a:solidFill>
              </a:rPr>
              <a:t>недоцільність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встановлено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меншу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кількість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передавачів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секторів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Вважають</a:t>
            </a:r>
            <a:r>
              <a:rPr lang="ru-RU" sz="1600" dirty="0" smtClean="0">
                <a:solidFill>
                  <a:schemeClr val="bg1"/>
                </a:solidFill>
              </a:rPr>
              <a:t> за </a:t>
            </a:r>
            <a:r>
              <a:rPr lang="ru-RU" sz="1600" dirty="0" err="1" smtClean="0">
                <a:solidFill>
                  <a:schemeClr val="bg1"/>
                </a:solidFill>
              </a:rPr>
              <a:t>краще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ставити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більше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базових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станцій</a:t>
            </a:r>
            <a:r>
              <a:rPr lang="ru-RU" sz="1600" dirty="0" smtClean="0">
                <a:solidFill>
                  <a:schemeClr val="bg1"/>
                </a:solidFill>
              </a:rPr>
              <a:t> для </a:t>
            </a:r>
            <a:r>
              <a:rPr lang="ru-RU" sz="1600" dirty="0" err="1" smtClean="0">
                <a:solidFill>
                  <a:schemeClr val="bg1"/>
                </a:solidFill>
              </a:rPr>
              <a:t>поліпшення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якості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зв'язку</a:t>
            </a:r>
            <a:r>
              <a:rPr lang="ru-RU" sz="1600" dirty="0" smtClean="0">
                <a:solidFill>
                  <a:schemeClr val="bg1"/>
                </a:solidFill>
              </a:rPr>
              <a:t>. Вертикальна </a:t>
            </a:r>
            <a:r>
              <a:rPr lang="ru-RU" sz="1600" dirty="0" err="1" smtClean="0">
                <a:solidFill>
                  <a:schemeClr val="bg1"/>
                </a:solidFill>
              </a:rPr>
              <a:t>антена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здійснює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зв'язок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телефонами, кругла </a:t>
            </a:r>
            <a:r>
              <a:rPr lang="ru-RU" sz="1600" dirty="0" err="1" smtClean="0">
                <a:solidFill>
                  <a:schemeClr val="bg1"/>
                </a:solidFill>
              </a:rPr>
              <a:t>з'єднує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контролером.</a:t>
            </a:r>
          </a:p>
          <a:p>
            <a:r>
              <a:rPr lang="ru-RU" sz="1600" dirty="0" err="1" smtClean="0">
                <a:solidFill>
                  <a:schemeClr val="bg1"/>
                </a:solidFill>
              </a:rPr>
              <a:t>Стільникові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мережі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можуть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складатися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базових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різного</a:t>
            </a:r>
            <a:r>
              <a:rPr lang="ru-RU" sz="1600" dirty="0" smtClean="0">
                <a:solidFill>
                  <a:schemeClr val="bg1"/>
                </a:solidFill>
              </a:rPr>
              <a:t> стандарту, 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дозволяє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оптимізувати</a:t>
            </a:r>
            <a:r>
              <a:rPr lang="ru-RU" sz="1600" dirty="0" smtClean="0">
                <a:solidFill>
                  <a:schemeClr val="bg1"/>
                </a:solidFill>
              </a:rPr>
              <a:t> роботу </a:t>
            </a:r>
            <a:r>
              <a:rPr lang="ru-RU" sz="1600" dirty="0" err="1" smtClean="0">
                <a:solidFill>
                  <a:schemeClr val="bg1"/>
                </a:solidFill>
              </a:rPr>
              <a:t>мережі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поліпшити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її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покриття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Базові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проектуються</a:t>
            </a:r>
            <a:r>
              <a:rPr lang="ru-RU" sz="1600" dirty="0" smtClean="0">
                <a:solidFill>
                  <a:schemeClr val="bg1"/>
                </a:solidFill>
              </a:rPr>
              <a:t> таким чином, </a:t>
            </a:r>
            <a:r>
              <a:rPr lang="ru-RU" sz="1600" dirty="0" err="1" smtClean="0">
                <a:solidFill>
                  <a:schemeClr val="bg1"/>
                </a:solidFill>
              </a:rPr>
              <a:t>щоб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забезпечити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оптимальне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покриття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радіосигналом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рівні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землі</a:t>
            </a:r>
            <a:r>
              <a:rPr lang="ru-RU" sz="1600" dirty="0" smtClean="0">
                <a:solidFill>
                  <a:schemeClr val="bg1"/>
                </a:solidFill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</a:rPr>
              <a:t>Деякі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авіакомпанії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вже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почали </a:t>
            </a:r>
            <a:r>
              <a:rPr lang="ru-RU" sz="1600" dirty="0" err="1" smtClean="0">
                <a:solidFill>
                  <a:schemeClr val="bg1"/>
                </a:solidFill>
              </a:rPr>
              <a:t>встановлювати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своїх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літаках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малопотужні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базові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станції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забезпечують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покриття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всередині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літака</a:t>
            </a:r>
            <a:r>
              <a:rPr lang="ru-RU" sz="1600" dirty="0" smtClean="0">
                <a:solidFill>
                  <a:schemeClr val="bg1"/>
                </a:solidFill>
              </a:rPr>
              <a:t>, вони </a:t>
            </a:r>
            <a:r>
              <a:rPr lang="ru-RU" sz="1600" dirty="0" err="1" smtClean="0">
                <a:solidFill>
                  <a:schemeClr val="bg1"/>
                </a:solidFill>
              </a:rPr>
              <a:t>з'єднуються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</a:t>
            </a:r>
            <a:r>
              <a:rPr lang="ru-RU" sz="1600" dirty="0" smtClean="0">
                <a:solidFill>
                  <a:schemeClr val="bg1"/>
                </a:solidFill>
              </a:rPr>
              <a:t> наземною мережею за </a:t>
            </a:r>
            <a:r>
              <a:rPr lang="ru-RU" sz="16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супутникового</a:t>
            </a:r>
            <a:r>
              <a:rPr lang="ru-RU" sz="1600" dirty="0" smtClean="0">
                <a:solidFill>
                  <a:schemeClr val="bg1"/>
                </a:solidFill>
              </a:rPr>
              <a:t> каналу.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У </a:t>
            </a:r>
            <a:r>
              <a:rPr lang="ru-RU" sz="1600" dirty="0" err="1" smtClean="0">
                <a:solidFill>
                  <a:schemeClr val="bg1"/>
                </a:solidFill>
              </a:rPr>
              <a:t>тунелі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метрополітену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покриття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стільникового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зв'язку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спеціальним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випромінюючим</a:t>
            </a:r>
            <a:r>
              <a:rPr lang="ru-RU" sz="1600" dirty="0" smtClean="0">
                <a:solidFill>
                  <a:schemeClr val="bg1"/>
                </a:solidFill>
              </a:rPr>
              <a:t> кабелем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268" name="Picture 4" descr="File:Sector antennas with dowtil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143116"/>
            <a:ext cx="2559362" cy="44640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29114" cy="1143000"/>
          </a:xfrm>
          <a:solidFill>
            <a:srgbClr val="FFFFFF">
              <a:alpha val="72941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Контролер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29114" cy="4972072"/>
          </a:xfrm>
          <a:solidFill>
            <a:srgbClr val="FFFFFF">
              <a:alpha val="69804"/>
            </a:srgbClr>
          </a:solidFill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У </a:t>
            </a:r>
            <a:r>
              <a:rPr lang="ru-RU" dirty="0" err="1" smtClean="0">
                <a:solidFill>
                  <a:srgbClr val="0000FF"/>
                </a:solidFill>
              </a:rPr>
              <a:t>залежності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від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обладнання</a:t>
            </a:r>
            <a:r>
              <a:rPr lang="ru-RU" dirty="0" smtClean="0">
                <a:solidFill>
                  <a:srgbClr val="0000FF"/>
                </a:solidFill>
              </a:rPr>
              <a:t>, контролер </a:t>
            </a:r>
            <a:r>
              <a:rPr lang="ru-RU" dirty="0" smtClean="0">
                <a:solidFill>
                  <a:srgbClr val="0000FF"/>
                </a:solidFill>
                <a:hlinkClick r:id="rId2" tooltip="Англійська мова"/>
              </a:rPr>
              <a:t>англ.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  <a:hlinkClick r:id="rId3" tooltip="en:Base station controller"/>
              </a:rPr>
              <a:t>Base station controller</a:t>
            </a:r>
            <a:r>
              <a:rPr lang="en-US" dirty="0" smtClean="0">
                <a:solidFill>
                  <a:srgbClr val="0000FF"/>
                </a:solidFill>
              </a:rPr>
              <a:t> (BSC)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обслуговувати</a:t>
            </a:r>
            <a:r>
              <a:rPr lang="ru-RU" dirty="0" smtClean="0">
                <a:solidFill>
                  <a:srgbClr val="0000FF"/>
                </a:solidFill>
              </a:rPr>
              <a:t> до 60 </a:t>
            </a:r>
            <a:r>
              <a:rPr lang="ru-RU" dirty="0" err="1" smtClean="0">
                <a:solidFill>
                  <a:srgbClr val="0000FF"/>
                </a:solidFill>
              </a:rPr>
              <a:t>базових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станцій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Зв'язок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між</a:t>
            </a:r>
            <a:r>
              <a:rPr lang="ru-RU" dirty="0" smtClean="0">
                <a:solidFill>
                  <a:srgbClr val="0000FF"/>
                </a:solidFill>
              </a:rPr>
              <a:t> базовою </a:t>
            </a:r>
            <a:r>
              <a:rPr lang="ru-RU" dirty="0" err="1" smtClean="0">
                <a:solidFill>
                  <a:srgbClr val="0000FF"/>
                </a:solidFill>
              </a:rPr>
              <a:t>станцією</a:t>
            </a:r>
            <a:r>
              <a:rPr lang="ru-RU" dirty="0" smtClean="0">
                <a:solidFill>
                  <a:srgbClr val="0000FF"/>
                </a:solidFill>
              </a:rPr>
              <a:t> та контролером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здійснюватися</a:t>
            </a:r>
            <a:r>
              <a:rPr lang="ru-RU" dirty="0" smtClean="0">
                <a:solidFill>
                  <a:srgbClr val="0000FF"/>
                </a:solidFill>
              </a:rPr>
              <a:t> через </a:t>
            </a:r>
            <a:r>
              <a:rPr lang="ru-RU" dirty="0" err="1" smtClean="0">
                <a:solidFill>
                  <a:srgbClr val="0000FF"/>
                </a:solidFill>
              </a:rPr>
              <a:t>радіорелейний</a:t>
            </a:r>
            <a:r>
              <a:rPr lang="ru-RU" dirty="0" smtClean="0">
                <a:solidFill>
                  <a:srgbClr val="0000FF"/>
                </a:solidFill>
              </a:rPr>
              <a:t> канал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по </a:t>
            </a:r>
            <a:r>
              <a:rPr lang="ru-RU" dirty="0" err="1" smtClean="0">
                <a:solidFill>
                  <a:srgbClr val="0000FF"/>
                </a:solidFill>
              </a:rPr>
              <a:t>оптволоконному</a:t>
            </a:r>
            <a:r>
              <a:rPr lang="ru-RU" dirty="0" smtClean="0">
                <a:solidFill>
                  <a:srgbClr val="0000FF"/>
                </a:solidFill>
              </a:rPr>
              <a:t> кабелю. Контролер </a:t>
            </a:r>
            <a:r>
              <a:rPr lang="ru-RU" dirty="0" err="1" smtClean="0">
                <a:solidFill>
                  <a:srgbClr val="0000FF"/>
                </a:solidFill>
              </a:rPr>
              <a:t>здійснює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керування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роботою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радіоканалів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контролює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пересування</a:t>
            </a:r>
            <a:r>
              <a:rPr lang="ru-RU" dirty="0" smtClean="0">
                <a:solidFill>
                  <a:srgbClr val="0000FF"/>
                </a:solidFill>
              </a:rPr>
              <a:t> абонента </a:t>
            </a:r>
            <a:r>
              <a:rPr lang="ru-RU" dirty="0" err="1" smtClean="0">
                <a:solidFill>
                  <a:srgbClr val="0000FF"/>
                </a:solidFill>
              </a:rPr>
              <a:t>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здійснює</a:t>
            </a:r>
            <a:r>
              <a:rPr lang="ru-RU" dirty="0" smtClean="0">
                <a:solidFill>
                  <a:srgbClr val="0000FF"/>
                </a:solidFill>
              </a:rPr>
              <a:t> передачу сигналу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однієї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базової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станції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іншу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0242" name="Picture 2" descr="File:Deutsches Museum - The guts of a GSM cell si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000108"/>
            <a:ext cx="3804074" cy="507209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428628"/>
          </a:xfrm>
          <a:solidFill>
            <a:srgbClr val="FFFFFF">
              <a:alpha val="72157"/>
            </a:srgbClr>
          </a:solidFill>
          <a:ln>
            <a:solidFill>
              <a:srgbClr val="0000FF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Комутатор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43998" cy="857256"/>
          </a:xfrm>
          <a:solidFill>
            <a:srgbClr val="FFFFFF">
              <a:alpha val="72157"/>
            </a:srgbClr>
          </a:solidFill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Кожен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комутатор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  <a:hlinkClick r:id="rId2" tooltip="Англійська мова"/>
              </a:rPr>
              <a:t>англ.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>
                <a:solidFill>
                  <a:srgbClr val="0000FF"/>
                </a:solidFill>
                <a:hlinkClick r:id="rId3" tooltip="en:mobile switching center"/>
              </a:rPr>
              <a:t>Mobile switching center</a:t>
            </a:r>
            <a:r>
              <a:rPr lang="en-US" dirty="0" smtClean="0">
                <a:solidFill>
                  <a:srgbClr val="0000FF"/>
                </a:solidFill>
              </a:rPr>
              <a:t> (MSC) </a:t>
            </a:r>
            <a:r>
              <a:rPr lang="ru-RU" dirty="0" err="1" smtClean="0">
                <a:solidFill>
                  <a:srgbClr val="0000FF"/>
                </a:solidFill>
              </a:rPr>
              <a:t>обслуговує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від</a:t>
            </a:r>
            <a:r>
              <a:rPr lang="ru-RU" dirty="0" smtClean="0">
                <a:solidFill>
                  <a:srgbClr val="0000FF"/>
                </a:solidFill>
              </a:rPr>
              <a:t> 2 до 30 </a:t>
            </a:r>
            <a:r>
              <a:rPr lang="ru-RU" dirty="0" err="1" smtClean="0">
                <a:solidFill>
                  <a:srgbClr val="0000FF"/>
                </a:solidFill>
              </a:rPr>
              <a:t>контролерів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здійснює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управління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  <a:hlinkClick r:id="rId4" tooltip="Трафік"/>
              </a:rPr>
              <a:t>трафіком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857364"/>
            <a:ext cx="4714908" cy="646331"/>
          </a:xfrm>
          <a:prstGeom prst="rect">
            <a:avLst/>
          </a:prstGeom>
          <a:solidFill>
            <a:srgbClr val="FFFFFF">
              <a:alpha val="72941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</a:rPr>
              <a:t>Центр контролю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496"/>
            <a:ext cx="4714908" cy="378565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rgbClr val="0000FF"/>
                </a:solidFill>
              </a:rPr>
              <a:t>Цілодобовий</a:t>
            </a:r>
            <a:r>
              <a:rPr lang="ru-RU" sz="2000" dirty="0" smtClean="0">
                <a:solidFill>
                  <a:srgbClr val="0000FF"/>
                </a:solidFill>
              </a:rPr>
              <a:t> контроль за </a:t>
            </a:r>
            <a:r>
              <a:rPr lang="ru-RU" sz="2000" dirty="0" err="1" smtClean="0">
                <a:solidFill>
                  <a:srgbClr val="0000FF"/>
                </a:solidFill>
              </a:rPr>
              <a:t>комутаторами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і</a:t>
            </a:r>
            <a:r>
              <a:rPr lang="ru-RU" sz="2000" dirty="0" smtClean="0">
                <a:solidFill>
                  <a:srgbClr val="0000FF"/>
                </a:solidFill>
              </a:rPr>
              <a:t> контролерами </a:t>
            </a:r>
            <a:r>
              <a:rPr lang="ru-RU" sz="2000" dirty="0" err="1" smtClean="0">
                <a:solidFill>
                  <a:srgbClr val="0000FF"/>
                </a:solidFill>
              </a:rPr>
              <a:t>здійснюється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з</a:t>
            </a:r>
            <a:r>
              <a:rPr lang="ru-RU" sz="2000" dirty="0" smtClean="0">
                <a:solidFill>
                  <a:srgbClr val="0000FF"/>
                </a:solidFill>
              </a:rPr>
              <a:t> Центру контролю </a:t>
            </a:r>
            <a:r>
              <a:rPr lang="ru-RU" sz="2000" dirty="0" err="1" smtClean="0">
                <a:solidFill>
                  <a:srgbClr val="0000FF"/>
                </a:solidFill>
              </a:rPr>
              <a:t>мережі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мобільного</a:t>
            </a:r>
            <a:r>
              <a:rPr lang="ru-RU" sz="2000" dirty="0" smtClean="0">
                <a:solidFill>
                  <a:srgbClr val="0000FF"/>
                </a:solidFill>
              </a:rPr>
              <a:t> оператора — </a:t>
            </a:r>
            <a:r>
              <a:rPr lang="ru-RU" sz="2000" dirty="0" err="1" smtClean="0">
                <a:solidFill>
                  <a:srgbClr val="0000FF"/>
                </a:solidFill>
              </a:rPr>
              <a:t>допоміжної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структури</a:t>
            </a:r>
            <a:r>
              <a:rPr lang="ru-RU" sz="2000" dirty="0" smtClean="0">
                <a:solidFill>
                  <a:srgbClr val="0000FF"/>
                </a:solidFill>
              </a:rPr>
              <a:t>, </a:t>
            </a:r>
            <a:r>
              <a:rPr lang="ru-RU" sz="2000" dirty="0" err="1" smtClean="0">
                <a:solidFill>
                  <a:srgbClr val="0000FF"/>
                </a:solidFill>
              </a:rPr>
              <a:t>що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має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призначення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запобігати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й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усувати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нештатні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ситуації</a:t>
            </a:r>
            <a:r>
              <a:rPr lang="ru-RU" sz="2000" dirty="0" smtClean="0">
                <a:solidFill>
                  <a:srgbClr val="0000FF"/>
                </a:solidFill>
              </a:rPr>
              <a:t> в </a:t>
            </a:r>
            <a:r>
              <a:rPr lang="ru-RU" sz="2000" dirty="0" err="1" smtClean="0">
                <a:solidFill>
                  <a:srgbClr val="0000FF"/>
                </a:solidFill>
                <a:hlinkClick r:id="rId5" tooltip="Автоматичні системи (ще не написана)"/>
              </a:rPr>
              <a:t>автоматизованій</a:t>
            </a:r>
            <a:r>
              <a:rPr lang="ru-RU" sz="2000" dirty="0" smtClean="0">
                <a:solidFill>
                  <a:srgbClr val="0000FF"/>
                </a:solidFill>
                <a:hlinkClick r:id="rId5" tooltip="Автоматичні системи (ще не написана)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hlinkClick r:id="rId5" tooltip="Автоматичні системи (ще не написана)"/>
              </a:rPr>
              <a:t>системі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стільникової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мережі</a:t>
            </a:r>
            <a:r>
              <a:rPr lang="ru-RU" sz="2000" dirty="0" smtClean="0">
                <a:solidFill>
                  <a:srgbClr val="0000FF"/>
                </a:solidFill>
              </a:rPr>
              <a:t>, </a:t>
            </a:r>
            <a:r>
              <a:rPr lang="ru-RU" sz="2000" dirty="0" err="1" smtClean="0">
                <a:solidFill>
                  <a:srgbClr val="0000FF"/>
                </a:solidFill>
              </a:rPr>
              <a:t>збирати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й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обробляти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hlinkClick r:id="rId6" tooltip="Статистика"/>
              </a:rPr>
              <a:t>статистичні</a:t>
            </a:r>
            <a:r>
              <a:rPr lang="ru-RU" sz="2000" dirty="0" smtClean="0">
                <a:solidFill>
                  <a:srgbClr val="0000FF"/>
                </a:solidFill>
                <a:hlinkClick r:id="rId6" tooltip="Статистика"/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hlinkClick r:id="rId6" tooltip="Статистика"/>
              </a:rPr>
              <a:t>дані</a:t>
            </a:r>
            <a:r>
              <a:rPr lang="ru-RU" sz="2000" dirty="0" smtClean="0">
                <a:solidFill>
                  <a:srgbClr val="0000FF"/>
                </a:solidFill>
              </a:rPr>
              <a:t> та </a:t>
            </a:r>
            <a:r>
              <a:rPr lang="ru-RU" sz="2000" dirty="0" err="1" smtClean="0">
                <a:solidFill>
                  <a:srgbClr val="0000FF"/>
                </a:solidFill>
              </a:rPr>
              <a:t>працювати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з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запитами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абонентів</a:t>
            </a:r>
            <a:r>
              <a:rPr lang="ru-RU" sz="2000" dirty="0" smtClean="0">
                <a:solidFill>
                  <a:srgbClr val="0000FF"/>
                </a:solidFill>
              </a:rPr>
              <a:t>. На </a:t>
            </a:r>
            <a:r>
              <a:rPr lang="ru-RU" sz="2000" dirty="0" err="1" smtClean="0">
                <a:solidFill>
                  <a:srgbClr val="0000FF"/>
                </a:solidFill>
              </a:rPr>
              <a:t>всьому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обладнанні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мережі</a:t>
            </a:r>
            <a:r>
              <a:rPr lang="ru-RU" sz="2000" dirty="0" smtClean="0">
                <a:solidFill>
                  <a:srgbClr val="0000FF"/>
                </a:solidFill>
              </a:rPr>
              <a:t> стоять </a:t>
            </a:r>
            <a:r>
              <a:rPr lang="ru-RU" sz="2000" dirty="0" smtClean="0">
                <a:solidFill>
                  <a:srgbClr val="0000FF"/>
                </a:solidFill>
                <a:hlinkClick r:id="rId7" tooltip="Датчик"/>
              </a:rPr>
              <a:t>датчики</a:t>
            </a:r>
            <a:r>
              <a:rPr lang="ru-RU" sz="2000" dirty="0" smtClean="0">
                <a:solidFill>
                  <a:srgbClr val="0000FF"/>
                </a:solidFill>
              </a:rPr>
              <a:t>, </a:t>
            </a:r>
            <a:r>
              <a:rPr lang="ru-RU" sz="2000" dirty="0" err="1" smtClean="0">
                <a:solidFill>
                  <a:srgbClr val="0000FF"/>
                </a:solidFill>
              </a:rPr>
              <a:t>що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посилають</a:t>
            </a:r>
            <a:r>
              <a:rPr lang="ru-RU" sz="2000" dirty="0" smtClean="0">
                <a:solidFill>
                  <a:srgbClr val="0000FF"/>
                </a:solidFill>
              </a:rPr>
              <a:t> сигнал у ЦКС </a:t>
            </a:r>
            <a:r>
              <a:rPr lang="ru-RU" sz="2000" dirty="0" err="1" smtClean="0">
                <a:solidFill>
                  <a:srgbClr val="0000FF"/>
                </a:solidFill>
              </a:rPr>
              <a:t>і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виводять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</a:rPr>
              <a:t>інформацію</a:t>
            </a:r>
            <a:r>
              <a:rPr lang="ru-RU" sz="2000" dirty="0" smtClean="0">
                <a:solidFill>
                  <a:srgbClr val="0000FF"/>
                </a:solidFill>
              </a:rPr>
              <a:t> на </a:t>
            </a:r>
            <a:r>
              <a:rPr lang="ru-RU" sz="2000" dirty="0" err="1" smtClean="0">
                <a:solidFill>
                  <a:srgbClr val="0000FF"/>
                </a:solidFill>
              </a:rPr>
              <a:t>комп'ютери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solidFill>
                  <a:srgbClr val="0000FF"/>
                </a:solidFill>
                <a:hlinkClick r:id="rId8" tooltip="Диспетчер"/>
              </a:rPr>
              <a:t>диспетчерів</a:t>
            </a:r>
            <a:r>
              <a:rPr lang="ru-RU" sz="2000" dirty="0" smtClean="0">
                <a:solidFill>
                  <a:srgbClr val="0000FF"/>
                </a:solidFill>
              </a:rPr>
              <a:t>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9218" name="Picture 2" descr="http://go2load.net/images1/news/AsFarAsYouAreWellInformedAboutTechnologyOfCDMA_pic0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43504" y="1928802"/>
            <a:ext cx="3802700" cy="24717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ecuritysystems48.ru/sites/all/images/gsmretranslyat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21297"/>
            <a:ext cx="8424879" cy="29890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8194" name="Picture 2" descr="http://board.od.ua/uploads/aimages/large/461/460516-49248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5143500" cy="252412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Здійснення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зв'язку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Після</a:t>
            </a:r>
            <a:r>
              <a:rPr lang="ru-RU" dirty="0" smtClean="0">
                <a:solidFill>
                  <a:srgbClr val="0000FF"/>
                </a:solidFill>
              </a:rPr>
              <a:t> того, як </a:t>
            </a:r>
            <a:r>
              <a:rPr lang="ru-RU" dirty="0" err="1" smtClean="0">
                <a:solidFill>
                  <a:srgbClr val="0000FF"/>
                </a:solidFill>
              </a:rPr>
              <a:t>набраний</a:t>
            </a:r>
            <a:r>
              <a:rPr lang="ru-RU" dirty="0" smtClean="0">
                <a:solidFill>
                  <a:srgbClr val="0000FF"/>
                </a:solidFill>
              </a:rPr>
              <a:t> номер </a:t>
            </a:r>
            <a:r>
              <a:rPr lang="ru-RU" dirty="0" smtClean="0">
                <a:solidFill>
                  <a:srgbClr val="0000FF"/>
                </a:solidFill>
                <a:hlinkClick r:id="rId2" tooltip="Адресат (ще не написана)"/>
              </a:rPr>
              <a:t>адресата</a:t>
            </a:r>
            <a:r>
              <a:rPr lang="ru-RU" dirty="0" smtClean="0">
                <a:solidFill>
                  <a:srgbClr val="0000FF"/>
                </a:solidFill>
              </a:rPr>
              <a:t>, телефон </a:t>
            </a:r>
            <a:r>
              <a:rPr lang="ru-RU" dirty="0" err="1" smtClean="0">
                <a:solidFill>
                  <a:srgbClr val="0000FF"/>
                </a:solidFill>
              </a:rPr>
              <a:t>зв'язується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найближчою</a:t>
            </a:r>
            <a:r>
              <a:rPr lang="ru-RU" dirty="0" smtClean="0">
                <a:solidFill>
                  <a:srgbClr val="0000FF"/>
                </a:solidFill>
              </a:rPr>
              <a:t> базовою </a:t>
            </a:r>
            <a:r>
              <a:rPr lang="ru-RU" dirty="0" err="1" smtClean="0">
                <a:solidFill>
                  <a:srgbClr val="0000FF"/>
                </a:solidFill>
              </a:rPr>
              <a:t>станцією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службовим</a:t>
            </a:r>
            <a:r>
              <a:rPr lang="ru-RU" dirty="0" smtClean="0">
                <a:solidFill>
                  <a:srgbClr val="0000FF"/>
                </a:solidFill>
              </a:rPr>
              <a:t> каналом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подає</a:t>
            </a:r>
            <a:r>
              <a:rPr lang="ru-RU" dirty="0" smtClean="0">
                <a:solidFill>
                  <a:srgbClr val="0000FF"/>
                </a:solidFill>
              </a:rPr>
              <a:t> запит </a:t>
            </a:r>
            <a:r>
              <a:rPr lang="ru-RU" dirty="0" err="1" smtClean="0">
                <a:solidFill>
                  <a:srgbClr val="0000FF"/>
                </a:solidFill>
              </a:rPr>
              <a:t>виділити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голосовий</a:t>
            </a:r>
            <a:r>
              <a:rPr lang="ru-RU" dirty="0" smtClean="0">
                <a:solidFill>
                  <a:srgbClr val="0000FF"/>
                </a:solidFill>
              </a:rPr>
              <a:t> канал. </a:t>
            </a:r>
            <a:r>
              <a:rPr lang="ru-RU" dirty="0" err="1" smtClean="0">
                <a:solidFill>
                  <a:srgbClr val="0000FF"/>
                </a:solidFill>
              </a:rPr>
              <a:t>Базова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відправляє</a:t>
            </a:r>
            <a:r>
              <a:rPr lang="ru-RU" dirty="0" smtClean="0">
                <a:solidFill>
                  <a:srgbClr val="0000FF"/>
                </a:solidFill>
              </a:rPr>
              <a:t> запит на </a:t>
            </a:r>
            <a:r>
              <a:rPr lang="ru-RU" dirty="0" smtClean="0">
                <a:solidFill>
                  <a:srgbClr val="0000FF"/>
                </a:solidFill>
                <a:hlinkClick r:id="rId3" tooltip="Контролер"/>
              </a:rPr>
              <a:t>контролер</a:t>
            </a:r>
            <a:r>
              <a:rPr lang="ru-RU" dirty="0" smtClean="0">
                <a:solidFill>
                  <a:srgbClr val="0000FF"/>
                </a:solidFill>
              </a:rPr>
              <a:t> (BSC), а той </a:t>
            </a:r>
            <a:r>
              <a:rPr lang="ru-RU" dirty="0" err="1" smtClean="0">
                <a:solidFill>
                  <a:srgbClr val="0000FF"/>
                </a:solidFill>
              </a:rPr>
              <a:t>переадресує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його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  <a:hlinkClick r:id="rId4" tooltip="Комутатор"/>
              </a:rPr>
              <a:t>комутатор</a:t>
            </a:r>
            <a:r>
              <a:rPr lang="ru-RU" dirty="0" smtClean="0">
                <a:solidFill>
                  <a:srgbClr val="0000FF"/>
                </a:solidFill>
              </a:rPr>
              <a:t> (MSC). </a:t>
            </a:r>
            <a:r>
              <a:rPr lang="ru-RU" dirty="0" err="1" smtClean="0">
                <a:solidFill>
                  <a:srgbClr val="0000FF"/>
                </a:solidFill>
              </a:rPr>
              <a:t>Якщо</a:t>
            </a:r>
            <a:r>
              <a:rPr lang="ru-RU" dirty="0" smtClean="0">
                <a:solidFill>
                  <a:srgbClr val="0000FF"/>
                </a:solidFill>
              </a:rPr>
              <a:t> адресат </a:t>
            </a:r>
            <a:r>
              <a:rPr lang="ru-RU" dirty="0" err="1" smtClean="0">
                <a:solidFill>
                  <a:srgbClr val="0000FF"/>
                </a:solidFill>
              </a:rPr>
              <a:t>відноситься</a:t>
            </a:r>
            <a:r>
              <a:rPr lang="ru-RU" dirty="0" smtClean="0">
                <a:solidFill>
                  <a:srgbClr val="0000FF"/>
                </a:solidFill>
              </a:rPr>
              <a:t> до </a:t>
            </a:r>
            <a:r>
              <a:rPr lang="ru-RU" dirty="0" err="1" smtClean="0">
                <a:solidFill>
                  <a:srgbClr val="0000FF"/>
                </a:solidFill>
                <a:hlinkClick r:id="rId5" tooltip="Абонент"/>
              </a:rPr>
              <a:t>абонентів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даної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, то </a:t>
            </a:r>
            <a:r>
              <a:rPr lang="ru-RU" dirty="0" err="1" smtClean="0">
                <a:solidFill>
                  <a:srgbClr val="0000FF"/>
                </a:solidFill>
              </a:rPr>
              <a:t>комутатор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звіриться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Home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Location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Register</a:t>
            </a:r>
            <a:r>
              <a:rPr lang="ru-RU" dirty="0" smtClean="0">
                <a:solidFill>
                  <a:srgbClr val="0000FF"/>
                </a:solidFill>
              </a:rPr>
              <a:t> (HLR), </a:t>
            </a:r>
            <a:r>
              <a:rPr lang="ru-RU" dirty="0" err="1" smtClean="0">
                <a:solidFill>
                  <a:srgbClr val="0000FF"/>
                </a:solidFill>
              </a:rPr>
              <a:t>з'ясує</a:t>
            </a:r>
            <a:r>
              <a:rPr lang="ru-RU" dirty="0" smtClean="0">
                <a:solidFill>
                  <a:srgbClr val="0000FF"/>
                </a:solidFill>
              </a:rPr>
              <a:t>, де в </a:t>
            </a:r>
            <a:r>
              <a:rPr lang="ru-RU" dirty="0" err="1" smtClean="0">
                <a:solidFill>
                  <a:srgbClr val="0000FF"/>
                </a:solidFill>
              </a:rPr>
              <a:t>цей</a:t>
            </a:r>
            <a:r>
              <a:rPr lang="ru-RU" dirty="0" smtClean="0">
                <a:solidFill>
                  <a:srgbClr val="0000FF"/>
                </a:solidFill>
              </a:rPr>
              <a:t> час </a:t>
            </a:r>
            <a:r>
              <a:rPr lang="ru-RU" dirty="0" err="1" smtClean="0">
                <a:solidFill>
                  <a:srgbClr val="0000FF"/>
                </a:solidFill>
              </a:rPr>
              <a:t>знаходиться</a:t>
            </a:r>
            <a:r>
              <a:rPr lang="ru-RU" dirty="0" smtClean="0">
                <a:solidFill>
                  <a:srgbClr val="0000FF"/>
                </a:solidFill>
              </a:rPr>
              <a:t> адресат,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переведе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дзвінок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відповідний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комутатор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звідки</a:t>
            </a:r>
            <a:r>
              <a:rPr lang="ru-RU" dirty="0" smtClean="0">
                <a:solidFill>
                  <a:srgbClr val="0000FF"/>
                </a:solidFill>
              </a:rPr>
              <a:t> той </a:t>
            </a:r>
            <a:r>
              <a:rPr lang="ru-RU" dirty="0" err="1" smtClean="0">
                <a:solidFill>
                  <a:srgbClr val="0000FF"/>
                </a:solidFill>
              </a:rPr>
              <a:t>його</a:t>
            </a:r>
            <a:r>
              <a:rPr lang="ru-RU" dirty="0" smtClean="0">
                <a:solidFill>
                  <a:srgbClr val="0000FF"/>
                </a:solidFill>
              </a:rPr>
              <a:t> переправить на контролер, а </a:t>
            </a:r>
            <a:r>
              <a:rPr lang="ru-RU" dirty="0" err="1" smtClean="0">
                <a:solidFill>
                  <a:srgbClr val="0000FF"/>
                </a:solidFill>
              </a:rPr>
              <a:t>потім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базову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станцію</a:t>
            </a:r>
            <a:r>
              <a:rPr lang="ru-RU" dirty="0" smtClean="0">
                <a:solidFill>
                  <a:srgbClr val="0000FF"/>
                </a:solidFill>
              </a:rPr>
              <a:t>, у </a:t>
            </a:r>
            <a:r>
              <a:rPr lang="ru-RU" dirty="0" err="1" smtClean="0">
                <a:solidFill>
                  <a:srgbClr val="0000FF"/>
                </a:solidFill>
              </a:rPr>
              <a:t>радіусі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якої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цей</a:t>
            </a:r>
            <a:r>
              <a:rPr lang="ru-RU" dirty="0" smtClean="0">
                <a:solidFill>
                  <a:srgbClr val="0000FF"/>
                </a:solidFill>
              </a:rPr>
              <a:t> час </a:t>
            </a:r>
            <a:r>
              <a:rPr lang="ru-RU" dirty="0" err="1" smtClean="0">
                <a:solidFill>
                  <a:srgbClr val="0000FF"/>
                </a:solidFill>
              </a:rPr>
              <a:t>знаходиться</a:t>
            </a:r>
            <a:r>
              <a:rPr lang="ru-RU" dirty="0" smtClean="0">
                <a:solidFill>
                  <a:srgbClr val="0000FF"/>
                </a:solidFill>
              </a:rPr>
              <a:t> адресат. </a:t>
            </a:r>
            <a:r>
              <a:rPr lang="ru-RU" dirty="0" err="1" smtClean="0">
                <a:solidFill>
                  <a:srgbClr val="0000FF"/>
                </a:solidFill>
              </a:rPr>
              <a:t>Базова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зв'яжеться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його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мобільним</a:t>
            </a:r>
            <a:r>
              <a:rPr lang="ru-RU" dirty="0" smtClean="0">
                <a:solidFill>
                  <a:srgbClr val="0000FF"/>
                </a:solidFill>
              </a:rPr>
              <a:t> телефоном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з'єднає</a:t>
            </a:r>
            <a:r>
              <a:rPr lang="ru-RU" dirty="0" smtClean="0">
                <a:solidFill>
                  <a:srgbClr val="0000FF"/>
                </a:solidFill>
              </a:rPr>
              <a:t> один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одним. </a:t>
            </a:r>
            <a:r>
              <a:rPr lang="ru-RU" dirty="0" err="1" smtClean="0">
                <a:solidFill>
                  <a:srgbClr val="0000FF"/>
                </a:solidFill>
              </a:rPr>
              <a:t>Якщо</a:t>
            </a:r>
            <a:r>
              <a:rPr lang="ru-RU" dirty="0" smtClean="0">
                <a:solidFill>
                  <a:srgbClr val="0000FF"/>
                </a:solidFill>
              </a:rPr>
              <a:t> ваш адресат абонент </a:t>
            </a:r>
            <a:r>
              <a:rPr lang="ru-RU" dirty="0" err="1" smtClean="0">
                <a:solidFill>
                  <a:srgbClr val="0000FF"/>
                </a:solidFill>
              </a:rPr>
              <a:t>іншої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, то </a:t>
            </a:r>
            <a:r>
              <a:rPr lang="ru-RU" dirty="0" err="1" smtClean="0">
                <a:solidFill>
                  <a:srgbClr val="0000FF"/>
                </a:solidFill>
              </a:rPr>
              <a:t>комутатор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звернеться</a:t>
            </a:r>
            <a:r>
              <a:rPr lang="ru-RU" dirty="0" smtClean="0">
                <a:solidFill>
                  <a:srgbClr val="0000FF"/>
                </a:solidFill>
              </a:rPr>
              <a:t> до </a:t>
            </a:r>
            <a:r>
              <a:rPr lang="ru-RU" dirty="0" err="1" smtClean="0">
                <a:solidFill>
                  <a:srgbClr val="0000FF"/>
                </a:solidFill>
              </a:rPr>
              <a:t>відповідного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комутатора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іншої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6172" cy="1082660"/>
          </a:xfrm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Роумінг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972072"/>
          </a:xfrm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Оператори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можуть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укладені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між</a:t>
            </a:r>
            <a:r>
              <a:rPr lang="ru-RU" dirty="0" smtClean="0">
                <a:solidFill>
                  <a:srgbClr val="0000FF"/>
                </a:solidFill>
              </a:rPr>
              <a:t> собою договори </a:t>
            </a:r>
            <a:r>
              <a:rPr lang="ru-RU" dirty="0" err="1" smtClean="0">
                <a:solidFill>
                  <a:srgbClr val="0000FF"/>
                </a:solidFill>
                <a:hlinkClick r:id="rId2" tooltip="Роумінг"/>
              </a:rPr>
              <a:t>роумінгу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Завдяки</a:t>
            </a:r>
            <a:r>
              <a:rPr lang="ru-RU" dirty="0" smtClean="0">
                <a:solidFill>
                  <a:srgbClr val="0000FF"/>
                </a:solidFill>
              </a:rPr>
              <a:t> таким договорам абонент, </a:t>
            </a:r>
            <a:r>
              <a:rPr lang="ru-RU" dirty="0" err="1" smtClean="0">
                <a:solidFill>
                  <a:srgbClr val="0000FF"/>
                </a:solidFill>
              </a:rPr>
              <a:t>перебуваючи</a:t>
            </a:r>
            <a:r>
              <a:rPr lang="ru-RU" dirty="0" smtClean="0">
                <a:solidFill>
                  <a:srgbClr val="0000FF"/>
                </a:solidFill>
              </a:rPr>
              <a:t> поза зоною </a:t>
            </a:r>
            <a:r>
              <a:rPr lang="ru-RU" dirty="0" err="1" smtClean="0">
                <a:solidFill>
                  <a:srgbClr val="0000FF"/>
                </a:solidFill>
              </a:rPr>
              <a:t>покриття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своєї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робити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приймати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дзвінки</a:t>
            </a:r>
            <a:r>
              <a:rPr lang="ru-RU" dirty="0" smtClean="0">
                <a:solidFill>
                  <a:srgbClr val="0000FF"/>
                </a:solidFill>
              </a:rPr>
              <a:t> через мережу </a:t>
            </a:r>
            <a:r>
              <a:rPr lang="ru-RU" dirty="0" err="1" smtClean="0">
                <a:solidFill>
                  <a:srgbClr val="0000FF"/>
                </a:solidFill>
              </a:rPr>
              <a:t>іншого</a:t>
            </a:r>
            <a:r>
              <a:rPr lang="ru-RU" dirty="0" smtClean="0">
                <a:solidFill>
                  <a:srgbClr val="0000FF"/>
                </a:solidFill>
              </a:rPr>
              <a:t> оператора. Як правило, </a:t>
            </a:r>
            <a:r>
              <a:rPr lang="ru-RU" dirty="0" err="1" smtClean="0">
                <a:solidFill>
                  <a:srgbClr val="0000FF"/>
                </a:solidFill>
              </a:rPr>
              <a:t>це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здійснюється</a:t>
            </a:r>
            <a:r>
              <a:rPr lang="ru-RU" dirty="0" smtClean="0">
                <a:solidFill>
                  <a:srgbClr val="0000FF"/>
                </a:solidFill>
              </a:rPr>
              <a:t> за </a:t>
            </a:r>
            <a:r>
              <a:rPr lang="ru-RU" dirty="0" err="1" smtClean="0">
                <a:solidFill>
                  <a:srgbClr val="0000FF"/>
                </a:solidFill>
              </a:rPr>
              <a:t>підвищеними</a:t>
            </a:r>
            <a:r>
              <a:rPr lang="ru-RU" dirty="0" smtClean="0">
                <a:solidFill>
                  <a:srgbClr val="0000FF"/>
                </a:solidFill>
              </a:rPr>
              <a:t> тарифами.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6148" name="Picture 4" descr="http://www.globaltrust.ru/en/clients/list-of-cliens/kievstar/image_m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2333628" cy="233362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6154" name="Picture 10" descr="http://doska.itc.ua/uploads/fields/images/m/l/527c1542843b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929198"/>
            <a:ext cx="2290262" cy="170925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6156" name="Picture 12" descr="http://www.mwnews.am/NewsImages/3717/wide_37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214290"/>
            <a:ext cx="2428892" cy="236495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pic>
        <p:nvPicPr>
          <p:cNvPr id="10" name="Picture 8" descr="http://www.pandacamp.com.ua/storage/tiny/images/5cff1287c9c9c5b5a2aaee213672509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214554"/>
            <a:ext cx="2166953" cy="1500198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285728"/>
            <a:ext cx="8643998" cy="3416320"/>
          </a:xfrm>
          <a:prstGeom prst="rect">
            <a:avLst/>
          </a:prstGeom>
          <a:solidFill>
            <a:srgbClr val="FFFFFF">
              <a:alpha val="61176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vi-VN" b="1" i="1" u="sng" dirty="0" smtClean="0">
                <a:solidFill>
                  <a:srgbClr val="0000FF"/>
                </a:solidFill>
              </a:rPr>
              <a:t>Стільнико́вий зв'язо́к</a:t>
            </a:r>
            <a:r>
              <a:rPr lang="vi-VN" i="1" u="sng" dirty="0" smtClean="0">
                <a:solidFill>
                  <a:srgbClr val="0000FF"/>
                </a:solidFill>
              </a:rPr>
              <a:t> </a:t>
            </a:r>
            <a:r>
              <a:rPr lang="vi-VN" dirty="0" smtClean="0"/>
              <a:t>— один із видів мобільного радіозв'язку, в основі якого лежить стільникова мережа. Особливість стільникового зв'язку полягає в тому, що зона </a:t>
            </a:r>
            <a:r>
              <a:rPr lang="vi-VN" dirty="0" smtClean="0"/>
              <a:t>покриття </a:t>
            </a:r>
            <a:r>
              <a:rPr lang="vi-VN" dirty="0" smtClean="0"/>
              <a:t>ділиться на «стільники», що визначається зонами покриття окремих базових станцій </a:t>
            </a:r>
            <a:r>
              <a:rPr lang="en-US" dirty="0" smtClean="0"/>
              <a:t>. </a:t>
            </a:r>
            <a:r>
              <a:rPr lang="vi-VN" dirty="0" smtClean="0"/>
              <a:t>Стільники частково перекриваються й разом утворюють мережу. На ідеальній (рівній і без забудови) поверхні зона покриття однієї базової станції являє собою коло, тому складена з них мережа має вигляд шестикутних зон (бджолиних стільників).</a:t>
            </a:r>
          </a:p>
          <a:p>
            <a:r>
              <a:rPr lang="vi-VN" dirty="0" smtClean="0"/>
              <a:t>Мережу становлять рознесені в просторі прийомопередавачі, що працюють у тому самому частотному діапазоні, і комутувальне устаткування, що дозволяє визначати поточне місце розташування рухливих абонентів і забезпечувати безперервність зв'язку при переміщенні абонента із зони дії одного прийомопередавача в зону дії іншого.</a:t>
            </a:r>
            <a:endParaRPr lang="vi-VN" dirty="0"/>
          </a:p>
        </p:txBody>
      </p:sp>
      <p:pic>
        <p:nvPicPr>
          <p:cNvPr id="33794" name="Picture 2" descr="&amp;Fcy;&amp;acy;&amp;jcy;&amp;lcy;:Frequency reuse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857628"/>
            <a:ext cx="3429024" cy="276534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357686" y="3857628"/>
            <a:ext cx="4572000" cy="1200329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r>
              <a:rPr lang="ru-RU" dirty="0" err="1" smtClean="0"/>
              <a:t>Принципова</a:t>
            </a:r>
            <a:r>
              <a:rPr lang="ru-RU" dirty="0" smtClean="0"/>
              <a:t> схема </a:t>
            </a:r>
            <a:r>
              <a:rPr lang="ru-RU" dirty="0" err="1" smtClean="0"/>
              <a:t>побудови</a:t>
            </a:r>
            <a:r>
              <a:rPr lang="ru-RU" dirty="0" smtClean="0"/>
              <a:t> </a:t>
            </a:r>
            <a:r>
              <a:rPr lang="ru-RU" dirty="0" err="1" smtClean="0"/>
              <a:t>стільникової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та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базовими</a:t>
            </a:r>
            <a:r>
              <a:rPr lang="ru-RU" dirty="0" smtClean="0"/>
              <a:t> </a:t>
            </a:r>
            <a:r>
              <a:rPr lang="ru-RU" dirty="0" err="1" smtClean="0"/>
              <a:t>станціями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Радіочастотний спектр"/>
              </a:rPr>
              <a:t>частотних</a:t>
            </a:r>
            <a:r>
              <a:rPr lang="ru-RU" dirty="0" smtClean="0">
                <a:hlinkClick r:id="rId3" tooltip="Радіочастотний спектр"/>
              </a:rPr>
              <a:t> </a:t>
            </a:r>
            <a:r>
              <a:rPr lang="ru-RU" dirty="0" err="1" smtClean="0">
                <a:hlinkClick r:id="rId3" tooltip="Радіочастотний спектр"/>
              </a:rPr>
              <a:t>діапазонів</a:t>
            </a:r>
            <a:r>
              <a:rPr lang="ru-RU" dirty="0" smtClean="0"/>
              <a:t> (F</a:t>
            </a:r>
            <a:r>
              <a:rPr lang="ru-RU" baseline="-25000" dirty="0" smtClean="0"/>
              <a:t>1..4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33796" name="Picture 4" descr="&amp;Fcy;&amp;acy;&amp;jcy;&amp;lcy;:Honeycomb 3d ro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857760"/>
            <a:ext cx="3001517" cy="178595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29256" y="142852"/>
            <a:ext cx="3571900" cy="646331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Базова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мобільного</a:t>
            </a:r>
            <a:r>
              <a:rPr lang="ru-RU" dirty="0" smtClean="0">
                <a:solidFill>
                  <a:srgbClr val="0000FF"/>
                </a:solidFill>
              </a:rPr>
              <a:t> оператора BTS </a:t>
            </a:r>
            <a:r>
              <a:rPr lang="ru-RU" dirty="0" err="1" smtClean="0">
                <a:solidFill>
                  <a:srgbClr val="0000FF"/>
                </a:solidFill>
              </a:rPr>
              <a:t>Vodafone</a:t>
            </a:r>
            <a:r>
              <a:rPr lang="ru-RU" dirty="0" smtClean="0">
                <a:solidFill>
                  <a:srgbClr val="0000FF"/>
                </a:solidFill>
              </a:rPr>
              <a:t> у </a:t>
            </a:r>
            <a:r>
              <a:rPr lang="ru-RU" dirty="0" err="1" smtClean="0">
                <a:solidFill>
                  <a:srgbClr val="0000FF"/>
                </a:solidFill>
              </a:rPr>
              <a:t>Чехії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5" name="Picture 2" descr="&amp;Fcy;&amp;acy;&amp;jcy;&amp;lcy;:BTS Vodaf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42984"/>
            <a:ext cx="3476625" cy="5572164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142844" y="142852"/>
            <a:ext cx="5214974" cy="92333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00FF"/>
                </a:solidFill>
              </a:rPr>
              <a:t>Історія</a:t>
            </a:r>
            <a:endParaRPr lang="ru-RU" sz="5400" b="1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142985"/>
            <a:ext cx="5214974" cy="563231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С</a:t>
            </a:r>
            <a:r>
              <a:rPr lang="ru-RU" dirty="0" smtClean="0">
                <a:solidFill>
                  <a:srgbClr val="0000FF"/>
                </a:solidFill>
              </a:rPr>
              <a:t>творено </a:t>
            </a:r>
            <a:r>
              <a:rPr lang="ru-RU" dirty="0" err="1" smtClean="0">
                <a:solidFill>
                  <a:srgbClr val="0000FF"/>
                </a:solidFill>
              </a:rPr>
              <a:t>винахідником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телефону Беллом (США), </a:t>
            </a:r>
            <a:r>
              <a:rPr lang="ru-RU" dirty="0" err="1" smtClean="0">
                <a:solidFill>
                  <a:srgbClr val="0000FF"/>
                </a:solidFill>
              </a:rPr>
              <a:t>була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висунута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чудова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ідея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стільникового</a:t>
            </a:r>
            <a:r>
              <a:rPr lang="ru-RU" dirty="0" smtClean="0">
                <a:solidFill>
                  <a:srgbClr val="0000FF"/>
                </a:solidFill>
              </a:rPr>
              <a:t> принципу </a:t>
            </a:r>
            <a:r>
              <a:rPr lang="ru-RU" dirty="0" err="1" smtClean="0">
                <a:solidFill>
                  <a:srgbClr val="0000FF"/>
                </a:solidFill>
              </a:rPr>
              <a:t>організації</a:t>
            </a:r>
            <a:r>
              <a:rPr lang="ru-RU" dirty="0" smtClean="0">
                <a:solidFill>
                  <a:srgbClr val="0000FF"/>
                </a:solidFill>
              </a:rPr>
              <a:t> мереж </a:t>
            </a:r>
            <a:r>
              <a:rPr lang="ru-RU" dirty="0" err="1" smtClean="0">
                <a:solidFill>
                  <a:srgbClr val="0000FF"/>
                </a:solidFill>
              </a:rPr>
              <a:t>рухомого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зв'язку</a:t>
            </a:r>
            <a:r>
              <a:rPr lang="ru-RU" dirty="0" smtClean="0">
                <a:solidFill>
                  <a:srgbClr val="0000FF"/>
                </a:solidFill>
              </a:rPr>
              <a:t>. У таких мережах </a:t>
            </a:r>
            <a:r>
              <a:rPr lang="ru-RU" dirty="0" err="1" smtClean="0">
                <a:solidFill>
                  <a:srgbClr val="0000FF"/>
                </a:solidFill>
              </a:rPr>
              <a:t>зони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обслуговування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окремих</a:t>
            </a:r>
            <a:r>
              <a:rPr lang="ru-RU" dirty="0" smtClean="0">
                <a:solidFill>
                  <a:srgbClr val="0000FF"/>
                </a:solidFill>
              </a:rPr>
              <a:t> БС </a:t>
            </a:r>
            <a:r>
              <a:rPr lang="ru-RU" dirty="0" err="1" smtClean="0">
                <a:solidFill>
                  <a:srgbClr val="0000FF"/>
                </a:solidFill>
              </a:rPr>
              <a:t>утворюють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стільники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розмір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яких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визначається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територіальної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щільністю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абонентів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Частотні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канали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які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використовуються</a:t>
            </a:r>
            <a:r>
              <a:rPr lang="ru-RU" dirty="0" smtClean="0">
                <a:solidFill>
                  <a:srgbClr val="0000FF"/>
                </a:solidFill>
              </a:rPr>
              <a:t> для </a:t>
            </a:r>
            <a:r>
              <a:rPr lang="ru-RU" dirty="0" err="1" smtClean="0">
                <a:solidFill>
                  <a:srgbClr val="0000FF"/>
                </a:solidFill>
              </a:rPr>
              <a:t>роботи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однією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БС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можуть</a:t>
            </a:r>
            <a:r>
              <a:rPr lang="ru-RU" dirty="0" smtClean="0">
                <a:solidFill>
                  <a:srgbClr val="0000FF"/>
                </a:solidFill>
              </a:rPr>
              <a:t> повторно </a:t>
            </a:r>
            <a:r>
              <a:rPr lang="ru-RU" dirty="0" err="1" smtClean="0">
                <a:solidFill>
                  <a:srgbClr val="0000FF"/>
                </a:solidFill>
              </a:rPr>
              <a:t>розподілятися</a:t>
            </a:r>
            <a:r>
              <a:rPr lang="ru-RU" dirty="0" smtClean="0">
                <a:solidFill>
                  <a:srgbClr val="0000FF"/>
                </a:solidFill>
              </a:rPr>
              <a:t> за </a:t>
            </a:r>
            <a:r>
              <a:rPr lang="ru-RU" dirty="0" err="1" smtClean="0">
                <a:solidFill>
                  <a:srgbClr val="0000FF"/>
                </a:solidFill>
              </a:rPr>
              <a:t>певним</a:t>
            </a:r>
            <a:r>
              <a:rPr lang="ru-RU" dirty="0" smtClean="0">
                <a:solidFill>
                  <a:srgbClr val="0000FF"/>
                </a:solidFill>
              </a:rPr>
              <a:t> законом для </a:t>
            </a:r>
            <a:r>
              <a:rPr lang="ru-RU" dirty="0" err="1" smtClean="0">
                <a:solidFill>
                  <a:srgbClr val="0000FF"/>
                </a:solidFill>
              </a:rPr>
              <a:t>роботи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інших</a:t>
            </a:r>
            <a:r>
              <a:rPr lang="ru-RU" dirty="0" smtClean="0">
                <a:solidFill>
                  <a:srgbClr val="0000FF"/>
                </a:solidFill>
              </a:rPr>
              <a:t> БС, </a:t>
            </a:r>
            <a:r>
              <a:rPr lang="ru-RU" dirty="0" err="1" smtClean="0">
                <a:solidFill>
                  <a:srgbClr val="0000FF"/>
                </a:solidFill>
              </a:rPr>
              <a:t>що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входять</a:t>
            </a:r>
            <a:r>
              <a:rPr lang="ru-RU" dirty="0" smtClean="0">
                <a:solidFill>
                  <a:srgbClr val="0000FF"/>
                </a:solidFill>
              </a:rPr>
              <a:t> у </a:t>
            </a:r>
            <a:r>
              <a:rPr lang="ru-RU" dirty="0" err="1" smtClean="0">
                <a:solidFill>
                  <a:srgbClr val="0000FF"/>
                </a:solidFill>
              </a:rPr>
              <a:t>цю</a:t>
            </a:r>
            <a:r>
              <a:rPr lang="ru-RU" dirty="0" smtClean="0">
                <a:solidFill>
                  <a:srgbClr val="0000FF"/>
                </a:solidFill>
              </a:rPr>
              <a:t> мережу. </a:t>
            </a:r>
            <a:r>
              <a:rPr lang="ru-RU" dirty="0" err="1" smtClean="0">
                <a:solidFill>
                  <a:srgbClr val="0000FF"/>
                </a:solidFill>
              </a:rPr>
              <a:t>Це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забезпечує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високу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ефективність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використання</a:t>
            </a:r>
            <a:r>
              <a:rPr lang="ru-RU" dirty="0" smtClean="0">
                <a:solidFill>
                  <a:srgbClr val="0000FF"/>
                </a:solidFill>
              </a:rPr>
              <a:t> РПС. В </a:t>
            </a:r>
            <a:r>
              <a:rPr lang="ru-RU" dirty="0" err="1" smtClean="0">
                <a:solidFill>
                  <a:srgbClr val="0000FF"/>
                </a:solidFill>
              </a:rPr>
              <a:t>стільникових</a:t>
            </a:r>
            <a:r>
              <a:rPr lang="ru-RU" dirty="0" smtClean="0">
                <a:solidFill>
                  <a:srgbClr val="0000FF"/>
                </a:solidFill>
              </a:rPr>
              <a:t> мережах абонент, </a:t>
            </a:r>
            <a:r>
              <a:rPr lang="ru-RU" dirty="0" err="1" smtClean="0">
                <a:solidFill>
                  <a:srgbClr val="0000FF"/>
                </a:solidFill>
              </a:rPr>
              <a:t>переміщаючись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зони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однієї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бс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іншу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підтримувати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постійний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зв'язок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рухомим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smtClean="0">
                <a:solidFill>
                  <a:srgbClr val="0000FF"/>
                </a:solidFill>
              </a:rPr>
              <a:t>абонентом. </a:t>
            </a:r>
            <a:r>
              <a:rPr lang="ru-RU" dirty="0" err="1" smtClean="0">
                <a:solidFill>
                  <a:srgbClr val="0000FF"/>
                </a:solidFill>
              </a:rPr>
              <a:t>Такі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охоплюють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великі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території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абонент, </a:t>
            </a:r>
            <a:r>
              <a:rPr lang="ru-RU" dirty="0" err="1" smtClean="0">
                <a:solidFill>
                  <a:srgbClr val="0000FF"/>
                </a:solidFill>
              </a:rPr>
              <a:t>якщо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він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знаходиться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зоні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хоча</a:t>
            </a:r>
            <a:r>
              <a:rPr lang="ru-RU" dirty="0" smtClean="0">
                <a:solidFill>
                  <a:srgbClr val="0000FF"/>
                </a:solidFill>
              </a:rPr>
              <a:t> б </a:t>
            </a:r>
            <a:r>
              <a:rPr lang="ru-RU" dirty="0" err="1" smtClean="0">
                <a:solidFill>
                  <a:srgbClr val="0000FF"/>
                </a:solidFill>
              </a:rPr>
              <a:t>однієї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БС, </a:t>
            </a:r>
            <a:r>
              <a:rPr lang="ru-RU" dirty="0" err="1" smtClean="0">
                <a:solidFill>
                  <a:srgbClr val="0000FF"/>
                </a:solidFill>
              </a:rPr>
              <a:t>що</a:t>
            </a:r>
            <a:r>
              <a:rPr lang="ru-RU" dirty="0" smtClean="0">
                <a:solidFill>
                  <a:srgbClr val="0000FF"/>
                </a:solidFill>
              </a:rPr>
              <a:t> входить в </a:t>
            </a:r>
            <a:r>
              <a:rPr lang="ru-RU" dirty="0" err="1" smtClean="0">
                <a:solidFill>
                  <a:srgbClr val="0000FF"/>
                </a:solidFill>
              </a:rPr>
              <a:t>загальну</a:t>
            </a:r>
            <a:r>
              <a:rPr lang="ru-RU" dirty="0" smtClean="0">
                <a:solidFill>
                  <a:srgbClr val="0000FF"/>
                </a:solidFill>
              </a:rPr>
              <a:t> мережу,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вийти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зв'язок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або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його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може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викликати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інший</a:t>
            </a:r>
            <a:r>
              <a:rPr lang="ru-RU" dirty="0" smtClean="0">
                <a:solidFill>
                  <a:srgbClr val="0000FF"/>
                </a:solidFill>
              </a:rPr>
              <a:t> абонент </a:t>
            </a:r>
            <a:r>
              <a:rPr lang="ru-RU" dirty="0" err="1" smtClean="0">
                <a:solidFill>
                  <a:srgbClr val="0000FF"/>
                </a:solidFill>
              </a:rPr>
              <a:t>незалежно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від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місцезнаходження</a:t>
            </a:r>
            <a:r>
              <a:rPr lang="ru-RU" dirty="0" smtClean="0">
                <a:solidFill>
                  <a:srgbClr val="0000FF"/>
                </a:solidFill>
              </a:rPr>
              <a:t> (</a:t>
            </a:r>
            <a:r>
              <a:rPr lang="ru-RU" dirty="0" err="1" smtClean="0">
                <a:solidFill>
                  <a:srgbClr val="0000FF"/>
                </a:solidFill>
              </a:rPr>
              <a:t>послуга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роумінгу</a:t>
            </a:r>
            <a:r>
              <a:rPr lang="ru-RU" dirty="0" smtClean="0">
                <a:solidFill>
                  <a:srgbClr val="0000FF"/>
                </a:solidFill>
              </a:rPr>
              <a:t>).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1"/>
            <a:ext cx="8643998" cy="3214709"/>
          </a:xfrm>
          <a:solidFill>
            <a:srgbClr val="FFFFFF">
              <a:alpha val="76078"/>
            </a:srgbClr>
          </a:solidFill>
          <a:ln>
            <a:solidFill>
              <a:srgbClr val="0000FF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Через </a:t>
            </a:r>
            <a:r>
              <a:rPr lang="ru-RU" dirty="0" err="1" smtClean="0">
                <a:solidFill>
                  <a:srgbClr val="0000FF"/>
                </a:solidFill>
              </a:rPr>
              <a:t>двадцять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років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ця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ідея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знайшла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своє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втілення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стільникових</a:t>
            </a:r>
            <a:r>
              <a:rPr lang="ru-RU" dirty="0" smtClean="0">
                <a:solidFill>
                  <a:srgbClr val="0000FF"/>
                </a:solidFill>
              </a:rPr>
              <a:t> мережах </a:t>
            </a:r>
            <a:r>
              <a:rPr lang="ru-RU" dirty="0" err="1" smtClean="0">
                <a:solidFill>
                  <a:srgbClr val="0000FF"/>
                </a:solidFill>
              </a:rPr>
              <a:t>рухомого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зв'язку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загального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користування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Впровадження</a:t>
            </a:r>
            <a:r>
              <a:rPr lang="ru-RU" dirty="0" smtClean="0">
                <a:solidFill>
                  <a:srgbClr val="0000FF"/>
                </a:solidFill>
              </a:rPr>
              <a:t> таких мереж </a:t>
            </a:r>
            <a:r>
              <a:rPr lang="ru-RU" dirty="0" err="1" smtClean="0">
                <a:solidFill>
                  <a:srgbClr val="0000FF"/>
                </a:solidFill>
              </a:rPr>
              <a:t>починається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70-х </a:t>
            </a:r>
            <a:r>
              <a:rPr lang="ru-RU" dirty="0" err="1" smtClean="0">
                <a:solidFill>
                  <a:srgbClr val="0000FF"/>
                </a:solidFill>
              </a:rPr>
              <a:t>років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спочатку</a:t>
            </a:r>
            <a:r>
              <a:rPr lang="ru-RU" dirty="0" smtClean="0">
                <a:solidFill>
                  <a:srgbClr val="0000FF"/>
                </a:solidFill>
              </a:rPr>
              <a:t> в США, а </a:t>
            </a:r>
            <a:r>
              <a:rPr lang="ru-RU" dirty="0" err="1" smtClean="0">
                <a:solidFill>
                  <a:srgbClr val="0000FF"/>
                </a:solidFill>
              </a:rPr>
              <a:t>пізніше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європейських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країнах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Японії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інших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регіонах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світу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Завдяки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їх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створення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нові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послуги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рухомого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зв'язку</a:t>
            </a:r>
            <a:r>
              <a:rPr lang="ru-RU" dirty="0" smtClean="0">
                <a:solidFill>
                  <a:srgbClr val="0000FF"/>
                </a:solidFill>
              </a:rPr>
              <a:t> стали </a:t>
            </a:r>
            <a:r>
              <a:rPr lang="ru-RU" dirty="0" err="1" smtClean="0">
                <a:solidFill>
                  <a:srgbClr val="0000FF"/>
                </a:solidFill>
              </a:rPr>
              <a:t>доступними</a:t>
            </a:r>
            <a:r>
              <a:rPr lang="ru-RU" dirty="0" smtClean="0">
                <a:solidFill>
                  <a:srgbClr val="0000FF"/>
                </a:solidFill>
              </a:rPr>
              <a:t> для </a:t>
            </a:r>
            <a:r>
              <a:rPr lang="ru-RU" dirty="0" err="1" smtClean="0">
                <a:solidFill>
                  <a:srgbClr val="0000FF"/>
                </a:solidFill>
              </a:rPr>
              <a:t>сотень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мільйонів</a:t>
            </a:r>
            <a:r>
              <a:rPr lang="ru-RU" dirty="0" smtClean="0">
                <a:solidFill>
                  <a:srgbClr val="0000FF"/>
                </a:solidFill>
              </a:rPr>
              <a:t> людей </a:t>
            </a:r>
            <a:r>
              <a:rPr lang="ru-RU" dirty="0" err="1" smtClean="0">
                <a:solidFill>
                  <a:srgbClr val="0000FF"/>
                </a:solidFill>
              </a:rPr>
              <a:t>багатьох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країн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світу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9458" name="Picture 2" descr="&amp;Fcy;&amp;acy;&amp;jcy;&amp;lcy;:Transmitting tower top 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876"/>
            <a:ext cx="3000396" cy="31432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428992" y="3571876"/>
            <a:ext cx="2428892" cy="646331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Антени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базової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станції</a:t>
            </a:r>
            <a:r>
              <a:rPr lang="ru-RU" dirty="0" smtClean="0">
                <a:solidFill>
                  <a:srgbClr val="0000FF"/>
                </a:solidFill>
              </a:rPr>
              <a:t> на </a:t>
            </a:r>
            <a:r>
              <a:rPr lang="ru-RU" dirty="0" err="1" smtClean="0">
                <a:solidFill>
                  <a:srgbClr val="0000FF"/>
                </a:solidFill>
              </a:rPr>
              <a:t>вежі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9460" name="Picture 4" descr="&amp;Fcy;&amp;acy;&amp;jcy;&amp;lcy;:Antenna tre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3571876"/>
            <a:ext cx="2786082" cy="30718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5500702"/>
            <a:ext cx="2428892" cy="923330"/>
          </a:xfrm>
          <a:prstGeom prst="rect">
            <a:avLst/>
          </a:prstGeom>
          <a:solidFill>
            <a:srgbClr val="FFFFFF">
              <a:alpha val="74118"/>
            </a:srgb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Антенна </a:t>
            </a:r>
            <a:r>
              <a:rPr lang="ru-RU" dirty="0" err="1" smtClean="0">
                <a:solidFill>
                  <a:srgbClr val="0000FF"/>
                </a:solidFill>
              </a:rPr>
              <a:t>щогла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базової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станції</a:t>
            </a:r>
            <a:r>
              <a:rPr lang="ru-RU" dirty="0" smtClean="0">
                <a:solidFill>
                  <a:srgbClr val="0000FF"/>
                </a:solidFill>
              </a:rPr>
              <a:t>, </a:t>
            </a:r>
            <a:r>
              <a:rPr lang="ru-RU" dirty="0" err="1" smtClean="0">
                <a:solidFill>
                  <a:srgbClr val="0000FF"/>
                </a:solidFill>
              </a:rPr>
              <a:t>замаскована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під</a:t>
            </a:r>
            <a:r>
              <a:rPr lang="ru-RU" dirty="0" smtClean="0">
                <a:solidFill>
                  <a:srgbClr val="0000FF"/>
                </a:solidFill>
              </a:rPr>
              <a:t> дерево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Етапи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розвитку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FF">
              <a:alpha val="74118"/>
            </a:srgbClr>
          </a:solidFill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rgbClr val="0000FF"/>
                </a:solidFill>
              </a:rPr>
              <a:t>Стільникові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пройшли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декілька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етапів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розвитку</a:t>
            </a:r>
            <a:r>
              <a:rPr lang="ru-RU" dirty="0" smtClean="0">
                <a:solidFill>
                  <a:srgbClr val="0000FF"/>
                </a:solidFill>
              </a:rPr>
              <a:t>: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G-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. Початок 80-х. Перше </a:t>
            </a:r>
            <a:r>
              <a:rPr lang="ru-RU" dirty="0" err="1" smtClean="0">
                <a:solidFill>
                  <a:srgbClr val="0000FF"/>
                </a:solidFill>
              </a:rPr>
              <a:t>покоління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стільникових</a:t>
            </a:r>
            <a:r>
              <a:rPr lang="ru-RU" dirty="0" smtClean="0">
                <a:solidFill>
                  <a:srgbClr val="0000FF"/>
                </a:solidFill>
              </a:rPr>
              <a:t> мереж </a:t>
            </a:r>
            <a:r>
              <a:rPr lang="ru-RU" dirty="0" err="1" smtClean="0">
                <a:solidFill>
                  <a:srgbClr val="0000FF"/>
                </a:solidFill>
              </a:rPr>
              <a:t>використовувало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аналогові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. В таких мережах передавали </a:t>
            </a:r>
            <a:r>
              <a:rPr lang="ru-RU" dirty="0" err="1" smtClean="0">
                <a:solidFill>
                  <a:srgbClr val="0000FF"/>
                </a:solidFill>
              </a:rPr>
              <a:t>тільки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телефонні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розмови</a:t>
            </a:r>
            <a:r>
              <a:rPr lang="ru-RU" dirty="0" smtClean="0">
                <a:solidFill>
                  <a:srgbClr val="0000FF"/>
                </a:solidFill>
              </a:rPr>
              <a:t>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G-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. Середина 90-х. </a:t>
            </a:r>
            <a:r>
              <a:rPr lang="ru-RU" dirty="0" err="1" smtClean="0">
                <a:solidFill>
                  <a:srgbClr val="0000FF"/>
                </a:solidFill>
              </a:rPr>
              <a:t>Цифрове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кодування</a:t>
            </a:r>
            <a:r>
              <a:rPr lang="ru-RU" dirty="0" smtClean="0">
                <a:solidFill>
                  <a:srgbClr val="0000FF"/>
                </a:solidFill>
              </a:rPr>
              <a:t> та </a:t>
            </a:r>
            <a:r>
              <a:rPr lang="ru-RU" dirty="0" err="1" smtClean="0">
                <a:solidFill>
                  <a:srgbClr val="0000FF"/>
                </a:solidFill>
              </a:rPr>
              <a:t>передавання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мовлення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і</a:t>
            </a:r>
            <a:r>
              <a:rPr lang="ru-RU" dirty="0" smtClean="0">
                <a:solidFill>
                  <a:srgbClr val="0000FF"/>
                </a:solidFill>
              </a:rPr>
              <a:t> коротких </a:t>
            </a:r>
            <a:r>
              <a:rPr lang="ru-RU" dirty="0" err="1" smtClean="0">
                <a:solidFill>
                  <a:srgbClr val="0000FF"/>
                </a:solidFill>
              </a:rPr>
              <a:t>текстових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повідомлень</a:t>
            </a:r>
            <a:r>
              <a:rPr lang="ru-RU" dirty="0" smtClean="0">
                <a:solidFill>
                  <a:srgbClr val="0000FF"/>
                </a:solidFill>
              </a:rPr>
              <a:t>;</a:t>
            </a:r>
          </a:p>
          <a:p>
            <a:r>
              <a:rPr lang="ru-RU" dirty="0" smtClean="0">
                <a:solidFill>
                  <a:srgbClr val="0000FF"/>
                </a:solidFill>
              </a:rPr>
              <a:t>2.5</a:t>
            </a:r>
            <a:r>
              <a:rPr lang="en-US" dirty="0" smtClean="0">
                <a:solidFill>
                  <a:srgbClr val="0000FF"/>
                </a:solidFill>
              </a:rPr>
              <a:t>G-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. 2001 </a:t>
            </a:r>
            <a:r>
              <a:rPr lang="ru-RU" dirty="0" err="1" smtClean="0">
                <a:solidFill>
                  <a:srgbClr val="0000FF"/>
                </a:solidFill>
              </a:rPr>
              <a:t>рік</a:t>
            </a:r>
            <a:r>
              <a:rPr lang="ru-RU" dirty="0" smtClean="0">
                <a:solidFill>
                  <a:srgbClr val="0000FF"/>
                </a:solidFill>
              </a:rPr>
              <a:t> (</a:t>
            </a:r>
            <a:r>
              <a:rPr lang="ru-RU" dirty="0" smtClean="0">
                <a:solidFill>
                  <a:srgbClr val="0000FF"/>
                </a:solidFill>
                <a:hlinkClick r:id="rId2" tooltip="США"/>
              </a:rPr>
              <a:t>США</a:t>
            </a:r>
            <a:r>
              <a:rPr lang="ru-RU" dirty="0" smtClean="0">
                <a:solidFill>
                  <a:srgbClr val="0000FF"/>
                </a:solidFill>
              </a:rPr>
              <a:t>). </a:t>
            </a:r>
            <a:r>
              <a:rPr lang="ru-RU" dirty="0" err="1" smtClean="0">
                <a:solidFill>
                  <a:srgbClr val="0000FF"/>
                </a:solidFill>
              </a:rPr>
              <a:t>Цифрові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мережі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передаванням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мовлення</a:t>
            </a:r>
            <a:r>
              <a:rPr lang="ru-RU" dirty="0" smtClean="0">
                <a:solidFill>
                  <a:srgbClr val="0000FF"/>
                </a:solidFill>
              </a:rPr>
              <a:t>, тексту, </a:t>
            </a:r>
            <a:r>
              <a:rPr lang="ru-RU" dirty="0" err="1" smtClean="0">
                <a:solidFill>
                  <a:srgbClr val="0000FF"/>
                </a:solidFill>
              </a:rPr>
              <a:t>приєднання</a:t>
            </a:r>
            <a:r>
              <a:rPr lang="ru-RU" dirty="0" smtClean="0">
                <a:solidFill>
                  <a:srgbClr val="0000FF"/>
                </a:solidFill>
              </a:rPr>
              <a:t> до </a:t>
            </a:r>
            <a:r>
              <a:rPr lang="en-US" dirty="0" smtClean="0">
                <a:solidFill>
                  <a:srgbClr val="0000FF"/>
                </a:solidFill>
              </a:rPr>
              <a:t>Internet;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3G-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наступного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покоління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Швидкість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передавання</a:t>
            </a:r>
            <a:r>
              <a:rPr lang="ru-RU" dirty="0" smtClean="0">
                <a:solidFill>
                  <a:srgbClr val="0000FF"/>
                </a:solidFill>
              </a:rPr>
              <a:t> до 2 </a:t>
            </a:r>
            <a:r>
              <a:rPr lang="ru-RU" dirty="0" err="1" smtClean="0">
                <a:solidFill>
                  <a:srgbClr val="0000FF"/>
                </a:solidFill>
              </a:rPr>
              <a:t>Мбіт</a:t>
            </a:r>
            <a:r>
              <a:rPr lang="ru-RU" dirty="0" smtClean="0">
                <a:solidFill>
                  <a:srgbClr val="0000FF"/>
                </a:solidFill>
              </a:rPr>
              <a:t>/с. </a:t>
            </a:r>
            <a:r>
              <a:rPr lang="ru-RU" dirty="0" err="1" smtClean="0">
                <a:solidFill>
                  <a:srgbClr val="0000FF"/>
                </a:solidFill>
              </a:rPr>
              <a:t>Передавання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мультимедійних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даних</a:t>
            </a:r>
            <a:r>
              <a:rPr lang="ru-RU" dirty="0" smtClean="0">
                <a:solidFill>
                  <a:srgbClr val="0000FF"/>
                </a:solidFill>
              </a:rPr>
              <a:t>. </a:t>
            </a:r>
            <a:r>
              <a:rPr lang="ru-RU" dirty="0" err="1" smtClean="0">
                <a:solidFill>
                  <a:srgbClr val="0000FF"/>
                </a:solidFill>
              </a:rPr>
              <a:t>Окремі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доступні</a:t>
            </a:r>
            <a:r>
              <a:rPr lang="ru-RU" dirty="0" smtClean="0">
                <a:solidFill>
                  <a:srgbClr val="0000FF"/>
                </a:solidFill>
              </a:rPr>
              <a:t> в </a:t>
            </a:r>
            <a:r>
              <a:rPr lang="ru-RU" dirty="0" err="1" smtClean="0">
                <a:solidFill>
                  <a:srgbClr val="0000FF"/>
                </a:solidFill>
              </a:rPr>
              <a:t>Японії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r>
              <a:rPr lang="ru-RU" dirty="0" err="1" smtClean="0">
                <a:solidFill>
                  <a:srgbClr val="0000FF"/>
                </a:solidFill>
              </a:rPr>
              <a:t>Стільникові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технології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можна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розглядати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згідно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з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протокольними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рівнями</a:t>
            </a:r>
            <a:r>
              <a:rPr lang="ru-RU" dirty="0" smtClean="0">
                <a:solidFill>
                  <a:srgbClr val="0000FF"/>
                </a:solidFill>
              </a:rPr>
              <a:t>. На </a:t>
            </a:r>
            <a:r>
              <a:rPr lang="ru-RU" dirty="0" err="1" smtClean="0">
                <a:solidFill>
                  <a:srgbClr val="0000FF"/>
                </a:solidFill>
              </a:rPr>
              <a:t>фізичному</a:t>
            </a:r>
            <a:r>
              <a:rPr lang="ru-RU" dirty="0" smtClean="0">
                <a:solidFill>
                  <a:srgbClr val="0000FF"/>
                </a:solidFill>
              </a:rPr>
              <a:t> та канальному </a:t>
            </a:r>
            <a:r>
              <a:rPr lang="ru-RU" dirty="0" err="1" smtClean="0">
                <a:solidFill>
                  <a:srgbClr val="0000FF"/>
                </a:solidFill>
              </a:rPr>
              <a:t>рівнях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визначають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різні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методи</a:t>
            </a:r>
            <a:r>
              <a:rPr lang="ru-RU" dirty="0" smtClean="0">
                <a:solidFill>
                  <a:srgbClr val="0000FF"/>
                </a:solidFill>
              </a:rPr>
              <a:t> доступу, </a:t>
            </a:r>
            <a:r>
              <a:rPr lang="ru-RU" dirty="0" err="1" smtClean="0">
                <a:solidFill>
                  <a:srgbClr val="0000FF"/>
                </a:solidFill>
              </a:rPr>
              <a:t>які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відображені</a:t>
            </a:r>
            <a:r>
              <a:rPr lang="ru-RU" dirty="0" smtClean="0">
                <a:solidFill>
                  <a:srgbClr val="0000FF"/>
                </a:solidFill>
              </a:rPr>
              <a:t> у </a:t>
            </a:r>
            <a:r>
              <a:rPr lang="ru-RU" dirty="0" err="1" smtClean="0">
                <a:solidFill>
                  <a:srgbClr val="0000FF"/>
                </a:solidFill>
              </a:rPr>
              <a:t>різноманітних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r>
              <a:rPr lang="ru-RU" dirty="0" err="1" smtClean="0">
                <a:solidFill>
                  <a:srgbClr val="0000FF"/>
                </a:solidFill>
              </a:rPr>
              <a:t>технологіях</a:t>
            </a:r>
            <a:r>
              <a:rPr lang="ru-RU" dirty="0" smtClean="0">
                <a:solidFill>
                  <a:srgbClr val="0000FF"/>
                </a:solidFill>
              </a:rPr>
              <a:t>.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2500330" cy="1082660"/>
          </a:xfrm>
          <a:solidFill>
            <a:srgbClr val="FFFFFF">
              <a:alpha val="74118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США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85728"/>
            <a:ext cx="5643602" cy="6357982"/>
          </a:xfrm>
          <a:solidFill>
            <a:srgbClr val="FFFFFF">
              <a:alpha val="74118"/>
            </a:srgbClr>
          </a:solidFill>
          <a:ln>
            <a:solidFill>
              <a:srgbClr val="0000FF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мобільний</a:t>
            </a:r>
            <a:r>
              <a:rPr lang="ru-RU" dirty="0" smtClean="0"/>
              <a:t> </a:t>
            </a:r>
            <a:r>
              <a:rPr lang="ru-RU" dirty="0" err="1" smtClean="0"/>
              <a:t>телефонний</a:t>
            </a:r>
            <a:r>
              <a:rPr lang="ru-RU" dirty="0" smtClean="0"/>
              <a:t> </a:t>
            </a:r>
            <a:r>
              <a:rPr lang="ru-RU" dirty="0" err="1" smtClean="0"/>
              <a:t>радіозв'язок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застосований</a:t>
            </a:r>
            <a:r>
              <a:rPr lang="ru-RU" dirty="0" smtClean="0"/>
              <a:t> у </a:t>
            </a:r>
            <a:r>
              <a:rPr lang="ru-RU" dirty="0" smtClean="0">
                <a:hlinkClick r:id="rId2" tooltip="США"/>
              </a:rPr>
              <a:t>США</a:t>
            </a:r>
            <a:r>
              <a:rPr lang="ru-RU" dirty="0" smtClean="0"/>
              <a:t> </a:t>
            </a:r>
            <a:r>
              <a:rPr lang="ru-RU" dirty="0" smtClean="0">
                <a:hlinkClick r:id="rId3" tooltip="1921"/>
              </a:rPr>
              <a:t>1921</a:t>
            </a:r>
            <a:r>
              <a:rPr lang="ru-RU" dirty="0" smtClean="0"/>
              <a:t> року </a:t>
            </a:r>
            <a:r>
              <a:rPr lang="ru-RU" dirty="0" err="1" smtClean="0">
                <a:hlinkClick r:id="rId4" tooltip="Поліція"/>
              </a:rPr>
              <a:t>поліцією</a:t>
            </a:r>
            <a:r>
              <a:rPr lang="ru-RU" dirty="0" smtClean="0"/>
              <a:t> </a:t>
            </a:r>
            <a:r>
              <a:rPr lang="ru-RU" dirty="0" smtClean="0">
                <a:hlinkClick r:id="rId5" tooltip="Детройт"/>
              </a:rPr>
              <a:t>Детройту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використала</a:t>
            </a:r>
            <a:r>
              <a:rPr lang="ru-RU" dirty="0" smtClean="0"/>
              <a:t> </a:t>
            </a:r>
            <a:r>
              <a:rPr lang="ru-RU" dirty="0" err="1" smtClean="0"/>
              <a:t>однобічний</a:t>
            </a:r>
            <a:r>
              <a:rPr lang="ru-RU" dirty="0" smtClean="0"/>
              <a:t> </a:t>
            </a:r>
            <a:r>
              <a:rPr lang="ru-RU" dirty="0" err="1" smtClean="0"/>
              <a:t>диспетчерський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у </a:t>
            </a:r>
            <a:r>
              <a:rPr lang="ru-RU" dirty="0" err="1" smtClean="0"/>
              <a:t>діапазоні</a:t>
            </a:r>
            <a:r>
              <a:rPr lang="ru-RU" dirty="0" smtClean="0"/>
              <a:t> 2 </a:t>
            </a:r>
            <a:r>
              <a:rPr lang="ru-RU" dirty="0" smtClean="0">
                <a:hlinkClick r:id="rId6" tooltip="Гц"/>
              </a:rPr>
              <a:t>МГц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центрального </a:t>
            </a:r>
            <a:r>
              <a:rPr lang="ru-RU" dirty="0" err="1" smtClean="0"/>
              <a:t>передавача</a:t>
            </a:r>
            <a:r>
              <a:rPr lang="ru-RU" dirty="0" smtClean="0"/>
              <a:t> до </a:t>
            </a:r>
            <a:r>
              <a:rPr lang="ru-RU" dirty="0" err="1" smtClean="0"/>
              <a:t>приймачів</a:t>
            </a:r>
            <a:r>
              <a:rPr lang="ru-RU" dirty="0" smtClean="0"/>
              <a:t>, </a:t>
            </a:r>
            <a:r>
              <a:rPr lang="ru-RU" dirty="0" err="1" smtClean="0"/>
              <a:t>установленим</a:t>
            </a:r>
            <a:r>
              <a:rPr lang="ru-RU" dirty="0" smtClean="0"/>
              <a:t> на автомашинах. В </a:t>
            </a:r>
            <a:r>
              <a:rPr lang="ru-RU" dirty="0" smtClean="0">
                <a:hlinkClick r:id="rId7" tooltip="1933"/>
              </a:rPr>
              <a:t>1933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поліція</a:t>
            </a:r>
            <a:r>
              <a:rPr lang="ru-RU" dirty="0" smtClean="0"/>
              <a:t> </a:t>
            </a:r>
            <a:r>
              <a:rPr lang="ru-RU" dirty="0" smtClean="0">
                <a:hlinkClick r:id="rId8" tooltip="Нью-Йорк"/>
              </a:rPr>
              <a:t>Нью-Йорка</a:t>
            </a:r>
            <a:r>
              <a:rPr lang="ru-RU" dirty="0" smtClean="0"/>
              <a:t> початку </a:t>
            </a:r>
            <a:r>
              <a:rPr lang="ru-RU" dirty="0" err="1" smtClean="0"/>
              <a:t>використовувати</a:t>
            </a:r>
            <a:r>
              <a:rPr lang="ru-RU" dirty="0" smtClean="0"/>
              <a:t> систему </a:t>
            </a:r>
            <a:r>
              <a:rPr lang="ru-RU" dirty="0" err="1" smtClean="0"/>
              <a:t>двостороннього</a:t>
            </a:r>
            <a:r>
              <a:rPr lang="ru-RU" dirty="0" smtClean="0"/>
              <a:t> </a:t>
            </a:r>
            <a:r>
              <a:rPr lang="ru-RU" dirty="0" err="1" smtClean="0"/>
              <a:t>рухливого</a:t>
            </a:r>
            <a:r>
              <a:rPr lang="ru-RU" dirty="0" smtClean="0"/>
              <a:t> телефонного </a:t>
            </a:r>
            <a:r>
              <a:rPr lang="ru-RU" dirty="0" err="1" smtClean="0"/>
              <a:t>радіозв'язку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діапазоні</a:t>
            </a:r>
            <a:r>
              <a:rPr lang="ru-RU" dirty="0" smtClean="0"/>
              <a:t> 2 МГц. У </a:t>
            </a:r>
            <a:r>
              <a:rPr lang="ru-RU" dirty="0" smtClean="0">
                <a:hlinkClick r:id="rId9" tooltip="1934"/>
              </a:rPr>
              <a:t>1934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>
                <a:hlinkClick r:id="rId10" tooltip="Федеральна комісія зв'язку США (ще не написана)"/>
              </a:rPr>
              <a:t>Федеральна</a:t>
            </a:r>
            <a:r>
              <a:rPr lang="ru-RU" dirty="0" smtClean="0">
                <a:hlinkClick r:id="rId10" tooltip="Федеральна комісія зв'язку США (ще не написана)"/>
              </a:rPr>
              <a:t> </a:t>
            </a:r>
            <a:r>
              <a:rPr lang="ru-RU" dirty="0" err="1" smtClean="0">
                <a:hlinkClick r:id="rId10" tooltip="Федеральна комісія зв'язку США (ще не написана)"/>
              </a:rPr>
              <a:t>комісія</a:t>
            </a:r>
            <a:r>
              <a:rPr lang="ru-RU" dirty="0" smtClean="0">
                <a:hlinkClick r:id="rId10" tooltip="Федеральна комісія зв'язку США (ще не написана)"/>
              </a:rPr>
              <a:t> </a:t>
            </a:r>
            <a:r>
              <a:rPr lang="ru-RU" dirty="0" err="1" smtClean="0">
                <a:hlinkClick r:id="rId10" tooltip="Федеральна комісія зв'язку США (ще не написана)"/>
              </a:rPr>
              <a:t>зв'язку</a:t>
            </a:r>
            <a:r>
              <a:rPr lang="ru-RU" dirty="0" smtClean="0">
                <a:hlinkClick r:id="rId10" tooltip="Федеральна комісія зв'язку США (ще не написана)"/>
              </a:rPr>
              <a:t> США</a:t>
            </a:r>
            <a:r>
              <a:rPr lang="ru-RU" dirty="0" smtClean="0"/>
              <a:t> </a:t>
            </a:r>
            <a:r>
              <a:rPr lang="ru-RU" dirty="0" err="1" smtClean="0"/>
              <a:t>виділила</a:t>
            </a:r>
            <a:r>
              <a:rPr lang="ru-RU" dirty="0" smtClean="0"/>
              <a:t> для телефонного </a:t>
            </a:r>
            <a:r>
              <a:rPr lang="ru-RU" dirty="0" err="1" smtClean="0"/>
              <a:t>радіозв'язку</a:t>
            </a:r>
            <a:r>
              <a:rPr lang="ru-RU" dirty="0" smtClean="0"/>
              <a:t> 4 </a:t>
            </a:r>
            <a:r>
              <a:rPr lang="ru-RU" dirty="0" err="1" smtClean="0"/>
              <a:t>канали</a:t>
            </a:r>
            <a:r>
              <a:rPr lang="ru-RU" dirty="0" smtClean="0"/>
              <a:t> в </a:t>
            </a:r>
            <a:r>
              <a:rPr lang="ru-RU" dirty="0" err="1" smtClean="0"/>
              <a:t>діапазоні</a:t>
            </a:r>
            <a:r>
              <a:rPr lang="ru-RU" dirty="0" smtClean="0"/>
              <a:t> 30…40 МГц,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smtClean="0">
                <a:hlinkClick r:id="rId11" tooltip="1940"/>
              </a:rPr>
              <a:t>1940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телефонним</a:t>
            </a:r>
            <a:r>
              <a:rPr lang="ru-RU" dirty="0" smtClean="0"/>
              <a:t> </a:t>
            </a:r>
            <a:r>
              <a:rPr lang="ru-RU" dirty="0" err="1" smtClean="0"/>
              <a:t>радіозв'язком</a:t>
            </a:r>
            <a:r>
              <a:rPr lang="ru-RU" dirty="0" smtClean="0"/>
              <a:t> </a:t>
            </a:r>
            <a:r>
              <a:rPr lang="ru-RU" dirty="0" err="1" smtClean="0"/>
              <a:t>користувалися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10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поліцейських</a:t>
            </a:r>
            <a:r>
              <a:rPr lang="ru-RU" dirty="0" smtClean="0"/>
              <a:t> автомашин. У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системах </a:t>
            </a:r>
            <a:r>
              <a:rPr lang="ru-RU" dirty="0" err="1" smtClean="0"/>
              <a:t>використовувалася</a:t>
            </a:r>
            <a:r>
              <a:rPr lang="ru-RU" dirty="0" smtClean="0"/>
              <a:t> </a:t>
            </a:r>
            <a:r>
              <a:rPr lang="ru-RU" dirty="0" err="1" smtClean="0">
                <a:hlinkClick r:id="rId12" tooltip="Амплітудна модуляція"/>
              </a:rPr>
              <a:t>амплітудна</a:t>
            </a:r>
            <a:r>
              <a:rPr lang="ru-RU" dirty="0" smtClean="0">
                <a:hlinkClick r:id="rId12" tooltip="Амплітудна модуляція"/>
              </a:rPr>
              <a:t> </a:t>
            </a:r>
            <a:r>
              <a:rPr lang="ru-RU" dirty="0" err="1" smtClean="0">
                <a:hlinkClick r:id="rId12" tooltip="Амплітудна модуляція"/>
              </a:rPr>
              <a:t>модуляція</a:t>
            </a:r>
            <a:r>
              <a:rPr lang="ru-RU" dirty="0" smtClean="0"/>
              <a:t>. </a:t>
            </a:r>
            <a:r>
              <a:rPr lang="ru-RU" dirty="0" smtClean="0">
                <a:hlinkClick r:id="rId13" tooltip="Частотна модуляція"/>
              </a:rPr>
              <a:t>Частотна </a:t>
            </a:r>
            <a:r>
              <a:rPr lang="ru-RU" dirty="0" err="1" smtClean="0">
                <a:hlinkClick r:id="rId13" tooltip="Частотна модуляція"/>
              </a:rPr>
              <a:t>модуляція</a:t>
            </a:r>
            <a:r>
              <a:rPr lang="ru-RU" dirty="0" smtClean="0"/>
              <a:t> почала </a:t>
            </a:r>
            <a:r>
              <a:rPr lang="ru-RU" dirty="0" err="1" smtClean="0"/>
              <a:t>використовуватися</a:t>
            </a:r>
            <a:r>
              <a:rPr lang="ru-RU" dirty="0" smtClean="0"/>
              <a:t> в тому ж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до </a:t>
            </a:r>
            <a:r>
              <a:rPr lang="ru-RU" dirty="0" smtClean="0">
                <a:hlinkClick r:id="rId14" tooltip="1946"/>
              </a:rPr>
              <a:t>1946</a:t>
            </a:r>
            <a:r>
              <a:rPr lang="ru-RU" dirty="0" smtClean="0"/>
              <a:t> року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витіснила</a:t>
            </a:r>
            <a:r>
              <a:rPr lang="ru-RU" dirty="0" smtClean="0"/>
              <a:t> </a:t>
            </a:r>
            <a:r>
              <a:rPr lang="ru-RU" dirty="0" err="1" smtClean="0"/>
              <a:t>амплітудну</a:t>
            </a:r>
            <a:r>
              <a:rPr lang="ru-RU" dirty="0" smtClean="0"/>
              <a:t>. Перший </a:t>
            </a:r>
            <a:r>
              <a:rPr lang="ru-RU" dirty="0" err="1" smtClean="0"/>
              <a:t>суспільний</a:t>
            </a:r>
            <a:r>
              <a:rPr lang="ru-RU" dirty="0" smtClean="0"/>
              <a:t> </a:t>
            </a:r>
            <a:r>
              <a:rPr lang="ru-RU" dirty="0" err="1" smtClean="0"/>
              <a:t>рухливий</a:t>
            </a:r>
            <a:r>
              <a:rPr lang="ru-RU" dirty="0" smtClean="0"/>
              <a:t> </a:t>
            </a:r>
            <a:r>
              <a:rPr lang="ru-RU" dirty="0" err="1" smtClean="0"/>
              <a:t>радіотелефон</a:t>
            </a:r>
            <a:r>
              <a:rPr lang="ru-RU" dirty="0" smtClean="0"/>
              <a:t> </a:t>
            </a:r>
            <a:r>
              <a:rPr lang="ru-RU" dirty="0" err="1" smtClean="0"/>
              <a:t>з'явився</a:t>
            </a:r>
            <a:r>
              <a:rPr lang="ru-RU" dirty="0" smtClean="0"/>
              <a:t> в 1946 </a:t>
            </a:r>
            <a:r>
              <a:rPr lang="ru-RU" dirty="0" err="1" smtClean="0"/>
              <a:t>році</a:t>
            </a:r>
            <a:r>
              <a:rPr lang="ru-RU" dirty="0" smtClean="0"/>
              <a:t> у </a:t>
            </a:r>
            <a:r>
              <a:rPr lang="ru-RU" dirty="0" err="1" smtClean="0">
                <a:hlinkClick r:id="rId15" tooltip="Сент-Луїс"/>
              </a:rPr>
              <a:t>Сент-Луїсі</a:t>
            </a:r>
            <a:r>
              <a:rPr lang="ru-RU" dirty="0" smtClean="0"/>
              <a:t> (</a:t>
            </a:r>
            <a:r>
              <a:rPr lang="ru-RU" dirty="0" err="1" smtClean="0"/>
              <a:t>фірма</a:t>
            </a:r>
            <a:r>
              <a:rPr lang="ru-RU" dirty="0" smtClean="0"/>
              <a:t> </a:t>
            </a:r>
            <a:r>
              <a:rPr lang="en-US" dirty="0" smtClean="0">
                <a:hlinkClick r:id="rId16" tooltip="Bell Telephone Laboratories (ще не написана)"/>
              </a:rPr>
              <a:t>Bell Telephone Laboratories</a:t>
            </a:r>
            <a:r>
              <a:rPr lang="en-US" dirty="0" smtClean="0"/>
              <a:t>), </a:t>
            </a:r>
            <a:r>
              <a:rPr lang="ru-RU" dirty="0" smtClean="0"/>
              <a:t>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використався</a:t>
            </a:r>
            <a:r>
              <a:rPr lang="ru-RU" dirty="0" smtClean="0"/>
              <a:t> </a:t>
            </a:r>
            <a:r>
              <a:rPr lang="ru-RU" dirty="0" err="1" smtClean="0"/>
              <a:t>діапазон</a:t>
            </a:r>
            <a:r>
              <a:rPr lang="ru-RU" dirty="0" smtClean="0"/>
              <a:t> 150 </a:t>
            </a:r>
            <a:r>
              <a:rPr lang="ru-RU" dirty="0" err="1" smtClean="0"/>
              <a:t>Мгц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200px-Amfm3.gi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7158" y="2000240"/>
            <a:ext cx="2500330" cy="1950257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2786082" cy="1428760"/>
          </a:xfrm>
          <a:solidFill>
            <a:srgbClr val="FFFFFF">
              <a:alpha val="70980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00FF"/>
                </a:solidFill>
              </a:rPr>
              <a:t>СРСР</a:t>
            </a: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143248"/>
            <a:ext cx="8715436" cy="3429024"/>
          </a:xfrm>
          <a:solidFill>
            <a:srgbClr val="FFFFFF">
              <a:alpha val="72941"/>
            </a:srgbClr>
          </a:solidFill>
          <a:ln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ru-RU" sz="1600" dirty="0" smtClean="0"/>
              <a:t>У </a:t>
            </a:r>
            <a:r>
              <a:rPr lang="ru-RU" sz="1600" dirty="0" smtClean="0">
                <a:hlinkClick r:id="rId2" tooltip="СРСР"/>
              </a:rPr>
              <a:t>СРСР</a:t>
            </a:r>
            <a:r>
              <a:rPr lang="ru-RU" sz="1600" dirty="0" smtClean="0"/>
              <a:t> перший </a:t>
            </a:r>
            <a:r>
              <a:rPr lang="ru-RU" sz="1600" dirty="0" err="1" smtClean="0"/>
              <a:t>дослідний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зразок</a:t>
            </a:r>
            <a:r>
              <a:rPr lang="ru-RU" sz="1600" dirty="0" smtClean="0"/>
              <a:t> </a:t>
            </a:r>
            <a:r>
              <a:rPr lang="ru-RU" sz="1600" dirty="0" err="1" smtClean="0"/>
              <a:t>мобільного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3" tooltip="Дуплекс"/>
              </a:rPr>
              <a:t>дуплексного</a:t>
            </a:r>
            <a:r>
              <a:rPr lang="ru-RU" sz="1600" dirty="0" smtClean="0"/>
              <a:t> телефону ЛК-1 та </a:t>
            </a:r>
            <a:r>
              <a:rPr lang="ru-RU" sz="1600" dirty="0" err="1" smtClean="0"/>
              <a:t>базову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станцію</a:t>
            </a:r>
            <a:r>
              <a:rPr lang="ru-RU" sz="1600" dirty="0" smtClean="0"/>
              <a:t> до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створив </a:t>
            </a:r>
            <a:r>
              <a:rPr lang="ru-RU" sz="1600" dirty="0" smtClean="0">
                <a:hlinkClick r:id="rId4" tooltip="1957"/>
              </a:rPr>
              <a:t>1957</a:t>
            </a:r>
            <a:r>
              <a:rPr lang="ru-RU" sz="1600" dirty="0" smtClean="0"/>
              <a:t> року </a:t>
            </a:r>
            <a:r>
              <a:rPr lang="ru-RU" sz="1600" dirty="0" err="1" smtClean="0"/>
              <a:t>московський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інженер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5" tooltip="Куприянович Леонід Іванович (ще не написана)"/>
              </a:rPr>
              <a:t>Л. І. </a:t>
            </a:r>
            <a:r>
              <a:rPr lang="ru-RU" sz="1600" dirty="0" err="1" smtClean="0">
                <a:hlinkClick r:id="rId5" tooltip="Куприянович Леонід Іванович (ще не написана)"/>
              </a:rPr>
              <a:t>Куприянович</a:t>
            </a:r>
            <a:r>
              <a:rPr lang="ru-RU" sz="1600" dirty="0" smtClean="0"/>
              <a:t>. </a:t>
            </a:r>
            <a:r>
              <a:rPr lang="ru-RU" sz="1600" dirty="0" err="1" smtClean="0"/>
              <a:t>Мобільний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радіотелефон</a:t>
            </a:r>
            <a:r>
              <a:rPr lang="ru-RU" sz="1600" dirty="0" smtClean="0"/>
              <a:t> </a:t>
            </a:r>
            <a:r>
              <a:rPr lang="ru-RU" sz="1600" dirty="0" err="1" smtClean="0"/>
              <a:t>важив</a:t>
            </a:r>
            <a:r>
              <a:rPr lang="ru-RU" sz="1600" dirty="0" smtClean="0"/>
              <a:t> </a:t>
            </a:r>
            <a:r>
              <a:rPr lang="ru-RU" sz="1600" dirty="0" err="1" smtClean="0"/>
              <a:t>біля</a:t>
            </a:r>
            <a:r>
              <a:rPr lang="ru-RU" sz="1600" dirty="0" smtClean="0"/>
              <a:t> 3 кг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мав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радіус</a:t>
            </a:r>
            <a:r>
              <a:rPr lang="ru-RU" sz="1600" dirty="0" smtClean="0"/>
              <a:t> </a:t>
            </a:r>
            <a:r>
              <a:rPr lang="ru-RU" sz="1600" dirty="0" err="1" smtClean="0"/>
              <a:t>дії</a:t>
            </a:r>
            <a:r>
              <a:rPr lang="ru-RU" sz="1600" dirty="0" smtClean="0"/>
              <a:t> 20-30 км. У </a:t>
            </a:r>
            <a:r>
              <a:rPr lang="ru-RU" sz="1600" dirty="0" smtClean="0">
                <a:hlinkClick r:id="rId6" tooltip="1958"/>
              </a:rPr>
              <a:t>1958</a:t>
            </a:r>
            <a:r>
              <a:rPr lang="ru-RU" sz="1600" dirty="0" smtClean="0"/>
              <a:t>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Купріянович</a:t>
            </a:r>
            <a:r>
              <a:rPr lang="ru-RU" sz="1600" dirty="0" smtClean="0"/>
              <a:t> створив </a:t>
            </a:r>
            <a:r>
              <a:rPr lang="ru-RU" sz="1600" dirty="0" err="1" smtClean="0"/>
              <a:t>вдосконалену</a:t>
            </a:r>
            <a:r>
              <a:rPr lang="ru-RU" sz="1600" dirty="0" smtClean="0"/>
              <a:t> модель </a:t>
            </a:r>
            <a:r>
              <a:rPr lang="ru-RU" sz="1600" dirty="0" err="1" smtClean="0"/>
              <a:t>апарата</a:t>
            </a:r>
            <a:r>
              <a:rPr lang="ru-RU" sz="1600" dirty="0" smtClean="0"/>
              <a:t> вагою 0,5 кг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розміром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коробку для цигарок. У </a:t>
            </a:r>
            <a:r>
              <a:rPr lang="ru-RU" sz="1600" dirty="0" smtClean="0">
                <a:hlinkClick r:id="rId7" tooltip="1960-ті"/>
              </a:rPr>
              <a:t>60-х</a:t>
            </a:r>
            <a:r>
              <a:rPr lang="ru-RU" sz="1600" dirty="0" smtClean="0"/>
              <a:t> роках перший </a:t>
            </a:r>
            <a:r>
              <a:rPr lang="ru-RU" sz="1600" dirty="0" err="1" smtClean="0"/>
              <a:t>дослідний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зразок</a:t>
            </a:r>
            <a:r>
              <a:rPr lang="ru-RU" sz="1600" dirty="0" smtClean="0"/>
              <a:t> </a:t>
            </a:r>
            <a:r>
              <a:rPr lang="ru-RU" sz="1600" dirty="0" err="1" smtClean="0"/>
              <a:t>кишенькового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мобільного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радіотелефону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продемонстрував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болгарський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винахідник</a:t>
            </a:r>
            <a:r>
              <a:rPr lang="ru-RU" sz="1600" dirty="0" smtClean="0"/>
              <a:t> </a:t>
            </a:r>
            <a:r>
              <a:rPr lang="ru-RU" sz="1600" dirty="0" err="1" smtClean="0"/>
              <a:t>Христо</a:t>
            </a:r>
            <a:r>
              <a:rPr lang="ru-RU" sz="1600" dirty="0" smtClean="0"/>
              <a:t> </a:t>
            </a:r>
            <a:r>
              <a:rPr lang="ru-RU" sz="1600" dirty="0" err="1" smtClean="0"/>
              <a:t>Бочваров</a:t>
            </a:r>
            <a:r>
              <a:rPr lang="ru-RU" sz="1600" dirty="0" smtClean="0"/>
              <a:t>. На </a:t>
            </a:r>
            <a:r>
              <a:rPr lang="ru-RU" sz="1600" dirty="0" err="1" smtClean="0"/>
              <a:t>виставці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8" tooltip="Інтероргтехніка (ще не написана)"/>
              </a:rPr>
              <a:t>«Інтероргтехніка-66»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9" tooltip="Болгарія"/>
              </a:rPr>
              <a:t>Болгарія</a:t>
            </a:r>
            <a:r>
              <a:rPr lang="ru-RU" sz="1600" dirty="0" smtClean="0"/>
              <a:t> представила комплект для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місцевого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мобільного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кишенькових</a:t>
            </a:r>
            <a:r>
              <a:rPr lang="ru-RU" sz="1600" dirty="0" smtClean="0"/>
              <a:t> </a:t>
            </a:r>
            <a:r>
              <a:rPr lang="ru-RU" sz="1600" dirty="0" err="1" smtClean="0"/>
              <a:t>мобільних</a:t>
            </a:r>
            <a:r>
              <a:rPr lang="ru-RU" sz="1600" dirty="0" smtClean="0"/>
              <a:t> </a:t>
            </a:r>
            <a:r>
              <a:rPr lang="ru-RU" sz="1600" dirty="0" err="1" smtClean="0"/>
              <a:t>телефонів</a:t>
            </a:r>
            <a:r>
              <a:rPr lang="ru-RU" sz="1600" dirty="0" smtClean="0"/>
              <a:t> РАТ-0,5 </a:t>
            </a:r>
            <a:r>
              <a:rPr lang="ru-RU" sz="1600" dirty="0" err="1" smtClean="0"/>
              <a:t>й</a:t>
            </a:r>
            <a:r>
              <a:rPr lang="ru-RU" sz="1600" dirty="0" smtClean="0"/>
              <a:t> АТРТ-0,5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базової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станції</a:t>
            </a:r>
            <a:r>
              <a:rPr lang="ru-RU" sz="1600" dirty="0" smtClean="0"/>
              <a:t> РАТЦ-10,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забезпечувала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підключення</a:t>
            </a:r>
            <a:r>
              <a:rPr lang="ru-RU" sz="1600" dirty="0" smtClean="0"/>
              <a:t> 10 </a:t>
            </a:r>
            <a:r>
              <a:rPr lang="ru-RU" sz="1600" dirty="0" err="1" smtClean="0"/>
              <a:t>абонентів</a:t>
            </a:r>
            <a:r>
              <a:rPr lang="ru-RU" sz="1600" dirty="0" smtClean="0"/>
              <a:t>.</a:t>
            </a:r>
          </a:p>
          <a:p>
            <a:r>
              <a:rPr lang="ru-RU" sz="1600" dirty="0" err="1" smtClean="0"/>
              <a:t>Наприкінці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0" tooltip="1950-ті"/>
              </a:rPr>
              <a:t>50-х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у СРСР </a:t>
            </a:r>
            <a:r>
              <a:rPr lang="ru-RU" sz="1600" dirty="0" err="1" smtClean="0"/>
              <a:t>починається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розробка</a:t>
            </a:r>
            <a:r>
              <a:rPr lang="ru-RU" sz="1600" dirty="0" smtClean="0"/>
              <a:t> </a:t>
            </a:r>
            <a:r>
              <a:rPr lang="ru-RU" sz="1600" dirty="0" err="1" smtClean="0"/>
              <a:t>системи</a:t>
            </a:r>
            <a:r>
              <a:rPr lang="ru-RU" sz="1600" dirty="0" smtClean="0"/>
              <a:t> </a:t>
            </a:r>
            <a:r>
              <a:rPr lang="ru-RU" sz="1600" dirty="0" err="1" smtClean="0">
                <a:hlinkClick r:id="rId11" tooltip="Автомобільний радіотелефон «Алтай» (ще не написана)"/>
              </a:rPr>
              <a:t>автомобільного</a:t>
            </a:r>
            <a:r>
              <a:rPr lang="ru-RU" sz="1600" dirty="0" smtClean="0">
                <a:hlinkClick r:id="rId11" tooltip="Автомобільний радіотелефон «Алтай» (ще не написана)"/>
              </a:rPr>
              <a:t> </a:t>
            </a:r>
            <a:r>
              <a:rPr lang="ru-RU" sz="1600" dirty="0" err="1" smtClean="0">
                <a:hlinkClick r:id="rId11" tooltip="Автомобільний радіотелефон «Алтай» (ще не написана)"/>
              </a:rPr>
              <a:t>радіотелефону</a:t>
            </a:r>
            <a:r>
              <a:rPr lang="ru-RU" sz="1600" dirty="0" smtClean="0">
                <a:hlinkClick r:id="rId11" tooltip="Автомобільний радіотелефон «Алтай» (ще не написана)"/>
              </a:rPr>
              <a:t> «Алтай»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введена в </a:t>
            </a:r>
            <a:r>
              <a:rPr lang="ru-RU" sz="1600" dirty="0" err="1" smtClean="0"/>
              <a:t>дослідну</a:t>
            </a:r>
            <a:r>
              <a:rPr lang="ru-RU" sz="1600" dirty="0" smtClean="0"/>
              <a:t> </a:t>
            </a:r>
            <a:r>
              <a:rPr lang="ru-RU" sz="1600" dirty="0" err="1" smtClean="0"/>
              <a:t>експлуатацію</a:t>
            </a:r>
            <a:r>
              <a:rPr lang="ru-RU" sz="1600" dirty="0" smtClean="0"/>
              <a:t> </a:t>
            </a:r>
            <a:r>
              <a:rPr lang="ru-RU" sz="1600" dirty="0" err="1" smtClean="0"/>
              <a:t>в</a:t>
            </a:r>
            <a:r>
              <a:rPr lang="ru-RU" sz="1600" dirty="0" smtClean="0"/>
              <a:t> </a:t>
            </a:r>
            <a:r>
              <a:rPr lang="ru-RU" sz="1600" dirty="0" smtClean="0">
                <a:hlinkClick r:id="rId12" tooltip="1963"/>
              </a:rPr>
              <a:t>1963</a:t>
            </a:r>
            <a:r>
              <a:rPr lang="ru-RU" sz="1600" dirty="0" smtClean="0"/>
              <a:t>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. Система «Алтай» </a:t>
            </a:r>
            <a:r>
              <a:rPr lang="ru-RU" sz="1600" dirty="0" err="1" smtClean="0"/>
              <a:t>спочатку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працювала</a:t>
            </a:r>
            <a:r>
              <a:rPr lang="ru-RU" sz="1600" dirty="0" smtClean="0"/>
              <a:t> на </a:t>
            </a:r>
            <a:r>
              <a:rPr lang="ru-RU" sz="1600" dirty="0" err="1" smtClean="0"/>
              <a:t>частоті</a:t>
            </a:r>
            <a:r>
              <a:rPr lang="ru-RU" sz="1600" dirty="0" smtClean="0"/>
              <a:t> 150 МГц. У </a:t>
            </a:r>
            <a:r>
              <a:rPr lang="ru-RU" sz="1600" dirty="0" smtClean="0">
                <a:hlinkClick r:id="rId13" tooltip="1970"/>
              </a:rPr>
              <a:t>1970</a:t>
            </a:r>
            <a:r>
              <a:rPr lang="ru-RU" sz="1600" dirty="0" smtClean="0"/>
              <a:t>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система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працювала</a:t>
            </a:r>
            <a:r>
              <a:rPr lang="ru-RU" sz="1600" dirty="0" smtClean="0"/>
              <a:t> в 30 </a:t>
            </a:r>
            <a:r>
              <a:rPr lang="ru-RU" sz="1600" dirty="0" err="1" smtClean="0"/>
              <a:t>містах</a:t>
            </a:r>
            <a:r>
              <a:rPr lang="ru-RU" sz="1600" dirty="0" smtClean="0"/>
              <a:t> СРСР </a:t>
            </a:r>
            <a:r>
              <a:rPr lang="ru-RU" sz="1600" dirty="0" err="1" smtClean="0"/>
              <a:t>і</a:t>
            </a:r>
            <a:r>
              <a:rPr lang="ru-RU" sz="1600" dirty="0" smtClean="0"/>
              <a:t> для </a:t>
            </a:r>
            <a:r>
              <a:rPr lang="ru-RU" sz="1600" dirty="0" err="1" smtClean="0"/>
              <a:t>неї</a:t>
            </a:r>
            <a:r>
              <a:rPr lang="ru-RU" sz="1600" dirty="0" smtClean="0"/>
              <a:t>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виділений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діапазон</a:t>
            </a:r>
            <a:r>
              <a:rPr lang="ru-RU" sz="1600" dirty="0" smtClean="0"/>
              <a:t> 330 МГц.</a:t>
            </a:r>
          </a:p>
          <a:p>
            <a:endParaRPr lang="ru-RU" sz="1600" dirty="0"/>
          </a:p>
        </p:txBody>
      </p:sp>
      <p:pic>
        <p:nvPicPr>
          <p:cNvPr id="15362" name="Picture 2" descr="http://voteto.ru/wp-content/uploads/360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285728"/>
            <a:ext cx="4314810" cy="273016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2941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0000FF"/>
                </a:solidFill>
              </a:rPr>
              <a:t>Комерційне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 err="1" smtClean="0">
                <a:solidFill>
                  <a:srgbClr val="0000FF"/>
                </a:solidFill>
              </a:rPr>
              <a:t>використання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71874"/>
          </a:xfrm>
          <a:solidFill>
            <a:srgbClr val="FFFFFF">
              <a:alpha val="72941"/>
            </a:srgbClr>
          </a:solidFill>
          <a:ln>
            <a:solidFill>
              <a:srgbClr val="0000FF"/>
            </a:solidFill>
          </a:ln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>
                <a:hlinkClick r:id="rId2" tooltip="Норвегія"/>
              </a:rPr>
              <a:t>Норвегії</a:t>
            </a:r>
            <a:r>
              <a:rPr lang="ru-RU" dirty="0" smtClean="0"/>
              <a:t> </a:t>
            </a:r>
            <a:r>
              <a:rPr lang="ru-RU" dirty="0" err="1" smtClean="0"/>
              <a:t>громадський</a:t>
            </a:r>
            <a:r>
              <a:rPr lang="ru-RU" dirty="0" smtClean="0"/>
              <a:t> </a:t>
            </a:r>
            <a:r>
              <a:rPr lang="ru-RU" dirty="0" err="1" smtClean="0"/>
              <a:t>телефонний</a:t>
            </a:r>
            <a:r>
              <a:rPr lang="ru-RU" dirty="0" smtClean="0"/>
              <a:t> </a:t>
            </a:r>
            <a:r>
              <a:rPr lang="ru-RU" dirty="0" err="1" smtClean="0"/>
              <a:t>радіозв'язок</a:t>
            </a:r>
            <a:r>
              <a:rPr lang="ru-RU" dirty="0" smtClean="0"/>
              <a:t> </a:t>
            </a:r>
            <a:r>
              <a:rPr lang="ru-RU" dirty="0" err="1" smtClean="0"/>
              <a:t>використовувалася</a:t>
            </a:r>
            <a:r>
              <a:rPr lang="ru-RU" dirty="0" smtClean="0"/>
              <a:t> в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морського</a:t>
            </a:r>
            <a:r>
              <a:rPr lang="ru-RU" dirty="0" smtClean="0"/>
              <a:t>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3" tooltip="1931"/>
              </a:rPr>
              <a:t>1931</a:t>
            </a:r>
            <a:r>
              <a:rPr lang="ru-RU" dirty="0" smtClean="0"/>
              <a:t> року. У </a:t>
            </a:r>
            <a:r>
              <a:rPr lang="ru-RU" dirty="0" smtClean="0">
                <a:hlinkClick r:id="rId4" tooltip="1955"/>
              </a:rPr>
              <a:t>1955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27 </a:t>
            </a:r>
            <a:r>
              <a:rPr lang="ru-RU" dirty="0" err="1" smtClean="0"/>
              <a:t>берегових</a:t>
            </a:r>
            <a:r>
              <a:rPr lang="ru-RU" dirty="0" smtClean="0"/>
              <a:t> </a:t>
            </a:r>
            <a:r>
              <a:rPr lang="ru-RU" dirty="0" err="1" smtClean="0"/>
              <a:t>радіостанцій</a:t>
            </a:r>
            <a:r>
              <a:rPr lang="ru-RU" dirty="0" smtClean="0"/>
              <a:t>. </a:t>
            </a:r>
            <a:r>
              <a:rPr lang="ru-RU" dirty="0" err="1" smtClean="0"/>
              <a:t>Наземний</a:t>
            </a:r>
            <a:r>
              <a:rPr lang="ru-RU" dirty="0" smtClean="0"/>
              <a:t> </a:t>
            </a:r>
            <a:r>
              <a:rPr lang="ru-RU" dirty="0" err="1" smtClean="0"/>
              <a:t>мобільний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почав </a:t>
            </a:r>
            <a:r>
              <a:rPr lang="ru-RU" dirty="0" err="1" smtClean="0"/>
              <a:t>розвиватися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>
                <a:hlinkClick r:id="rId5" tooltip="Друга світова війна"/>
              </a:rPr>
              <a:t>Другої</a:t>
            </a:r>
            <a:r>
              <a:rPr lang="ru-RU" dirty="0" smtClean="0">
                <a:hlinkClick r:id="rId5" tooltip="Друга світова війна"/>
              </a:rPr>
              <a:t> </a:t>
            </a:r>
            <a:r>
              <a:rPr lang="ru-RU" dirty="0" err="1" smtClean="0">
                <a:hlinkClick r:id="rId5" tooltip="Друга світова війна"/>
              </a:rPr>
              <a:t>світової</a:t>
            </a:r>
            <a:r>
              <a:rPr lang="ru-RU" dirty="0" smtClean="0">
                <a:hlinkClick r:id="rId5" tooltip="Друга світова війна"/>
              </a:rPr>
              <a:t> </a:t>
            </a:r>
            <a:r>
              <a:rPr lang="ru-RU" dirty="0" err="1" smtClean="0">
                <a:hlinkClick r:id="rId5" tooltip="Друга світова війна"/>
              </a:rPr>
              <a:t>війни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приватних</a:t>
            </a:r>
            <a:r>
              <a:rPr lang="ru-RU" dirty="0" smtClean="0"/>
              <a:t> мереж </a:t>
            </a:r>
            <a:r>
              <a:rPr lang="ru-RU" dirty="0" err="1" smtClean="0"/>
              <a:t>з</a:t>
            </a:r>
            <a:r>
              <a:rPr lang="ru-RU" dirty="0" smtClean="0"/>
              <a:t> ручною </a:t>
            </a:r>
            <a:r>
              <a:rPr lang="ru-RU" dirty="0" err="1" smtClean="0"/>
              <a:t>комутацією</a:t>
            </a:r>
            <a:r>
              <a:rPr lang="ru-RU" dirty="0" smtClean="0"/>
              <a:t>. Таким чином, до </a:t>
            </a:r>
            <a:r>
              <a:rPr lang="ru-RU" dirty="0" smtClean="0">
                <a:hlinkClick r:id="rId6" tooltip="1970"/>
              </a:rPr>
              <a:t>1970</a:t>
            </a:r>
            <a:r>
              <a:rPr lang="ru-RU" dirty="0" smtClean="0"/>
              <a:t> року </a:t>
            </a:r>
            <a:r>
              <a:rPr lang="ru-RU" dirty="0" err="1" smtClean="0"/>
              <a:t>рухомий</a:t>
            </a:r>
            <a:r>
              <a:rPr lang="ru-RU" dirty="0" smtClean="0"/>
              <a:t> </a:t>
            </a:r>
            <a:r>
              <a:rPr lang="ru-RU" dirty="0" err="1" smtClean="0"/>
              <a:t>телефонний</a:t>
            </a:r>
            <a:r>
              <a:rPr lang="ru-RU" dirty="0" smtClean="0"/>
              <a:t> </a:t>
            </a:r>
            <a:r>
              <a:rPr lang="ru-RU" dirty="0" err="1" smtClean="0"/>
              <a:t>радіозв'язок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достатньо</a:t>
            </a:r>
            <a:r>
              <a:rPr lang="ru-RU" dirty="0" smtClean="0"/>
              <a:t> </a:t>
            </a:r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. </a:t>
            </a:r>
            <a:r>
              <a:rPr lang="ru-RU" dirty="0" err="1" smtClean="0"/>
              <a:t>Стільниковий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дозволило </a:t>
            </a:r>
            <a:r>
              <a:rPr lang="ru-RU" dirty="0" err="1" smtClean="0"/>
              <a:t>різко</a:t>
            </a:r>
            <a:r>
              <a:rPr lang="ru-RU" dirty="0" smtClean="0"/>
              <a:t> </a:t>
            </a:r>
            <a:r>
              <a:rPr lang="ru-RU" dirty="0" err="1" smtClean="0"/>
              <a:t>збільшити</a:t>
            </a:r>
            <a:r>
              <a:rPr lang="ru-RU" dirty="0" smtClean="0"/>
              <a:t> </a:t>
            </a:r>
            <a:r>
              <a:rPr lang="ru-RU" dirty="0" err="1" smtClean="0"/>
              <a:t>ємність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повторного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smtClean="0">
                <a:hlinkClick r:id="rId7" tooltip="Частота"/>
              </a:rPr>
              <a:t>частот</a:t>
            </a:r>
            <a:r>
              <a:rPr lang="ru-RU" dirty="0" smtClean="0"/>
              <a:t> в </a:t>
            </a:r>
            <a:r>
              <a:rPr lang="ru-RU" dirty="0" err="1" smtClean="0"/>
              <a:t>системі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комірчастою</a:t>
            </a:r>
            <a:r>
              <a:rPr lang="ru-RU" dirty="0" smtClean="0"/>
              <a:t> структурою.</a:t>
            </a:r>
          </a:p>
          <a:p>
            <a:r>
              <a:rPr lang="ru-RU" dirty="0" err="1" smtClean="0"/>
              <a:t>Успішне</a:t>
            </a:r>
            <a:r>
              <a:rPr lang="ru-RU" dirty="0" smtClean="0"/>
              <a:t> </a:t>
            </a:r>
            <a:r>
              <a:rPr lang="ru-RU" dirty="0" err="1" smtClean="0"/>
              <a:t>комерційне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стільниковий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уперше</a:t>
            </a:r>
            <a:r>
              <a:rPr lang="ru-RU" dirty="0" smtClean="0"/>
              <a:t> </a:t>
            </a:r>
            <a:r>
              <a:rPr lang="ru-RU" dirty="0" err="1" smtClean="0"/>
              <a:t>зазнав</a:t>
            </a:r>
            <a:r>
              <a:rPr lang="ru-RU" dirty="0" smtClean="0"/>
              <a:t> у </a:t>
            </a:r>
            <a:r>
              <a:rPr lang="ru-RU" dirty="0" err="1" smtClean="0">
                <a:hlinkClick r:id="rId8" tooltip="Фінляндія"/>
              </a:rPr>
              <a:t>Фінляндії</a:t>
            </a:r>
            <a:r>
              <a:rPr lang="ru-RU" dirty="0" smtClean="0"/>
              <a:t>, де </a:t>
            </a:r>
            <a:r>
              <a:rPr lang="ru-RU" dirty="0" smtClean="0">
                <a:hlinkClick r:id="rId9" tooltip="1971"/>
              </a:rPr>
              <a:t>1971</a:t>
            </a:r>
            <a:r>
              <a:rPr lang="ru-RU" dirty="0" smtClean="0"/>
              <a:t> року </a:t>
            </a:r>
            <a:r>
              <a:rPr lang="ru-RU" dirty="0" err="1" smtClean="0"/>
              <a:t>була</a:t>
            </a:r>
            <a:r>
              <a:rPr lang="ru-RU" dirty="0" smtClean="0"/>
              <a:t> запущена мережа </a:t>
            </a:r>
            <a:r>
              <a:rPr lang="en-US" dirty="0" err="1" smtClean="0">
                <a:hlinkClick r:id="rId10" tooltip="Autoradiopuhelin (ще не написана)"/>
              </a:rPr>
              <a:t>Autoradiopuhelin</a:t>
            </a:r>
            <a:r>
              <a:rPr lang="en-US" dirty="0" smtClean="0"/>
              <a:t> (ARP). </a:t>
            </a:r>
            <a:r>
              <a:rPr lang="ru-RU" dirty="0" smtClean="0"/>
              <a:t>До </a:t>
            </a:r>
            <a:r>
              <a:rPr lang="ru-RU" dirty="0" smtClean="0">
                <a:hlinkClick r:id="rId11" tooltip="1978"/>
              </a:rPr>
              <a:t>1978</a:t>
            </a:r>
            <a:r>
              <a:rPr lang="ru-RU" dirty="0" smtClean="0"/>
              <a:t> року вона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покрила</a:t>
            </a:r>
            <a:r>
              <a:rPr lang="ru-RU" dirty="0" smtClean="0"/>
              <a:t> 100%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Фінляндії</a:t>
            </a:r>
            <a:r>
              <a:rPr lang="ru-RU" dirty="0" smtClean="0"/>
              <a:t>,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стільників</a:t>
            </a:r>
            <a:r>
              <a:rPr lang="ru-RU" dirty="0" smtClean="0"/>
              <a:t> </a:t>
            </a:r>
            <a:r>
              <a:rPr lang="ru-RU" dirty="0" err="1" smtClean="0"/>
              <a:t>сягав</a:t>
            </a:r>
            <a:r>
              <a:rPr lang="ru-RU" dirty="0" smtClean="0"/>
              <a:t> 30 </a:t>
            </a:r>
            <a:r>
              <a:rPr lang="ru-RU" dirty="0" smtClean="0">
                <a:hlinkClick r:id="rId12" tooltip="Км"/>
              </a:rPr>
              <a:t>км</a:t>
            </a:r>
            <a:r>
              <a:rPr lang="ru-RU" dirty="0" smtClean="0"/>
              <a:t>. Уже в </a:t>
            </a:r>
            <a:r>
              <a:rPr lang="ru-RU" dirty="0" smtClean="0">
                <a:hlinkClick r:id="rId13" tooltip="1986"/>
              </a:rPr>
              <a:t>1986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мережею </a:t>
            </a:r>
            <a:r>
              <a:rPr lang="ru-RU" dirty="0" err="1" smtClean="0"/>
              <a:t>користувались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30 тис. </a:t>
            </a:r>
            <a:r>
              <a:rPr lang="ru-RU" dirty="0" err="1" smtClean="0">
                <a:hlinkClick r:id="rId14" tooltip="Абонент"/>
              </a:rPr>
              <a:t>абонентів</a:t>
            </a:r>
            <a:r>
              <a:rPr lang="ru-RU" dirty="0" smtClean="0"/>
              <a:t>. Мережа </a:t>
            </a:r>
            <a:r>
              <a:rPr lang="ru-RU" dirty="0" err="1" smtClean="0"/>
              <a:t>працювала</a:t>
            </a:r>
            <a:r>
              <a:rPr lang="ru-RU" dirty="0" smtClean="0"/>
              <a:t> на </a:t>
            </a:r>
            <a:r>
              <a:rPr lang="ru-RU" dirty="0" err="1" smtClean="0"/>
              <a:t>частоті</a:t>
            </a:r>
            <a:r>
              <a:rPr lang="ru-RU" dirty="0" smtClean="0"/>
              <a:t> 150 МГц.</a:t>
            </a:r>
          </a:p>
          <a:p>
            <a:r>
              <a:rPr lang="ru-RU" dirty="0" smtClean="0"/>
              <a:t>Перша автоматична </a:t>
            </a:r>
            <a:r>
              <a:rPr lang="ru-RU" dirty="0" err="1" smtClean="0"/>
              <a:t>комерційна</a:t>
            </a:r>
            <a:r>
              <a:rPr lang="ru-RU" dirty="0" smtClean="0"/>
              <a:t> система </a:t>
            </a:r>
            <a:r>
              <a:rPr lang="ru-RU" dirty="0" err="1" smtClean="0"/>
              <a:t>стільникового</a:t>
            </a:r>
            <a:r>
              <a:rPr lang="ru-RU" dirty="0" smtClean="0"/>
              <a:t> </a:t>
            </a:r>
            <a:r>
              <a:rPr lang="ru-RU" dirty="0" err="1" smtClean="0"/>
              <a:t>зв'язку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введена в </a:t>
            </a:r>
            <a:r>
              <a:rPr lang="ru-RU" dirty="0" err="1" smtClean="0"/>
              <a:t>експлуатацію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smtClean="0">
                <a:hlinkClick r:id="rId15" tooltip="Чикаго"/>
              </a:rPr>
              <a:t>Чикаго</a:t>
            </a:r>
            <a:r>
              <a:rPr lang="ru-RU" dirty="0" smtClean="0"/>
              <a:t> в </a:t>
            </a:r>
            <a:r>
              <a:rPr lang="ru-RU" dirty="0" err="1" smtClean="0"/>
              <a:t>жовтні</a:t>
            </a:r>
            <a:r>
              <a:rPr lang="ru-RU" dirty="0" smtClean="0"/>
              <a:t> </a:t>
            </a:r>
            <a:r>
              <a:rPr lang="ru-RU" dirty="0" smtClean="0">
                <a:hlinkClick r:id="rId16" tooltip="1983"/>
              </a:rPr>
              <a:t>1983</a:t>
            </a:r>
            <a:r>
              <a:rPr lang="ru-RU" dirty="0" smtClean="0"/>
              <a:t> року </a:t>
            </a:r>
            <a:r>
              <a:rPr lang="ru-RU" dirty="0" err="1" smtClean="0"/>
              <a:t>компанією</a:t>
            </a:r>
            <a:r>
              <a:rPr lang="ru-RU" dirty="0" smtClean="0"/>
              <a:t> </a:t>
            </a:r>
            <a:r>
              <a:rPr lang="en-US" dirty="0" smtClean="0">
                <a:hlinkClick r:id="rId17" tooltip="American Telephone and Telegraph"/>
              </a:rPr>
              <a:t>American Telephone and Telegraph</a:t>
            </a:r>
            <a:r>
              <a:rPr lang="en-US" dirty="0" smtClean="0"/>
              <a:t> (AT&amp;T). </a:t>
            </a:r>
            <a:r>
              <a:rPr lang="ru-RU" dirty="0" smtClean="0"/>
              <a:t>У </a:t>
            </a:r>
            <a:r>
              <a:rPr lang="ru-RU" dirty="0" err="1" smtClean="0">
                <a:hlinkClick r:id="rId18" tooltip="Канада"/>
              </a:rPr>
              <a:t>Канаді</a:t>
            </a:r>
            <a:r>
              <a:rPr lang="ru-RU" dirty="0" smtClean="0"/>
              <a:t> </a:t>
            </a:r>
            <a:r>
              <a:rPr lang="ru-RU" dirty="0" err="1" smtClean="0"/>
              <a:t>стільниковий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11" tooltip="1978"/>
              </a:rPr>
              <a:t>1978</a:t>
            </a:r>
            <a:r>
              <a:rPr lang="ru-RU" dirty="0" smtClean="0"/>
              <a:t> року, в </a:t>
            </a:r>
            <a:r>
              <a:rPr lang="ru-RU" dirty="0" err="1" smtClean="0">
                <a:hlinkClick r:id="rId19" tooltip="Японія"/>
              </a:rPr>
              <a:t>Японії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20" tooltip="1979"/>
              </a:rPr>
              <a:t>1979</a:t>
            </a:r>
            <a:r>
              <a:rPr lang="ru-RU" dirty="0" smtClean="0"/>
              <a:t> року, в </a:t>
            </a:r>
            <a:r>
              <a:rPr lang="ru-RU" dirty="0" err="1" smtClean="0">
                <a:hlinkClick r:id="rId21" tooltip="Скандинавія"/>
              </a:rPr>
              <a:t>Скандинавських</a:t>
            </a:r>
            <a:r>
              <a:rPr lang="ru-RU" dirty="0" smtClean="0">
                <a:hlinkClick r:id="rId21" tooltip="Скандинавія"/>
              </a:rPr>
              <a:t> </a:t>
            </a:r>
            <a:r>
              <a:rPr lang="ru-RU" dirty="0" err="1" smtClean="0">
                <a:hlinkClick r:id="rId21" tooltip="Скандинавія"/>
              </a:rPr>
              <a:t>країнах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22" tooltip="1981"/>
              </a:rPr>
              <a:t>1981</a:t>
            </a:r>
            <a:r>
              <a:rPr lang="ru-RU" dirty="0" smtClean="0"/>
              <a:t> року, в </a:t>
            </a:r>
            <a:r>
              <a:rPr lang="ru-RU" dirty="0" err="1" smtClean="0">
                <a:hlinkClick r:id="rId23" tooltip="Іспанія"/>
              </a:rPr>
              <a:t>Іспанії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>
                <a:hlinkClick r:id="rId24" tooltip="Великобританія"/>
              </a:rPr>
              <a:t>Англії</a:t>
            </a:r>
            <a:r>
              <a:rPr lang="ru-RU" dirty="0" smtClean="0"/>
              <a:t> 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smtClean="0">
                <a:hlinkClick r:id="rId25" tooltip="1982"/>
              </a:rPr>
              <a:t>1982</a:t>
            </a:r>
            <a:r>
              <a:rPr lang="ru-RU" dirty="0" smtClean="0"/>
              <a:t> року. Станом на </a:t>
            </a:r>
            <a:r>
              <a:rPr lang="ru-RU" dirty="0" err="1" smtClean="0"/>
              <a:t>липень</a:t>
            </a:r>
            <a:r>
              <a:rPr lang="ru-RU" dirty="0" smtClean="0"/>
              <a:t> </a:t>
            </a:r>
            <a:r>
              <a:rPr lang="ru-RU" dirty="0" smtClean="0">
                <a:hlinkClick r:id="rId26" tooltip="1997"/>
              </a:rPr>
              <a:t>1997</a:t>
            </a:r>
            <a:r>
              <a:rPr lang="ru-RU" dirty="0" smtClean="0"/>
              <a:t> року </a:t>
            </a:r>
            <a:r>
              <a:rPr lang="ru-RU" dirty="0" err="1" smtClean="0"/>
              <a:t>стільниковий</a:t>
            </a:r>
            <a:r>
              <a:rPr lang="ru-RU" dirty="0" smtClean="0"/>
              <a:t>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працював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ніж</a:t>
            </a:r>
            <a:r>
              <a:rPr lang="ru-RU" dirty="0" smtClean="0"/>
              <a:t> у 140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континентів</a:t>
            </a:r>
            <a:r>
              <a:rPr lang="ru-RU" dirty="0" smtClean="0"/>
              <a:t>, </a:t>
            </a:r>
            <a:r>
              <a:rPr lang="ru-RU" dirty="0" err="1" smtClean="0"/>
              <a:t>обслуговуючи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150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абонентів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38" name="Picture 2" descr="http://www.chuvashia.com/home/news_portal/pics/2006/05/16/mobile.jpg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6072198" y="4714884"/>
            <a:ext cx="2381250" cy="1905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340" name="Picture 4" descr="http://www.fueradecobertura.com/wp-content/uploads/2009/02/67101-450x299.jpg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2910" y="5143512"/>
            <a:ext cx="2357454" cy="15663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4342" name="Picture 6" descr="http://www.tv21.ru/img/newsimages/20080218/5_c6214cca2977.jpg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3357554" y="4857760"/>
            <a:ext cx="2286016" cy="17145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Принцип </a:t>
            </a:r>
            <a:r>
              <a:rPr lang="ru-RU" b="1" dirty="0" err="1" smtClean="0">
                <a:solidFill>
                  <a:srgbClr val="0000FF"/>
                </a:solidFill>
              </a:rPr>
              <a:t>дії</a:t>
            </a:r>
            <a:r>
              <a:rPr lang="ru-RU" b="1" dirty="0" smtClean="0">
                <a:solidFill>
                  <a:srgbClr val="0000FF"/>
                </a:solidFill>
              </a:rPr>
              <a:t> та </a:t>
            </a:r>
            <a:r>
              <a:rPr lang="ru-RU" b="1" dirty="0" err="1" smtClean="0">
                <a:solidFill>
                  <a:srgbClr val="0000FF"/>
                </a:solidFill>
              </a:rPr>
              <a:t>обладнання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  <a:solidFill>
            <a:srgbClr val="FFFFFF">
              <a:alpha val="74902"/>
            </a:srgbClr>
          </a:solidFill>
          <a:ln>
            <a:solidFill>
              <a:srgbClr val="0000FF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складові</a:t>
            </a:r>
            <a:r>
              <a:rPr lang="ru-RU" dirty="0" smtClean="0"/>
              <a:t> </a:t>
            </a:r>
            <a:r>
              <a:rPr lang="ru-RU" dirty="0" err="1" smtClean="0"/>
              <a:t>стільникової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>
                <a:hlinkClick r:id="rId2" tooltip="Сотовий телефон (ще не написана)"/>
              </a:rPr>
              <a:t>сотові</a:t>
            </a:r>
            <a:r>
              <a:rPr lang="ru-RU" dirty="0" smtClean="0">
                <a:hlinkClick r:id="rId2" tooltip="Сотовий телефон (ще не написана)"/>
              </a:rPr>
              <a:t> </a:t>
            </a:r>
            <a:r>
              <a:rPr lang="ru-RU" dirty="0" err="1" smtClean="0">
                <a:hlinkClick r:id="rId2" tooltip="Сотовий телефон (ще не написана)"/>
              </a:rPr>
              <a:t>телефони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базові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. </a:t>
            </a:r>
            <a:r>
              <a:rPr lang="ru-RU" dirty="0" err="1" smtClean="0"/>
              <a:t>Базові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розташовують</a:t>
            </a:r>
            <a:r>
              <a:rPr lang="ru-RU" dirty="0" smtClean="0"/>
              <a:t> на </a:t>
            </a:r>
            <a:r>
              <a:rPr lang="ru-RU" dirty="0" err="1" smtClean="0"/>
              <a:t>дахах</a:t>
            </a:r>
            <a:r>
              <a:rPr lang="ru-RU" dirty="0" smtClean="0"/>
              <a:t> </a:t>
            </a:r>
            <a:r>
              <a:rPr lang="ru-RU" dirty="0" err="1" smtClean="0"/>
              <a:t>будинків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окремих</a:t>
            </a:r>
            <a:r>
              <a:rPr lang="ru-RU" dirty="0" smtClean="0"/>
              <a:t> вежах. </a:t>
            </a:r>
            <a:r>
              <a:rPr lang="ru-RU" dirty="0" err="1" smtClean="0"/>
              <a:t>Увімкнений</a:t>
            </a:r>
            <a:r>
              <a:rPr lang="ru-RU" dirty="0" smtClean="0"/>
              <a:t> </a:t>
            </a:r>
            <a:r>
              <a:rPr lang="ru-RU" dirty="0" err="1" smtClean="0"/>
              <a:t>стільниковий</a:t>
            </a:r>
            <a:r>
              <a:rPr lang="ru-RU" dirty="0" smtClean="0"/>
              <a:t> телефон </a:t>
            </a:r>
            <a:r>
              <a:rPr lang="ru-RU" dirty="0" err="1" smtClean="0"/>
              <a:t>прослуховує</a:t>
            </a:r>
            <a:r>
              <a:rPr lang="ru-RU" dirty="0" smtClean="0"/>
              <a:t> </a:t>
            </a:r>
            <a:r>
              <a:rPr lang="ru-RU" dirty="0" err="1" smtClean="0">
                <a:hlinkClick r:id="rId3" tooltip="Радіоефір (ще не написана)"/>
              </a:rPr>
              <a:t>радіоефір</a:t>
            </a:r>
            <a:r>
              <a:rPr lang="ru-RU" dirty="0" smtClean="0"/>
              <a:t>, </a:t>
            </a:r>
            <a:r>
              <a:rPr lang="ru-RU" dirty="0" err="1" smtClean="0"/>
              <a:t>шукаючи</a:t>
            </a:r>
            <a:r>
              <a:rPr lang="ru-RU" dirty="0" smtClean="0"/>
              <a:t> сигнал </a:t>
            </a:r>
            <a:r>
              <a:rPr lang="ru-RU" dirty="0" err="1" smtClean="0"/>
              <a:t>базової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телефон </a:t>
            </a:r>
            <a:r>
              <a:rPr lang="ru-RU" dirty="0" err="1" smtClean="0"/>
              <a:t>посилає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</a:t>
            </a:r>
            <a:r>
              <a:rPr lang="ru-RU" dirty="0" err="1" smtClean="0"/>
              <a:t>унікальний</a:t>
            </a:r>
            <a:r>
              <a:rPr lang="ru-RU" dirty="0" smtClean="0"/>
              <a:t> </a:t>
            </a:r>
            <a:r>
              <a:rPr lang="ru-RU" dirty="0" err="1" smtClean="0"/>
              <a:t>ідентифікаційний</a:t>
            </a:r>
            <a:r>
              <a:rPr lang="ru-RU" dirty="0" smtClean="0"/>
              <a:t> код. Телефон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постійний</a:t>
            </a:r>
            <a:r>
              <a:rPr lang="ru-RU" dirty="0" smtClean="0"/>
              <a:t> </a:t>
            </a:r>
            <a:r>
              <a:rPr lang="ru-RU" dirty="0" err="1" smtClean="0"/>
              <a:t>радіоконтакт</a:t>
            </a:r>
            <a:r>
              <a:rPr lang="ru-RU" dirty="0" smtClean="0"/>
              <a:t>,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обмінюючись</a:t>
            </a:r>
            <a:r>
              <a:rPr lang="ru-RU" dirty="0" smtClean="0"/>
              <a:t> пакетами </a:t>
            </a:r>
            <a:r>
              <a:rPr lang="ru-RU" dirty="0" err="1" smtClean="0"/>
              <a:t>даних</a:t>
            </a:r>
            <a:r>
              <a:rPr lang="ru-RU" dirty="0" smtClean="0"/>
              <a:t>. </a:t>
            </a:r>
            <a:r>
              <a:rPr lang="ru-RU" dirty="0" err="1" smtClean="0"/>
              <a:t>Зв'язок</a:t>
            </a:r>
            <a:r>
              <a:rPr lang="ru-RU" dirty="0" smtClean="0"/>
              <a:t> телефону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станцією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по аналоговому (</a:t>
            </a:r>
            <a:r>
              <a:rPr lang="en-US" dirty="0" smtClean="0">
                <a:hlinkClick r:id="rId4" tooltip="AMPS (ще не написана)"/>
              </a:rPr>
              <a:t>AMPS</a:t>
            </a:r>
            <a:r>
              <a:rPr lang="en-US" dirty="0" smtClean="0"/>
              <a:t>, </a:t>
            </a:r>
            <a:r>
              <a:rPr lang="en-US" dirty="0" smtClean="0">
                <a:hlinkClick r:id="rId5" tooltip="NAMPS (ще не написана)"/>
              </a:rPr>
              <a:t>NAMPS</a:t>
            </a:r>
            <a:r>
              <a:rPr lang="en-US" dirty="0" smtClean="0"/>
              <a:t>, </a:t>
            </a:r>
            <a:r>
              <a:rPr lang="en-US" dirty="0" smtClean="0">
                <a:hlinkClick r:id="rId6" tooltip="NMT-450 (ще не написана)"/>
              </a:rPr>
              <a:t>NMT-450</a:t>
            </a:r>
            <a:r>
              <a:rPr lang="en-US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цифровому (</a:t>
            </a:r>
            <a:r>
              <a:rPr lang="en-US" dirty="0" smtClean="0">
                <a:hlinkClick r:id="rId7" tooltip="D-AMPS"/>
              </a:rPr>
              <a:t>DAMPS</a:t>
            </a:r>
            <a:r>
              <a:rPr lang="en-US" dirty="0" smtClean="0"/>
              <a:t>, </a:t>
            </a:r>
            <a:r>
              <a:rPr lang="en-US" dirty="0" smtClean="0">
                <a:hlinkClick r:id="rId8" tooltip="CDMA"/>
              </a:rPr>
              <a:t>CDMA</a:t>
            </a:r>
            <a:r>
              <a:rPr lang="en-US" dirty="0" smtClean="0"/>
              <a:t>, </a:t>
            </a:r>
            <a:r>
              <a:rPr lang="en-US" dirty="0" smtClean="0">
                <a:hlinkClick r:id="rId9" tooltip="GSM"/>
              </a:rPr>
              <a:t>GSM</a:t>
            </a:r>
            <a:r>
              <a:rPr lang="en-US" dirty="0" smtClean="0"/>
              <a:t>, </a:t>
            </a:r>
            <a:r>
              <a:rPr lang="en-US" dirty="0" smtClean="0">
                <a:hlinkClick r:id="rId10" tooltip="UMTS"/>
              </a:rPr>
              <a:t>UMTS</a:t>
            </a:r>
            <a:r>
              <a:rPr lang="en-US" dirty="0" smtClean="0"/>
              <a:t>) </a:t>
            </a:r>
            <a:r>
              <a:rPr lang="ru-RU" dirty="0" smtClean="0"/>
              <a:t>протоколу.</a:t>
            </a:r>
          </a:p>
          <a:p>
            <a:r>
              <a:rPr lang="ru-RU" dirty="0" err="1" smtClean="0"/>
              <a:t>Стільникові</a:t>
            </a:r>
            <a:r>
              <a:rPr lang="ru-RU" dirty="0" smtClean="0"/>
              <a:t>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операторів</a:t>
            </a:r>
            <a:r>
              <a:rPr lang="ru-RU" dirty="0" smtClean="0"/>
              <a:t> </a:t>
            </a:r>
            <a:r>
              <a:rPr lang="ru-RU" dirty="0" err="1" smtClean="0"/>
              <a:t>з'єднані</a:t>
            </a:r>
            <a:r>
              <a:rPr lang="ru-RU" dirty="0" smtClean="0"/>
              <a:t> одна </a:t>
            </a:r>
            <a:r>
              <a:rPr lang="ru-RU" dirty="0" err="1" smtClean="0"/>
              <a:t>з</a:t>
            </a:r>
            <a:r>
              <a:rPr lang="ru-RU" dirty="0" smtClean="0"/>
              <a:t> одною,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стаціонарною</a:t>
            </a:r>
            <a:r>
              <a:rPr lang="ru-RU" dirty="0" smtClean="0"/>
              <a:t> телефонною мережею.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дозволяє</a:t>
            </a:r>
            <a:r>
              <a:rPr lang="ru-RU" dirty="0" smtClean="0"/>
              <a:t> абонентам одного оператора </a:t>
            </a:r>
            <a:r>
              <a:rPr lang="ru-RU" dirty="0" err="1" smtClean="0"/>
              <a:t>робити</a:t>
            </a:r>
            <a:r>
              <a:rPr lang="ru-RU" dirty="0" smtClean="0"/>
              <a:t> </a:t>
            </a:r>
            <a:r>
              <a:rPr lang="ru-RU" dirty="0" err="1" smtClean="0"/>
              <a:t>дзвінки</a:t>
            </a:r>
            <a:r>
              <a:rPr lang="ru-RU" dirty="0" smtClean="0"/>
              <a:t> абонентам </a:t>
            </a:r>
            <a:r>
              <a:rPr lang="ru-RU" dirty="0" err="1" smtClean="0"/>
              <a:t>іншого</a:t>
            </a:r>
            <a:r>
              <a:rPr lang="ru-RU" dirty="0" smtClean="0"/>
              <a:t> оператора,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мобільних</a:t>
            </a:r>
            <a:r>
              <a:rPr lang="ru-RU" dirty="0" smtClean="0"/>
              <a:t> </a:t>
            </a:r>
            <a:r>
              <a:rPr lang="ru-RU" dirty="0" err="1" smtClean="0"/>
              <a:t>телефонів</a:t>
            </a:r>
            <a:r>
              <a:rPr lang="ru-RU" dirty="0" smtClean="0"/>
              <a:t> на </a:t>
            </a:r>
            <a:r>
              <a:rPr lang="ru-RU" dirty="0" err="1" smtClean="0"/>
              <a:t>стаціонарні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стаціонарних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мобільні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постачальники</a:t>
            </a:r>
            <a:r>
              <a:rPr lang="ru-RU" dirty="0" smtClean="0"/>
              <a:t> </a:t>
            </a:r>
            <a:r>
              <a:rPr lang="ru-RU" dirty="0" err="1" smtClean="0"/>
              <a:t>обладнання</a:t>
            </a:r>
            <a:r>
              <a:rPr lang="ru-RU" dirty="0" smtClean="0"/>
              <a:t> для </a:t>
            </a:r>
            <a:r>
              <a:rPr lang="ru-RU" dirty="0" err="1" smtClean="0"/>
              <a:t>мобільного</a:t>
            </a:r>
            <a:r>
              <a:rPr lang="ru-RU" dirty="0" smtClean="0"/>
              <a:t> </a:t>
            </a:r>
            <a:r>
              <a:rPr lang="ru-RU" dirty="0" err="1" smtClean="0"/>
              <a:t>зв'зку</a:t>
            </a:r>
            <a:r>
              <a:rPr lang="ru-RU" dirty="0" smtClean="0"/>
              <a:t> стандарту </a:t>
            </a:r>
            <a:r>
              <a:rPr lang="en-US" dirty="0" smtClean="0"/>
              <a:t>GSM/UMTS </a:t>
            </a:r>
            <a:r>
              <a:rPr lang="ru-RU" dirty="0" smtClean="0"/>
              <a:t>у </a:t>
            </a:r>
            <a:r>
              <a:rPr lang="ru-RU" dirty="0" err="1" smtClean="0"/>
              <a:t>світі</a:t>
            </a:r>
            <a:r>
              <a:rPr lang="ru-RU" dirty="0" smtClean="0"/>
              <a:t>: </a:t>
            </a:r>
            <a:r>
              <a:rPr lang="en-US" dirty="0" err="1" smtClean="0">
                <a:hlinkClick r:id="rId11" tooltip="Ericcson (ще не написана)"/>
              </a:rPr>
              <a:t>Ericcson</a:t>
            </a:r>
            <a:r>
              <a:rPr lang="en-US" dirty="0" smtClean="0"/>
              <a:t>, </a:t>
            </a:r>
            <a:r>
              <a:rPr lang="en-US" dirty="0" smtClean="0">
                <a:hlinkClick r:id="rId12" tooltip="NSN (ще не написана)"/>
              </a:rPr>
              <a:t>NSN</a:t>
            </a:r>
            <a:r>
              <a:rPr lang="en-US" dirty="0" smtClean="0"/>
              <a:t>, </a:t>
            </a:r>
            <a:r>
              <a:rPr lang="en-US" dirty="0" err="1" smtClean="0">
                <a:hlinkClick r:id="rId13" tooltip="Huawei"/>
              </a:rPr>
              <a:t>Huawei</a:t>
            </a:r>
            <a:r>
              <a:rPr lang="en-US" dirty="0" smtClean="0"/>
              <a:t>, </a:t>
            </a:r>
            <a:r>
              <a:rPr lang="en-US" dirty="0" smtClean="0">
                <a:hlinkClick r:id="rId14" tooltip="ZTE"/>
              </a:rPr>
              <a:t>ZTE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1492</Words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Стільниковий зв’язок </vt:lpstr>
      <vt:lpstr>Слайд 2</vt:lpstr>
      <vt:lpstr>Слайд 3</vt:lpstr>
      <vt:lpstr>Слайд 4</vt:lpstr>
      <vt:lpstr>Етапи розвитку</vt:lpstr>
      <vt:lpstr>США</vt:lpstr>
      <vt:lpstr>СРСР</vt:lpstr>
      <vt:lpstr>Комерційне використання</vt:lpstr>
      <vt:lpstr>Принцип дії та обладнання</vt:lpstr>
      <vt:lpstr>Слайд 10</vt:lpstr>
      <vt:lpstr>Базова станція</vt:lpstr>
      <vt:lpstr>Контролер</vt:lpstr>
      <vt:lpstr>Комутатор</vt:lpstr>
      <vt:lpstr>Слайд 14</vt:lpstr>
      <vt:lpstr>Здійснення зв'язку</vt:lpstr>
      <vt:lpstr>Роумінг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17</cp:revision>
  <dcterms:modified xsi:type="dcterms:W3CDTF">2014-02-04T23:19:58Z</dcterms:modified>
</cp:coreProperties>
</file>