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63" r:id="rId15"/>
    <p:sldId id="264" r:id="rId16"/>
    <p:sldId id="26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02.06.2014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337" y="1439732"/>
            <a:ext cx="9601200" cy="1724092"/>
          </a:xfrm>
        </p:spPr>
        <p:txBody>
          <a:bodyPr/>
          <a:lstStyle/>
          <a:p>
            <a:r>
              <a:rPr lang="uk-UA" dirty="0" smtClean="0"/>
              <a:t>Нація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1526" y="4037729"/>
            <a:ext cx="9601200" cy="9144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Виконали учні 7-В класу: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</a:rPr>
              <a:t>Шевченко К. та </a:t>
            </a:r>
            <a:r>
              <a:rPr lang="uk-UA" dirty="0" err="1" smtClean="0">
                <a:solidFill>
                  <a:schemeClr val="tx1"/>
                </a:solidFill>
              </a:rPr>
              <a:t>Решетнюк</a:t>
            </a:r>
            <a:r>
              <a:rPr lang="uk-UA" dirty="0" smtClean="0">
                <a:solidFill>
                  <a:schemeClr val="tx1"/>
                </a:solidFill>
              </a:rPr>
              <a:t> О.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4183" y="465038"/>
            <a:ext cx="9509760" cy="4127627"/>
          </a:xfrm>
        </p:spPr>
        <p:txBody>
          <a:bodyPr/>
          <a:lstStyle/>
          <a:p>
            <a:r>
              <a:rPr lang="uk-UA" dirty="0" smtClean="0"/>
              <a:t>На зміну народності приходить нація, яка історично виникає на основі спільності умов життя, території, мови, свідомості і так далі. Тобто етнічна нація відрізняється від народності наявністю економічної, соціальної та політичної спільності. </a:t>
            </a:r>
          </a:p>
        </p:txBody>
      </p:sp>
      <p:pic>
        <p:nvPicPr>
          <p:cNvPr id="4" name="Рисунок 3" descr="23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7422" y="1711233"/>
            <a:ext cx="6904830" cy="4625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120" y="465038"/>
            <a:ext cx="9509760" cy="4127627"/>
          </a:xfrm>
        </p:spPr>
        <p:txBody>
          <a:bodyPr/>
          <a:lstStyle/>
          <a:p>
            <a:r>
              <a:rPr lang="uk-UA" dirty="0" smtClean="0"/>
              <a:t>Формування більшості сучасних націй починається у Х</a:t>
            </a:r>
            <a:r>
              <a:rPr lang="en-US" dirty="0" smtClean="0"/>
              <a:t>VIII</a:t>
            </a:r>
            <a:r>
              <a:rPr lang="uk-UA" dirty="0" smtClean="0"/>
              <a:t> ст. і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язане</a:t>
            </a:r>
            <a:r>
              <a:rPr lang="uk-UA" dirty="0" smtClean="0"/>
              <a:t> з універсалізацією капіталістичних суспільних відносин та формуванням світового ринку товарно-грошових відносин.</a:t>
            </a:r>
            <a:endParaRPr lang="ru-RU" dirty="0"/>
          </a:p>
        </p:txBody>
      </p:sp>
      <p:pic>
        <p:nvPicPr>
          <p:cNvPr id="4" name="Рисунок 3" descr="the-colour-of-your-money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1783" y="2037806"/>
            <a:ext cx="6171110" cy="4114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120" y="465038"/>
            <a:ext cx="9509760" cy="4127627"/>
          </a:xfrm>
        </p:spPr>
        <p:txBody>
          <a:bodyPr/>
          <a:lstStyle/>
          <a:p>
            <a:r>
              <a:rPr lang="uk-UA" dirty="0" smtClean="0"/>
              <a:t>У сучасному світі більшість держав є багатонаціональними, тобто поєднують кілька етносів. Тому одним із головних завдань держави є підтримання порядку та стабільності, злагоди між народами, які її населяють.</a:t>
            </a:r>
            <a:endParaRPr lang="ru-RU" dirty="0"/>
          </a:p>
        </p:txBody>
      </p:sp>
      <p:pic>
        <p:nvPicPr>
          <p:cNvPr id="7" name="Рисунок 6" descr="1920229-group-of-kids-of-different-nationalities-300x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9040" y="2090737"/>
            <a:ext cx="4515580" cy="4229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Формування політичної нації в Україні</a:t>
            </a:r>
            <a:endParaRPr lang="ru-RU" dirty="0"/>
          </a:p>
        </p:txBody>
      </p:sp>
      <p:pic>
        <p:nvPicPr>
          <p:cNvPr id="4" name="Содержимое 3" descr="zhy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3457" y="1901825"/>
            <a:ext cx="6245087" cy="41275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8057" y="465038"/>
            <a:ext cx="9509760" cy="4127627"/>
          </a:xfrm>
        </p:spPr>
        <p:txBody>
          <a:bodyPr/>
          <a:lstStyle/>
          <a:p>
            <a:r>
              <a:rPr lang="ru-RU" dirty="0" err="1" smtClean="0"/>
              <a:t>Високою</a:t>
            </a:r>
            <a:r>
              <a:rPr lang="ru-RU" dirty="0" smtClean="0"/>
              <a:t> фазою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нація</a:t>
            </a:r>
            <a:r>
              <a:rPr lang="ru-RU" dirty="0" smtClean="0"/>
              <a:t> </a:t>
            </a:r>
            <a:r>
              <a:rPr lang="ru-RU" dirty="0" err="1" smtClean="0"/>
              <a:t>політична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згуртування</a:t>
            </a:r>
            <a:r>
              <a:rPr lang="ru-RU" dirty="0" smtClean="0"/>
              <a:t> у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інтересах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різнокультурних</a:t>
            </a:r>
            <a:r>
              <a:rPr lang="ru-RU" dirty="0" smtClean="0"/>
              <a:t> громад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рівності</a:t>
            </a:r>
            <a:r>
              <a:rPr lang="ru-RU" dirty="0" smtClean="0"/>
              <a:t> </a:t>
            </a:r>
            <a:r>
              <a:rPr lang="ru-RU" dirty="0" err="1" smtClean="0"/>
              <a:t>громадянських</a:t>
            </a:r>
            <a:r>
              <a:rPr lang="ru-RU" dirty="0" smtClean="0"/>
              <a:t> прав та </a:t>
            </a:r>
            <a:r>
              <a:rPr lang="ru-RU" dirty="0" err="1" smtClean="0"/>
              <a:t>взаємоповаги</a:t>
            </a:r>
            <a:r>
              <a:rPr lang="ru-RU" dirty="0" smtClean="0"/>
              <a:t>. До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належать </a:t>
            </a:r>
            <a:r>
              <a:rPr lang="ru-RU" dirty="0" err="1" smtClean="0"/>
              <a:t>українці</a:t>
            </a:r>
            <a:r>
              <a:rPr lang="ru-RU" dirty="0" smtClean="0"/>
              <a:t>, </a:t>
            </a:r>
            <a:r>
              <a:rPr lang="ru-RU" dirty="0" err="1" smtClean="0"/>
              <a:t>росіяни</a:t>
            </a:r>
            <a:r>
              <a:rPr lang="ru-RU" dirty="0" smtClean="0"/>
              <a:t>, </a:t>
            </a:r>
            <a:r>
              <a:rPr lang="ru-RU" dirty="0" err="1" smtClean="0"/>
              <a:t>білоруси</a:t>
            </a:r>
            <a:r>
              <a:rPr lang="ru-RU" dirty="0" smtClean="0"/>
              <a:t>, </a:t>
            </a:r>
            <a:r>
              <a:rPr lang="ru-RU" dirty="0" err="1" smtClean="0"/>
              <a:t>румуни</a:t>
            </a:r>
            <a:r>
              <a:rPr lang="ru-RU" dirty="0" smtClean="0"/>
              <a:t>, </a:t>
            </a:r>
            <a:r>
              <a:rPr lang="ru-RU" dirty="0" err="1" smtClean="0"/>
              <a:t>угорці</a:t>
            </a:r>
            <a:r>
              <a:rPr lang="ru-RU" dirty="0" smtClean="0"/>
              <a:t>, </a:t>
            </a:r>
            <a:r>
              <a:rPr lang="ru-RU" dirty="0" err="1" smtClean="0"/>
              <a:t>євреї</a:t>
            </a:r>
            <a:r>
              <a:rPr lang="ru-RU" dirty="0" smtClean="0"/>
              <a:t>, </a:t>
            </a:r>
            <a:r>
              <a:rPr lang="ru-RU" dirty="0" err="1" smtClean="0"/>
              <a:t>кримські</a:t>
            </a:r>
            <a:r>
              <a:rPr lang="ru-RU" dirty="0" smtClean="0"/>
              <a:t> </a:t>
            </a:r>
            <a:r>
              <a:rPr lang="ru-RU" dirty="0" err="1" smtClean="0"/>
              <a:t>татари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800px-Перепи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983" y="1973165"/>
            <a:ext cx="7184571" cy="4346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120" y="465037"/>
            <a:ext cx="9509760" cy="4127627"/>
          </a:xfrm>
        </p:spPr>
        <p:txBody>
          <a:bodyPr/>
          <a:lstStyle/>
          <a:p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цінностями</a:t>
            </a:r>
            <a:r>
              <a:rPr lang="ru-RU" dirty="0" smtClean="0"/>
              <a:t> </a:t>
            </a:r>
            <a:r>
              <a:rPr lang="ru-RU" dirty="0" err="1" smtClean="0"/>
              <a:t>загальногромадянської</a:t>
            </a:r>
            <a:r>
              <a:rPr lang="ru-RU" dirty="0" smtClean="0"/>
              <a:t> </a:t>
            </a:r>
            <a:r>
              <a:rPr lang="ru-RU" dirty="0" err="1" smtClean="0"/>
              <a:t>ідеології</a:t>
            </a:r>
            <a:r>
              <a:rPr lang="ru-RU" dirty="0" smtClean="0"/>
              <a:t> могли б стати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за долю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патріотизм</a:t>
            </a:r>
            <a:r>
              <a:rPr lang="ru-RU" dirty="0" smtClean="0"/>
              <a:t>, </a:t>
            </a:r>
            <a:r>
              <a:rPr lang="ru-RU" dirty="0" err="1" smtClean="0"/>
              <a:t>гуманізм</a:t>
            </a:r>
            <a:r>
              <a:rPr lang="ru-RU" dirty="0" smtClean="0"/>
              <a:t>, </a:t>
            </a:r>
            <a:r>
              <a:rPr lang="ru-RU" dirty="0" err="1" smtClean="0"/>
              <a:t>демократія</a:t>
            </a:r>
            <a:r>
              <a:rPr lang="ru-RU" dirty="0" smtClean="0"/>
              <a:t>,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справедливість</a:t>
            </a:r>
            <a:r>
              <a:rPr lang="ru-RU" dirty="0" smtClean="0"/>
              <a:t>, </a:t>
            </a:r>
            <a:r>
              <a:rPr lang="ru-RU" dirty="0" err="1" smtClean="0"/>
              <a:t>освіченість</a:t>
            </a:r>
            <a:r>
              <a:rPr lang="ru-RU" dirty="0" smtClean="0"/>
              <a:t>. І, </a:t>
            </a:r>
            <a:r>
              <a:rPr lang="ru-RU" dirty="0" err="1" smtClean="0"/>
              <a:t>що</a:t>
            </a:r>
            <a:r>
              <a:rPr lang="ru-RU" dirty="0" smtClean="0"/>
              <a:t> особливо </a:t>
            </a:r>
            <a:r>
              <a:rPr lang="ru-RU" dirty="0" err="1" smtClean="0"/>
              <a:t>важливо</a:t>
            </a:r>
            <a:r>
              <a:rPr lang="ru-RU" dirty="0" smtClean="0"/>
              <a:t>, – </a:t>
            </a:r>
            <a:r>
              <a:rPr lang="ru-RU" dirty="0" err="1" smtClean="0"/>
              <a:t>науково-об'єктивне</a:t>
            </a:r>
            <a:r>
              <a:rPr lang="ru-RU" dirty="0" smtClean="0"/>
              <a:t> </a:t>
            </a:r>
            <a:r>
              <a:rPr lang="ru-RU" dirty="0" err="1" smtClean="0"/>
              <a:t>висвітлення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image.zn.ua/media/images/614xX/Aug2011/36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0398" y="2107021"/>
            <a:ext cx="5848350" cy="3867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7989" y="3683726"/>
            <a:ext cx="8982891" cy="234585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ru-RU" dirty="0" smtClean="0"/>
              <a:t>« </a:t>
            </a:r>
            <a:r>
              <a:rPr lang="uk-UA" dirty="0" smtClean="0"/>
              <a:t>Державна самостійність є головна умова існування нації…</a:t>
            </a:r>
            <a:r>
              <a:rPr lang="ru-RU" dirty="0" smtClean="0"/>
              <a:t>»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                                                                                           Микола Міхновський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0857" y="347472"/>
            <a:ext cx="10154194" cy="412762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Нація – це </a:t>
            </a:r>
            <a:r>
              <a:rPr lang="uk-UA" sz="2400" dirty="0" err="1" smtClean="0"/>
              <a:t>етнополітична</a:t>
            </a:r>
            <a:r>
              <a:rPr lang="uk-UA" sz="2400" dirty="0" smtClean="0"/>
              <a:t> спільнота людей, якій притаманний високий рівень внутрішньої солідарності та самоусвідомлення, включення у політичне життя, існування власної автономії або прагнення до неї.</a:t>
            </a:r>
            <a:endParaRPr lang="ru-RU" sz="2400" dirty="0"/>
          </a:p>
        </p:txBody>
      </p:sp>
      <p:pic>
        <p:nvPicPr>
          <p:cNvPr id="5" name="Рисунок 4" descr="thum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7372" y="1464341"/>
            <a:ext cx="3645626" cy="4927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lagMap_of_Ukra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3273" y="2416628"/>
            <a:ext cx="5244596" cy="3553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Нація формується єдністю таких посад: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Наявність власної території – т. </a:t>
            </a:r>
            <a:r>
              <a:rPr lang="uk-UA" dirty="0" err="1" smtClean="0"/>
              <a:t>зв</a:t>
            </a:r>
            <a:r>
              <a:rPr lang="uk-UA" dirty="0" smtClean="0"/>
              <a:t>. </a:t>
            </a:r>
            <a:r>
              <a:rPr lang="ru-RU" dirty="0" smtClean="0"/>
              <a:t>«</a:t>
            </a:r>
            <a:r>
              <a:rPr lang="uk-UA" dirty="0" smtClean="0">
                <a:cs typeface="Aparajita" pitchFamily="34" charset="0"/>
              </a:rPr>
              <a:t>життєвого простору</a:t>
            </a:r>
            <a:r>
              <a:rPr lang="ru-RU" dirty="0" smtClean="0"/>
              <a:t>»;</a:t>
            </a:r>
          </a:p>
          <a:p>
            <a:r>
              <a:rPr lang="ru-RU" dirty="0" err="1" smtClean="0"/>
              <a:t>Спільного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самосвідомості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ментальності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Спільності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та </a:t>
            </a:r>
            <a:r>
              <a:rPr lang="ru-RU" dirty="0" err="1" smtClean="0"/>
              <a:t>господарських</a:t>
            </a:r>
            <a:r>
              <a:rPr lang="ru-RU" dirty="0" smtClean="0"/>
              <a:t> </a:t>
            </a:r>
            <a:r>
              <a:rPr lang="ru-RU" dirty="0" err="1" smtClean="0"/>
              <a:t>зв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r>
              <a:rPr lang="uk-UA" dirty="0" err="1" smtClean="0"/>
              <a:t>зків</a:t>
            </a:r>
            <a:r>
              <a:rPr lang="uk-UA" dirty="0" smtClean="0"/>
              <a:t>.</a:t>
            </a:r>
            <a:r>
              <a:rPr lang="ru-RU" dirty="0" smtClean="0"/>
              <a:t> </a:t>
            </a:r>
          </a:p>
          <a:p>
            <a:endParaRPr lang="ru-RU" dirty="0">
              <a:cs typeface="Aparajit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Існують</a:t>
            </a:r>
            <a:r>
              <a:rPr lang="ru-RU" dirty="0" smtClean="0"/>
              <a:t> два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терміна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120" y="1894114"/>
            <a:ext cx="6170023" cy="4135465"/>
          </a:xfrm>
        </p:spPr>
        <p:txBody>
          <a:bodyPr/>
          <a:lstStyle/>
          <a:p>
            <a:r>
              <a:rPr lang="ru-RU" dirty="0" err="1" smtClean="0"/>
              <a:t>Етнічна</a:t>
            </a:r>
            <a:r>
              <a:rPr lang="ru-RU" dirty="0" smtClean="0"/>
              <a:t> </a:t>
            </a:r>
            <a:r>
              <a:rPr lang="ru-RU" dirty="0" err="1" smtClean="0"/>
              <a:t>спільнота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спільнота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costu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6077" y="2037804"/>
            <a:ext cx="3060460" cy="393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Етнічна спільнота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120" y="1907177"/>
            <a:ext cx="5020491" cy="4122402"/>
          </a:xfrm>
        </p:spPr>
        <p:txBody>
          <a:bodyPr>
            <a:normAutofit/>
          </a:bodyPr>
          <a:lstStyle/>
          <a:p>
            <a:r>
              <a:rPr lang="ru-RU" dirty="0" err="1" smtClean="0"/>
              <a:t>Етнічна</a:t>
            </a:r>
            <a:r>
              <a:rPr lang="ru-RU" dirty="0" smtClean="0"/>
              <a:t> </a:t>
            </a:r>
            <a:r>
              <a:rPr lang="ru-RU" dirty="0" err="1" smtClean="0"/>
              <a:t>спільнота</a:t>
            </a:r>
            <a:r>
              <a:rPr lang="ru-RU" dirty="0" smtClean="0"/>
              <a:t> — </a:t>
            </a:r>
            <a:r>
              <a:rPr lang="ru-RU" dirty="0" err="1" smtClean="0"/>
              <a:t>спільнота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єдиною</a:t>
            </a:r>
            <a:r>
              <a:rPr lang="ru-RU" dirty="0" smtClean="0"/>
              <a:t> 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самосвідомістю</a:t>
            </a:r>
            <a:r>
              <a:rPr lang="ru-RU" dirty="0" smtClean="0"/>
              <a:t> (як </a:t>
            </a:r>
            <a:r>
              <a:rPr lang="ru-RU" dirty="0" err="1" smtClean="0"/>
              <a:t>особистим</a:t>
            </a:r>
            <a:r>
              <a:rPr lang="ru-RU" dirty="0" smtClean="0"/>
              <a:t> </a:t>
            </a:r>
            <a:r>
              <a:rPr lang="ru-RU" dirty="0" err="1" smtClean="0"/>
              <a:t>відчуттям</a:t>
            </a:r>
            <a:r>
              <a:rPr lang="ru-RU" dirty="0" smtClean="0"/>
              <a:t> «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ідентичності</a:t>
            </a:r>
            <a:r>
              <a:rPr lang="ru-RU" dirty="0" smtClean="0"/>
              <a:t>»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колективним</a:t>
            </a:r>
            <a:r>
              <a:rPr lang="ru-RU" dirty="0" smtClean="0"/>
              <a:t> </a:t>
            </a:r>
            <a:r>
              <a:rPr lang="ru-RU" dirty="0" err="1" smtClean="0"/>
              <a:t>усвідомленням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), </a:t>
            </a:r>
            <a:r>
              <a:rPr lang="ru-RU" dirty="0" err="1" smtClean="0"/>
              <a:t>власною</a:t>
            </a:r>
            <a:r>
              <a:rPr lang="ru-RU" dirty="0" smtClean="0"/>
              <a:t> </a:t>
            </a:r>
            <a:r>
              <a:rPr lang="ru-RU" dirty="0" err="1" smtClean="0"/>
              <a:t>державністю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прагненням</a:t>
            </a:r>
            <a:r>
              <a:rPr lang="ru-RU" dirty="0" smtClean="0"/>
              <a:t> до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значенні</a:t>
            </a:r>
            <a:r>
              <a:rPr lang="ru-RU" dirty="0" smtClean="0"/>
              <a:t>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синонімом</a:t>
            </a:r>
            <a:r>
              <a:rPr lang="ru-RU" dirty="0" smtClean="0"/>
              <a:t> </a:t>
            </a:r>
            <a:r>
              <a:rPr lang="ru-RU" dirty="0" err="1" smtClean="0"/>
              <a:t>терміну</a:t>
            </a:r>
            <a:r>
              <a:rPr lang="ru-RU" dirty="0" smtClean="0"/>
              <a:t> народ.</a:t>
            </a:r>
          </a:p>
          <a:p>
            <a:endParaRPr lang="ru-RU" dirty="0"/>
          </a:p>
        </p:txBody>
      </p:sp>
      <p:pic>
        <p:nvPicPr>
          <p:cNvPr id="4" name="Рисунок 3" descr="УКРАЇНСЬКА ЕТНІЧНА НАЦІ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497" y="717523"/>
            <a:ext cx="3759994" cy="5539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ity_vinkent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476" y="1293223"/>
            <a:ext cx="4240219" cy="45771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спільнота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" y="1802674"/>
            <a:ext cx="6914606" cy="4135465"/>
          </a:xfrm>
        </p:spPr>
        <p:txBody>
          <a:bodyPr/>
          <a:lstStyle/>
          <a:p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спільнота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 </a:t>
            </a:r>
            <a:r>
              <a:rPr lang="ru-RU" dirty="0" err="1" smtClean="0"/>
              <a:t>держави</a:t>
            </a:r>
            <a:r>
              <a:rPr lang="ru-RU" dirty="0" smtClean="0"/>
              <a:t> —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нація</a:t>
            </a:r>
            <a:r>
              <a:rPr lang="ru-RU" dirty="0" smtClean="0"/>
              <a:t> (</a:t>
            </a:r>
            <a:r>
              <a:rPr lang="ru-RU" dirty="0" err="1" smtClean="0"/>
              <a:t>нація-держава</a:t>
            </a:r>
            <a:r>
              <a:rPr lang="ru-RU" dirty="0" smtClean="0"/>
              <a:t>)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політично</a:t>
            </a:r>
            <a:r>
              <a:rPr lang="ru-RU" dirty="0" smtClean="0"/>
              <a:t> </a:t>
            </a:r>
            <a:r>
              <a:rPr lang="ru-RU" dirty="0" err="1" smtClean="0"/>
              <a:t>суб'єктивних</a:t>
            </a:r>
            <a:r>
              <a:rPr lang="ru-RU" dirty="0" smtClean="0"/>
              <a:t> </a:t>
            </a:r>
            <a:r>
              <a:rPr lang="ru-RU" dirty="0" err="1" smtClean="0"/>
              <a:t>громадян,що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колективні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через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—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Нація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, як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державотворчий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,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та </a:t>
            </a:r>
            <a:r>
              <a:rPr lang="ru-RU" dirty="0" err="1" smtClean="0"/>
              <a:t>носій</a:t>
            </a:r>
            <a:r>
              <a:rPr lang="ru-RU" dirty="0" smtClean="0"/>
              <a:t> державного </a:t>
            </a:r>
            <a:r>
              <a:rPr lang="ru-RU" dirty="0" err="1" smtClean="0"/>
              <a:t>суверенітету</a:t>
            </a:r>
            <a:r>
              <a:rPr lang="ru-RU" dirty="0" smtClean="0"/>
              <a:t>. Часто </a:t>
            </a:r>
            <a:r>
              <a:rPr lang="ru-RU" dirty="0" err="1" smtClean="0"/>
              <a:t>вживається</a:t>
            </a:r>
            <a:r>
              <a:rPr lang="ru-RU" dirty="0" smtClean="0"/>
              <a:t> як </a:t>
            </a:r>
            <a:r>
              <a:rPr lang="ru-RU" dirty="0" err="1" smtClean="0"/>
              <a:t>синонім</a:t>
            </a:r>
            <a:r>
              <a:rPr lang="ru-RU" dirty="0" smtClean="0"/>
              <a:t> </a:t>
            </a:r>
            <a:r>
              <a:rPr lang="ru-RU" dirty="0" err="1" smtClean="0"/>
              <a:t>терміну</a:t>
            </a:r>
            <a:r>
              <a:rPr lang="ru-RU" dirty="0" smtClean="0"/>
              <a:t> держава, коли </a:t>
            </a:r>
            <a:r>
              <a:rPr lang="ru-RU" dirty="0" err="1" smtClean="0"/>
              <a:t>мається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для </a:t>
            </a:r>
            <a:r>
              <a:rPr lang="ru-RU" dirty="0" err="1" smtClean="0"/>
              <a:t>посилання</a:t>
            </a:r>
            <a:r>
              <a:rPr lang="ru-RU" dirty="0" smtClean="0"/>
              <a:t> на «</a:t>
            </a:r>
            <a:r>
              <a:rPr lang="ru-RU" dirty="0" err="1" smtClean="0"/>
              <a:t>національні</a:t>
            </a:r>
            <a:r>
              <a:rPr lang="ru-RU" dirty="0" smtClean="0"/>
              <a:t>» </a:t>
            </a:r>
            <a:r>
              <a:rPr lang="ru-RU" dirty="0" err="1" smtClean="0"/>
              <a:t>університети</a:t>
            </a:r>
            <a:r>
              <a:rPr lang="ru-RU" dirty="0" smtClean="0"/>
              <a:t>, банки та </a:t>
            </a:r>
            <a:r>
              <a:rPr lang="ru-RU" dirty="0" err="1" smtClean="0"/>
              <a:t>інші</a:t>
            </a:r>
            <a:r>
              <a:rPr lang="ru-RU" dirty="0" smtClean="0"/>
              <a:t> установи.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6320" y="1815738"/>
            <a:ext cx="6004560" cy="421384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(</a:t>
            </a:r>
            <a:r>
              <a:rPr lang="ru-RU" dirty="0" err="1" smtClean="0"/>
              <a:t>нім</a:t>
            </a:r>
            <a:r>
              <a:rPr lang="ru-RU" dirty="0" smtClean="0"/>
              <a:t>. </a:t>
            </a:r>
            <a:r>
              <a:rPr lang="ru-RU" dirty="0" err="1" smtClean="0"/>
              <a:t>Volk</a:t>
            </a:r>
            <a:r>
              <a:rPr lang="ru-RU" dirty="0" smtClean="0"/>
              <a:t>), як </a:t>
            </a:r>
            <a:r>
              <a:rPr lang="ru-RU" dirty="0" err="1" smtClean="0"/>
              <a:t>важливої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у XVIII </a:t>
            </a:r>
            <a:r>
              <a:rPr lang="ru-RU" dirty="0" err="1" smtClean="0"/>
              <a:t>столітті</a:t>
            </a:r>
            <a:r>
              <a:rPr lang="ru-RU" dirty="0" smtClean="0"/>
              <a:t> в роботах </a:t>
            </a:r>
            <a:r>
              <a:rPr lang="ru-RU" dirty="0" err="1" smtClean="0"/>
              <a:t>німецького</a:t>
            </a:r>
            <a:r>
              <a:rPr lang="ru-RU" dirty="0" smtClean="0"/>
              <a:t> </a:t>
            </a:r>
            <a:r>
              <a:rPr lang="ru-RU" dirty="0" err="1" smtClean="0"/>
              <a:t>філософа</a:t>
            </a:r>
            <a:r>
              <a:rPr lang="ru-RU" dirty="0" smtClean="0"/>
              <a:t> </a:t>
            </a:r>
            <a:r>
              <a:rPr lang="ru-RU" dirty="0" err="1" smtClean="0"/>
              <a:t>Йогана</a:t>
            </a:r>
            <a:r>
              <a:rPr lang="ru-RU" dirty="0" smtClean="0"/>
              <a:t> </a:t>
            </a:r>
            <a:r>
              <a:rPr lang="ru-RU" dirty="0" err="1" smtClean="0"/>
              <a:t>Готфріда</a:t>
            </a:r>
            <a:r>
              <a:rPr lang="ru-RU" dirty="0" smtClean="0"/>
              <a:t> </a:t>
            </a:r>
            <a:r>
              <a:rPr lang="ru-RU" dirty="0" err="1" smtClean="0"/>
              <a:t>Гернера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доклав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до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В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тривала</a:t>
            </a:r>
            <a:r>
              <a:rPr lang="ru-RU" dirty="0" smtClean="0"/>
              <a:t> </a:t>
            </a:r>
            <a:r>
              <a:rPr lang="ru-RU" dirty="0" err="1" smtClean="0"/>
              <a:t>промислова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дала початок </a:t>
            </a:r>
            <a:r>
              <a:rPr lang="ru-RU" dirty="0" err="1" smtClean="0"/>
              <a:t>індустріальному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суспільству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спричинили</a:t>
            </a:r>
            <a:r>
              <a:rPr lang="ru-RU" dirty="0" smtClean="0"/>
              <a:t> до росту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самосвідомості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464px-Her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463" y="1351377"/>
            <a:ext cx="3513910" cy="4536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Світовий досвід </a:t>
            </a:r>
            <a:r>
              <a:rPr lang="uk-UA" dirty="0" err="1" smtClean="0"/>
              <a:t>націєтворення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сучасному етапі розвитку світового співтовариства нації відіграють у політиці особливу роль, вони виступають головними дійовими особами на міжнародній арені. Тому людство нині як ніколи цікавить походження та утворення націй.</a:t>
            </a:r>
            <a:endParaRPr lang="ru-RU" dirty="0"/>
          </a:p>
        </p:txBody>
      </p:sp>
      <p:pic>
        <p:nvPicPr>
          <p:cNvPr id="4" name="Рисунок 3" descr="86gTq5Jq2K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862" y="2963688"/>
            <a:ext cx="4478927" cy="3250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120" y="451975"/>
            <a:ext cx="9509760" cy="4127627"/>
          </a:xfrm>
        </p:spPr>
        <p:txBody>
          <a:bodyPr/>
          <a:lstStyle/>
          <a:p>
            <a:r>
              <a:rPr lang="ru-RU" b="1" dirty="0" err="1" smtClean="0"/>
              <a:t>Народність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етносоціальна</a:t>
            </a:r>
            <a:r>
              <a:rPr lang="ru-RU" dirty="0" smtClean="0"/>
              <a:t> </a:t>
            </a:r>
            <a:r>
              <a:rPr lang="ru-RU" dirty="0" err="1" smtClean="0"/>
              <a:t>спільність</a:t>
            </a:r>
            <a:r>
              <a:rPr lang="ru-RU" dirty="0" smtClean="0"/>
              <a:t> людей, </a:t>
            </a:r>
            <a:r>
              <a:rPr lang="ru-RU" dirty="0" err="1" smtClean="0"/>
              <a:t>щопроживає</a:t>
            </a:r>
            <a:r>
              <a:rPr lang="ru-RU" dirty="0" smtClean="0"/>
              <a:t> на </a:t>
            </a:r>
            <a:r>
              <a:rPr lang="ru-RU" dirty="0" err="1" smtClean="0"/>
              <a:t>спільній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розмовляє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характеру, </a:t>
            </a:r>
            <a:r>
              <a:rPr lang="ru-RU" dirty="0" err="1" smtClean="0"/>
              <a:t>психологічний</a:t>
            </a:r>
            <a:r>
              <a:rPr lang="ru-RU" dirty="0" smtClean="0"/>
              <a:t> склад, </a:t>
            </a:r>
            <a:r>
              <a:rPr lang="ru-RU" dirty="0" err="1" smtClean="0"/>
              <a:t>особливості</a:t>
            </a:r>
            <a:r>
              <a:rPr lang="ru-RU" dirty="0" smtClean="0"/>
              <a:t> культурного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984" y="1760228"/>
            <a:ext cx="7475261" cy="466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0997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_Design_Yellow_TP102900996" id="{5A6D7BCA-C9CF-452E-858B-1538BAA282ED}" vid="{365F969C-3B7F-41AB-85B2-7C40E7D6CF2F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TS102900997</Template>
  <TotalTime>0</TotalTime>
  <Words>421</Words>
  <Application>Microsoft Office PowerPoint</Application>
  <PresentationFormat>Произвольный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TS102900997</vt:lpstr>
      <vt:lpstr>Нація</vt:lpstr>
      <vt:lpstr>Слайд 2</vt:lpstr>
      <vt:lpstr>Нація формується єдністю таких посад:</vt:lpstr>
      <vt:lpstr>Існують два основні значення терміна:</vt:lpstr>
      <vt:lpstr>Етнічна спільнота</vt:lpstr>
      <vt:lpstr>Політична спільнота </vt:lpstr>
      <vt:lpstr>Зародження національної свідомості в Європі</vt:lpstr>
      <vt:lpstr>Світовий досвід націєтворення </vt:lpstr>
      <vt:lpstr>Слайд 9</vt:lpstr>
      <vt:lpstr>Слайд 10</vt:lpstr>
      <vt:lpstr>Слайд 11</vt:lpstr>
      <vt:lpstr>Слайд 12</vt:lpstr>
      <vt:lpstr>Формування політичної нації в Україні</vt:lpstr>
      <vt:lpstr>Слайд 14</vt:lpstr>
      <vt:lpstr>Слайд 15</vt:lpstr>
      <vt:lpstr>Слайд 16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2014-04-24T18:53:24Z</dcterms:created>
  <dcterms:modified xsi:type="dcterms:W3CDTF">2014-06-02T13:04:07Z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