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72" r:id="rId3"/>
    <p:sldId id="261" r:id="rId4"/>
    <p:sldId id="264" r:id="rId5"/>
    <p:sldId id="274" r:id="rId6"/>
    <p:sldId id="268" r:id="rId7"/>
    <p:sldId id="265" r:id="rId8"/>
    <p:sldId id="275" r:id="rId9"/>
    <p:sldId id="276" r:id="rId10"/>
    <p:sldId id="277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924800" cy="1771650"/>
          </a:xfrm>
        </p:spPr>
        <p:txBody>
          <a:bodyPr>
            <a:noAutofit/>
          </a:bodyPr>
          <a:lstStyle>
            <a:lvl1pPr algn="r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810" y="4828310"/>
            <a:ext cx="6780213" cy="64008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8811" y="5486400"/>
            <a:ext cx="6780212" cy="640358"/>
          </a:xfrm>
        </p:spPr>
        <p:txBody>
          <a:bodyPr/>
          <a:lstStyle>
            <a:lvl1pPr marL="0" indent="0" algn="r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50863" y="685800"/>
            <a:ext cx="8138160" cy="384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6623" y="1005840"/>
            <a:ext cx="7406640" cy="3200400"/>
          </a:xfrm>
          <a:solidFill>
            <a:schemeClr val="tx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3575304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18204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6400800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6743700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, Alt.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66160" y="34290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3886200" y="37719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814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924300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64008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Picture Placeholder 2"/>
          <p:cNvSpPr>
            <a:spLocks noGrp="1"/>
          </p:cNvSpPr>
          <p:nvPr>
            <p:ph type="pic" idx="16"/>
          </p:nvPr>
        </p:nvSpPr>
        <p:spPr>
          <a:xfrm>
            <a:off x="6742113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4" y="699247"/>
            <a:ext cx="1667435" cy="501416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99247"/>
            <a:ext cx="6037729" cy="50141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 anchor="b" anchorCtr="0"/>
          <a:lstStyle>
            <a:lvl1pPr algn="r">
              <a:defRPr sz="3600" b="0" i="0" cap="all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05200"/>
            <a:ext cx="7772400" cy="9017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2783796">
            <a:off x="6232" y="-270992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 2"/>
              </a:rPr>
              <a:t>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3050"/>
            <a:ext cx="2680447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914400"/>
            <a:ext cx="5338763" cy="47990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153" y="1905001"/>
            <a:ext cx="2223247" cy="4037012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1341" y="6539753"/>
            <a:ext cx="1828800" cy="2286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34440"/>
            <a:ext cx="4700016" cy="416052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1341" y="6539753"/>
            <a:ext cx="1828800" cy="2286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9753"/>
            <a:ext cx="3657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39753"/>
            <a:ext cx="609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500"/>
        </a:spcBef>
        <a:buFont typeface="Wingdings" pitchFamily="2" charset="2"/>
        <a:buChar char="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Font typeface="Wingdings" pitchFamily="2" charset="2"/>
        <a:buChar char="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-457200" algn="l" defTabSz="914400" rtl="0" eaLnBrk="1" latinLnBrk="0" hangingPunct="1">
        <a:spcBef>
          <a:spcPts val="1500"/>
        </a:spcBef>
        <a:buFont typeface="Wingdings" pitchFamily="2" charset="2"/>
        <a:buChar char="Ï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924800" cy="1771650"/>
          </a:xfrm>
        </p:spPr>
        <p:txBody>
          <a:bodyPr/>
          <a:lstStyle/>
          <a:p>
            <a:pPr algn="ctr"/>
            <a:r>
              <a:rPr lang="uk-UA" dirty="0" smtClean="0"/>
              <a:t>демократія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3886200"/>
            <a:ext cx="3614936" cy="1703040"/>
          </a:xfrm>
        </p:spPr>
        <p:txBody>
          <a:bodyPr>
            <a:normAutofit fontScale="47500" lnSpcReduction="20000"/>
          </a:bodyPr>
          <a:lstStyle/>
          <a:p>
            <a:r>
              <a:rPr lang="uk-UA" sz="4200" dirty="0" smtClean="0"/>
              <a:t>Виконали:</a:t>
            </a:r>
          </a:p>
          <a:p>
            <a:r>
              <a:rPr lang="uk-UA" sz="4200" dirty="0" smtClean="0"/>
              <a:t>Мельникова Катерина</a:t>
            </a:r>
          </a:p>
          <a:p>
            <a:r>
              <a:rPr lang="uk-UA" sz="4200" dirty="0" smtClean="0"/>
              <a:t>Ярка </a:t>
            </a:r>
            <a:r>
              <a:rPr lang="uk-UA" sz="4200" dirty="0" smtClean="0"/>
              <a:t>Галина</a:t>
            </a:r>
          </a:p>
          <a:p>
            <a:r>
              <a:rPr lang="uk-UA" sz="4200" dirty="0" smtClean="0"/>
              <a:t>11-</a:t>
            </a:r>
            <a:r>
              <a:rPr lang="ru-RU" sz="4200" dirty="0" smtClean="0"/>
              <a:t>А </a:t>
            </a:r>
            <a:r>
              <a:rPr lang="uk-UA" sz="4200" dirty="0" smtClean="0"/>
              <a:t>клас </a:t>
            </a:r>
            <a:endParaRPr lang="uk-UA" sz="4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78497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/>
              <a:t>Демократія ,як політичний режим </a:t>
            </a:r>
          </a:p>
          <a:p>
            <a:r>
              <a:rPr lang="uk-UA" sz="2000" dirty="0" smtClean="0"/>
              <a:t>Не праві ті, хто вважає демократію ідеальним політичним режимом. На практиці демократія не є владою народу. Керують уряди, урядові чиновники. Відомий французький державний діяч, історик і літератор </a:t>
            </a:r>
            <a:r>
              <a:rPr lang="uk-UA" sz="2000" dirty="0" err="1" smtClean="0"/>
              <a:t>Алексис</a:t>
            </a:r>
            <a:r>
              <a:rPr lang="uk-UA" sz="2000" dirty="0" smtClean="0"/>
              <a:t> де </a:t>
            </a:r>
            <a:r>
              <a:rPr lang="uk-UA" sz="2000" dirty="0" err="1" smtClean="0"/>
              <a:t>Токвиль</a:t>
            </a:r>
            <a:r>
              <a:rPr lang="uk-UA" sz="2000" dirty="0" smtClean="0"/>
              <a:t> ще в 1835 році помітив, що недоліки і слабості демократичного правління, легко видні, вони доводяться очевидними фактами (складність прийняття рішень, тривалі обговорення того або іншого питання і т.д.), тоді як його сприятливий вплив виявляється непомітним, схованим образом. Недоліки його уражають з першого ж разу, а його гарні якості дізнаються тільки з часом.</a:t>
            </a:r>
          </a:p>
          <a:p>
            <a:endParaRPr lang="uk-UA" sz="2000" dirty="0" smtClean="0"/>
          </a:p>
          <a:p>
            <a:r>
              <a:rPr lang="uk-UA" sz="2000" dirty="0" smtClean="0"/>
              <a:t>Формально юридичними принципами демократичної держави є наступні:</a:t>
            </a:r>
          </a:p>
          <a:p>
            <a:r>
              <a:rPr lang="uk-UA" sz="2000" dirty="0" smtClean="0"/>
              <a:t>1) визнання народу вищим джерелом влади;</a:t>
            </a:r>
          </a:p>
          <a:p>
            <a:r>
              <a:rPr lang="uk-UA" sz="2000" dirty="0" smtClean="0"/>
              <a:t>2) виборність основних органів держави;</a:t>
            </a:r>
          </a:p>
          <a:p>
            <a:r>
              <a:rPr lang="uk-UA" sz="2000" dirty="0" smtClean="0"/>
              <a:t>3) рівноправність громадян (насамперед рівність виборчих прав);</a:t>
            </a:r>
          </a:p>
          <a:p>
            <a:r>
              <a:rPr lang="uk-UA" sz="2000" dirty="0" smtClean="0"/>
              <a:t>4) підпорядкування меншості більшості при прийнятті рішень.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0"/>
            <a:ext cx="8457000" cy="764704"/>
          </a:xfrm>
        </p:spPr>
        <p:txBody>
          <a:bodyPr/>
          <a:lstStyle/>
          <a:p>
            <a:r>
              <a:rPr lang="uk-UA" sz="3600" dirty="0" smtClean="0"/>
              <a:t>Відомі Борці за демократію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504" y="404664"/>
            <a:ext cx="3344432" cy="5832648"/>
          </a:xfrm>
        </p:spPr>
        <p:txBody>
          <a:bodyPr>
            <a:normAutofit fontScale="92500" lnSpcReduction="10000"/>
          </a:bodyPr>
          <a:lstStyle/>
          <a:p>
            <a:endParaRPr lang="uk-UA" sz="2200" i="0" dirty="0" smtClean="0"/>
          </a:p>
          <a:p>
            <a:pPr>
              <a:buFont typeface="Arial" pitchFamily="34" charset="0"/>
              <a:buChar char="•"/>
            </a:pPr>
            <a:r>
              <a:rPr lang="uk-UA" sz="2200" i="0" u="sng" dirty="0" err="1" smtClean="0"/>
              <a:t>Магатма</a:t>
            </a:r>
            <a:r>
              <a:rPr lang="uk-UA" sz="2200" i="0" u="sng" dirty="0" smtClean="0"/>
              <a:t> Ганді </a:t>
            </a:r>
            <a:r>
              <a:rPr lang="uk-UA" sz="2200" i="0" dirty="0" err="1" smtClean="0"/>
              <a:t>-його</a:t>
            </a:r>
            <a:r>
              <a:rPr lang="uk-UA" sz="2200" i="0" dirty="0" smtClean="0"/>
              <a:t> політичним ідеалом, що описано в праці «</a:t>
            </a:r>
            <a:r>
              <a:rPr lang="uk-UA" sz="2200" i="0" dirty="0" err="1" smtClean="0"/>
              <a:t>Гінд</a:t>
            </a:r>
            <a:r>
              <a:rPr lang="uk-UA" sz="2200" i="0" dirty="0" smtClean="0"/>
              <a:t> </a:t>
            </a:r>
            <a:r>
              <a:rPr lang="uk-UA" sz="2200" i="0" dirty="0" err="1" smtClean="0"/>
              <a:t>Сварадж</a:t>
            </a:r>
            <a:r>
              <a:rPr lang="uk-UA" sz="2200" i="0" dirty="0" smtClean="0"/>
              <a:t>», була демократична держава з мінімальними функціями центрального урядового апарату.</a:t>
            </a:r>
            <a:endParaRPr lang="uk-UA" sz="2200" i="0" dirty="0" smtClean="0"/>
          </a:p>
          <a:p>
            <a:pPr>
              <a:buFont typeface="Arial" pitchFamily="34" charset="0"/>
              <a:buChar char="•"/>
            </a:pPr>
            <a:r>
              <a:rPr lang="uk-UA" sz="2200" i="0" u="sng" dirty="0" smtClean="0"/>
              <a:t>Вернадський Володимир </a:t>
            </a:r>
            <a:r>
              <a:rPr lang="uk-UA" sz="2200" i="0" u="sng" dirty="0" err="1" smtClean="0"/>
              <a:t>Іванович</a:t>
            </a:r>
            <a:r>
              <a:rPr lang="uk-UA" sz="2200" i="0" dirty="0" err="1" smtClean="0"/>
              <a:t>-</a:t>
            </a:r>
            <a:r>
              <a:rPr lang="uk-UA" sz="2200" i="0" dirty="0" smtClean="0"/>
              <a:t> борець </a:t>
            </a:r>
            <a:r>
              <a:rPr lang="uk-UA" sz="2200" i="0" dirty="0" smtClean="0"/>
              <a:t>за </a:t>
            </a:r>
            <a:r>
              <a:rPr lang="uk-UA" sz="2200" i="0" dirty="0" err="1" smtClean="0"/>
              <a:t>демокрітію</a:t>
            </a:r>
            <a:r>
              <a:rPr lang="uk-UA" sz="2200" i="0" dirty="0" smtClean="0"/>
              <a:t> у </a:t>
            </a:r>
            <a:r>
              <a:rPr lang="uk-UA" sz="2200" i="0" dirty="0" smtClean="0"/>
              <a:t>часи першої російської революції.</a:t>
            </a:r>
          </a:p>
          <a:p>
            <a:pPr>
              <a:buFont typeface="Arial" pitchFamily="34" charset="0"/>
              <a:buChar char="•"/>
            </a:pPr>
            <a:r>
              <a:rPr lang="uk-UA" sz="2200" i="0" u="sng" dirty="0" smtClean="0"/>
              <a:t>Стівен </a:t>
            </a:r>
            <a:r>
              <a:rPr lang="uk-UA" sz="2200" i="0" u="sng" dirty="0" err="1" smtClean="0"/>
              <a:t>Бест</a:t>
            </a:r>
            <a:r>
              <a:rPr lang="uk-UA" sz="2200" i="0" dirty="0" err="1" smtClean="0"/>
              <a:t>-</a:t>
            </a:r>
            <a:r>
              <a:rPr lang="uk-UA" sz="2200" i="0" dirty="0" smtClean="0"/>
              <a:t> борець за демократію тварин.</a:t>
            </a:r>
          </a:p>
          <a:p>
            <a:pPr>
              <a:buFont typeface="Arial" pitchFamily="34" charset="0"/>
              <a:buChar char="•"/>
            </a:pPr>
            <a:r>
              <a:rPr lang="uk-UA" sz="2200" i="0" u="sng" dirty="0" err="1" smtClean="0"/>
              <a:t>Аун</a:t>
            </a:r>
            <a:r>
              <a:rPr lang="uk-UA" sz="2200" i="0" u="sng" dirty="0" smtClean="0"/>
              <a:t> Сан Су </a:t>
            </a:r>
            <a:r>
              <a:rPr lang="uk-UA" sz="2200" i="0" u="sng" dirty="0" err="1" smtClean="0"/>
              <a:t>Чжі</a:t>
            </a:r>
            <a:r>
              <a:rPr lang="uk-UA" sz="2200" i="0" dirty="0" err="1" smtClean="0"/>
              <a:t>-</a:t>
            </a:r>
            <a:r>
              <a:rPr lang="uk-UA" sz="2200" i="0" dirty="0" smtClean="0"/>
              <a:t> </a:t>
            </a:r>
            <a:r>
              <a:rPr lang="uk-UA" sz="2200" i="0" dirty="0" err="1" smtClean="0"/>
              <a:t>лидер</a:t>
            </a:r>
            <a:r>
              <a:rPr lang="uk-UA" sz="2200" i="0" dirty="0" smtClean="0"/>
              <a:t> </a:t>
            </a:r>
            <a:r>
              <a:rPr lang="uk-UA" sz="2200" i="0" dirty="0" smtClean="0">
                <a:solidFill>
                  <a:schemeClr val="accent2">
                    <a:lumMod val="75000"/>
                  </a:schemeClr>
                </a:solidFill>
              </a:rPr>
              <a:t>«Національної ліги за демократію»</a:t>
            </a:r>
          </a:p>
          <a:p>
            <a:endParaRPr lang="uk-UA" i="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1" name="Рисунок 10" descr="sinbest.jpg"/>
          <p:cNvPicPr>
            <a:picLocks noGrp="1" noChangeAspect="1"/>
          </p:cNvPicPr>
          <p:nvPr>
            <p:ph type="pic" idx="13"/>
          </p:nvPr>
        </p:nvPicPr>
        <p:blipFill>
          <a:blip r:embed="rId2" cstate="print"/>
          <a:srcRect l="10706" r="10706"/>
          <a:stretch>
            <a:fillRect/>
          </a:stretch>
        </p:blipFill>
        <p:spPr/>
      </p:pic>
      <p:pic>
        <p:nvPicPr>
          <p:cNvPr id="12" name="Рисунок 11" descr="rubase_2_835888082_14838.jpg"/>
          <p:cNvPicPr>
            <a:picLocks noGrp="1" noChangeAspect="1"/>
          </p:cNvPicPr>
          <p:nvPr>
            <p:ph type="pic" idx="14"/>
          </p:nvPr>
        </p:nvPicPr>
        <p:blipFill>
          <a:blip r:embed="rId3" cstate="print"/>
          <a:srcRect t="19786" b="19786"/>
          <a:stretch>
            <a:fillRect/>
          </a:stretch>
        </p:blipFill>
        <p:spPr>
          <a:xfrm>
            <a:off x="6732256" y="3717033"/>
            <a:ext cx="1892769" cy="1656184"/>
          </a:xfrm>
        </p:spPr>
      </p:pic>
      <p:pic>
        <p:nvPicPr>
          <p:cNvPr id="9" name="Рисунок 8" descr="200px-Portrait_Gandhi.jpg"/>
          <p:cNvPicPr>
            <a:picLocks noGrp="1" noChangeAspect="1"/>
          </p:cNvPicPr>
          <p:nvPr>
            <p:ph type="pic" idx="15"/>
          </p:nvPr>
        </p:nvPicPr>
        <p:blipFill>
          <a:blip r:embed="rId4" cstate="print"/>
          <a:srcRect t="20833" b="20833"/>
          <a:stretch>
            <a:fillRect/>
          </a:stretch>
        </p:blipFill>
        <p:spPr>
          <a:xfrm>
            <a:off x="3923928" y="1268760"/>
            <a:ext cx="1828800" cy="1600200"/>
          </a:xfrm>
        </p:spPr>
      </p:pic>
      <p:pic>
        <p:nvPicPr>
          <p:cNvPr id="10" name="Рисунок 9" descr="images.jpg"/>
          <p:cNvPicPr>
            <a:picLocks noGrp="1" noChangeAspect="1"/>
          </p:cNvPicPr>
          <p:nvPr>
            <p:ph type="pic" idx="16"/>
          </p:nvPr>
        </p:nvPicPr>
        <p:blipFill>
          <a:blip r:embed="rId5" cstate="print"/>
          <a:srcRect t="17734" b="17734"/>
          <a:stretch>
            <a:fillRect/>
          </a:stretch>
        </p:blipFill>
        <p:spPr>
          <a:xfrm>
            <a:off x="6732240" y="1268760"/>
            <a:ext cx="1828800" cy="1600200"/>
          </a:xfrm>
        </p:spPr>
      </p:pic>
      <p:sp>
        <p:nvSpPr>
          <p:cNvPr id="8" name="Прямоугольник 7"/>
          <p:cNvSpPr/>
          <p:nvPr/>
        </p:nvSpPr>
        <p:spPr>
          <a:xfrm>
            <a:off x="3646105" y="3244334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Магатма</a:t>
            </a:r>
            <a:r>
              <a:rPr lang="uk-UA" dirty="0" smtClean="0"/>
              <a:t> Ганді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dirty="0" smtClean="0"/>
              <a:t> </a:t>
            </a:r>
            <a:r>
              <a:rPr lang="uk-UA" sz="4800" b="1" dirty="0" err="1" smtClean="0"/>
              <a:t>Демокра́тія</a:t>
            </a:r>
            <a:r>
              <a:rPr lang="uk-UA" sz="4800" dirty="0" smtClean="0"/>
              <a:t> </a:t>
            </a:r>
            <a:r>
              <a:rPr lang="uk-UA" dirty="0" smtClean="0"/>
              <a:t> — </a:t>
            </a:r>
            <a:r>
              <a:rPr lang="uk-UA" sz="2200" dirty="0" smtClean="0"/>
              <a:t>політичний режим, за якого єдиним легітимним джерелом влади в державі визнається її народ. При цьому управління державою здійснюється народом, безпосередньо (пряма демократія), або опосередковано через обраних представників (представницька демократія</a:t>
            </a:r>
            <a:r>
              <a:rPr lang="uk-UA" sz="2200" dirty="0" smtClean="0"/>
              <a:t>).</a:t>
            </a:r>
          </a:p>
          <a:p>
            <a:pPr algn="ctr">
              <a:buNone/>
            </a:pPr>
            <a:endParaRPr lang="uk-UA" sz="2200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2600" dirty="0" smtClean="0"/>
              <a:t>Самий термін «демократія» складається з двох грецьких слів:</a:t>
            </a:r>
            <a:r>
              <a:rPr lang="uk-UA" sz="2600" b="1" dirty="0" smtClean="0"/>
              <a:t> </a:t>
            </a:r>
            <a:r>
              <a:rPr lang="uk-UA" sz="2600" b="1" dirty="0" err="1" smtClean="0"/>
              <a:t>demos</a:t>
            </a:r>
            <a:r>
              <a:rPr lang="uk-UA" sz="2600" b="1" dirty="0" smtClean="0"/>
              <a:t> - народ і </a:t>
            </a:r>
            <a:r>
              <a:rPr lang="uk-UA" sz="2600" b="1" dirty="0" err="1" smtClean="0"/>
              <a:t>cratia</a:t>
            </a:r>
            <a:r>
              <a:rPr lang="uk-UA" sz="2600" b="1" dirty="0" smtClean="0"/>
              <a:t> - владарювання, </a:t>
            </a:r>
            <a:r>
              <a:rPr lang="uk-UA" sz="2600" dirty="0" smtClean="0"/>
              <a:t>отже, це </a:t>
            </a:r>
            <a:r>
              <a:rPr lang="uk-UA" sz="2600" b="1" dirty="0" smtClean="0"/>
              <a:t>«влада народу»</a:t>
            </a:r>
            <a:r>
              <a:rPr lang="uk-UA" sz="2600" dirty="0" smtClean="0"/>
              <a:t>. </a:t>
            </a:r>
          </a:p>
          <a:p>
            <a:pPr algn="ctr">
              <a:buNone/>
            </a:pPr>
            <a:endParaRPr lang="en-US" sz="2600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uk-UA" sz="2800" b="1" dirty="0" err="1" smtClean="0"/>
              <a:t>“Демократія</a:t>
            </a:r>
            <a:r>
              <a:rPr lang="uk-UA" sz="2800" b="1" dirty="0" smtClean="0"/>
              <a:t> виходить з самого народу, вона здійснюється народом і в інтересах </a:t>
            </a:r>
            <a:r>
              <a:rPr lang="uk-UA" sz="2800" b="1" dirty="0" err="1" smtClean="0"/>
              <a:t>народу.”</a:t>
            </a:r>
            <a:endParaRPr lang="uk-UA" sz="2800" b="1" dirty="0" smtClean="0"/>
          </a:p>
          <a:p>
            <a:pPr algn="ctr">
              <a:buNone/>
            </a:pPr>
            <a:r>
              <a:rPr lang="uk-UA" sz="2800" b="1" dirty="0" smtClean="0"/>
              <a:t> </a:t>
            </a:r>
            <a:r>
              <a:rPr lang="uk-UA" sz="2800" b="1" dirty="0" smtClean="0"/>
              <a:t>                                         Авраам Лінкольн</a:t>
            </a:r>
            <a:endParaRPr lang="uk-U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504" y="116632"/>
            <a:ext cx="3312368" cy="6624736"/>
          </a:xfrm>
        </p:spPr>
        <p:txBody>
          <a:bodyPr>
            <a:noAutofit/>
          </a:bodyPr>
          <a:lstStyle/>
          <a:p>
            <a:r>
              <a:rPr lang="ru-RU" sz="2000" i="0" dirty="0" smtClean="0"/>
              <a:t>Для </a:t>
            </a:r>
            <a:r>
              <a:rPr lang="ru-RU" sz="2000" i="0" dirty="0" smtClean="0"/>
              <a:t>Геродота (у </a:t>
            </a:r>
            <a:r>
              <a:rPr lang="ru-RU" sz="2000" i="0" dirty="0" err="1" smtClean="0"/>
              <a:t>нього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це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поняття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зустрічається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вперше</a:t>
            </a:r>
            <a:r>
              <a:rPr lang="ru-RU" sz="2000" i="0" dirty="0" smtClean="0"/>
              <a:t>), так само як </a:t>
            </a:r>
            <a:r>
              <a:rPr lang="ru-RU" sz="2000" i="0" dirty="0" err="1" smtClean="0"/>
              <a:t>і</a:t>
            </a:r>
            <a:r>
              <a:rPr lang="ru-RU" sz="2000" i="0" dirty="0" smtClean="0"/>
              <a:t> для Платона, Аристотеля, Цицерона, Сенеки </a:t>
            </a:r>
            <a:r>
              <a:rPr lang="ru-RU" sz="2000" i="0" dirty="0" err="1" smtClean="0"/>
              <a:t>й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інших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класичних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авторів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демократія</a:t>
            </a:r>
            <a:r>
              <a:rPr lang="ru-RU" sz="2000" i="0" dirty="0" smtClean="0"/>
              <a:t> означала не </a:t>
            </a:r>
            <a:r>
              <a:rPr lang="ru-RU" sz="2000" i="0" dirty="0" err="1" smtClean="0"/>
              <a:t>якійсь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визначений</a:t>
            </a:r>
            <a:r>
              <a:rPr lang="ru-RU" sz="2000" i="0" dirty="0" smtClean="0"/>
              <a:t> стан </a:t>
            </a:r>
            <a:r>
              <a:rPr lang="ru-RU" sz="2000" i="0" dirty="0" err="1" smtClean="0"/>
              <a:t>суспільства</a:t>
            </a:r>
            <a:r>
              <a:rPr lang="ru-RU" sz="2000" i="0" dirty="0" smtClean="0"/>
              <a:t>, а </a:t>
            </a:r>
            <a:r>
              <a:rPr lang="ru-RU" sz="2000" i="0" dirty="0" err="1" smtClean="0"/>
              <a:t>особливу</a:t>
            </a:r>
            <a:r>
              <a:rPr lang="ru-RU" sz="2000" i="0" dirty="0" smtClean="0"/>
              <a:t> форму </a:t>
            </a:r>
            <a:r>
              <a:rPr lang="ru-RU" sz="2000" i="0" dirty="0" err="1" smtClean="0"/>
              <a:t>організації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державної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влади</a:t>
            </a:r>
            <a:r>
              <a:rPr lang="ru-RU" sz="2000" i="0" dirty="0" smtClean="0"/>
              <a:t> - нею </a:t>
            </a:r>
            <a:r>
              <a:rPr lang="ru-RU" sz="2000" i="0" dirty="0" err="1" smtClean="0"/>
              <a:t>володіють</a:t>
            </a:r>
            <a:r>
              <a:rPr lang="ru-RU" sz="2000" i="0" dirty="0" smtClean="0"/>
              <a:t> не одна особа (як при </a:t>
            </a:r>
            <a:r>
              <a:rPr lang="ru-RU" sz="2000" i="0" dirty="0" err="1" smtClean="0"/>
              <a:t>монархії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і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її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варіаціях</a:t>
            </a:r>
            <a:r>
              <a:rPr lang="ru-RU" sz="2000" i="0" dirty="0" smtClean="0"/>
              <a:t>, </a:t>
            </a:r>
            <a:r>
              <a:rPr lang="ru-RU" sz="2000" i="0" dirty="0" err="1" smtClean="0"/>
              <a:t>скажімо</a:t>
            </a:r>
            <a:r>
              <a:rPr lang="ru-RU" sz="2000" i="0" dirty="0" smtClean="0"/>
              <a:t>, </a:t>
            </a:r>
            <a:r>
              <a:rPr lang="ru-RU" sz="2000" i="0" dirty="0" err="1" smtClean="0"/>
              <a:t>тиранії</a:t>
            </a:r>
            <a:r>
              <a:rPr lang="ru-RU" sz="2000" i="0" dirty="0" smtClean="0"/>
              <a:t>) </a:t>
            </a:r>
            <a:r>
              <a:rPr lang="ru-RU" sz="2000" i="0" dirty="0" err="1" smtClean="0"/>
              <a:t>або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група</a:t>
            </a:r>
            <a:r>
              <a:rPr lang="ru-RU" sz="2000" i="0" dirty="0" smtClean="0"/>
              <a:t> людей (</a:t>
            </a:r>
            <a:r>
              <a:rPr lang="ru-RU" sz="2000" i="0" dirty="0" err="1" smtClean="0"/>
              <a:t>приміром</a:t>
            </a:r>
            <a:r>
              <a:rPr lang="ru-RU" sz="2000" i="0" dirty="0" smtClean="0"/>
              <a:t>, при </a:t>
            </a:r>
            <a:r>
              <a:rPr lang="ru-RU" sz="2000" i="0" dirty="0" err="1" smtClean="0"/>
              <a:t>аристократії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і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її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різновидах</a:t>
            </a:r>
            <a:r>
              <a:rPr lang="ru-RU" sz="2000" i="0" dirty="0" smtClean="0"/>
              <a:t>, </a:t>
            </a:r>
            <a:r>
              <a:rPr lang="ru-RU" sz="2000" i="0" dirty="0" err="1" smtClean="0"/>
              <a:t>начебто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олігархії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або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плутократії</a:t>
            </a:r>
            <a:r>
              <a:rPr lang="ru-RU" sz="2000" i="0" dirty="0" smtClean="0"/>
              <a:t>), а </a:t>
            </a:r>
            <a:r>
              <a:rPr lang="ru-RU" sz="2000" i="0" dirty="0" err="1" smtClean="0"/>
              <a:t>всі</a:t>
            </a:r>
            <a:r>
              <a:rPr lang="ru-RU" sz="2000" i="0" dirty="0" smtClean="0"/>
              <a:t>.</a:t>
            </a:r>
            <a:endParaRPr lang="ru-RU" sz="2000" dirty="0"/>
          </a:p>
        </p:txBody>
      </p:sp>
      <p:pic>
        <p:nvPicPr>
          <p:cNvPr id="12" name="Рисунок 11" descr="M-T-Cicero.jpg"/>
          <p:cNvPicPr>
            <a:picLocks noGrp="1" noChangeAspect="1"/>
          </p:cNvPicPr>
          <p:nvPr>
            <p:ph type="pic" idx="13"/>
          </p:nvPr>
        </p:nvPicPr>
        <p:blipFill>
          <a:blip r:embed="rId2" cstate="print"/>
          <a:srcRect t="17472" b="17472"/>
          <a:stretch>
            <a:fillRect/>
          </a:stretch>
        </p:blipFill>
        <p:spPr/>
      </p:pic>
      <p:pic>
        <p:nvPicPr>
          <p:cNvPr id="13" name="Рисунок 12" descr="ph08261.jpg"/>
          <p:cNvPicPr>
            <a:picLocks noGrp="1" noChangeAspect="1"/>
          </p:cNvPicPr>
          <p:nvPr>
            <p:ph type="pic" idx="14"/>
          </p:nvPr>
        </p:nvPicPr>
        <p:blipFill>
          <a:blip r:embed="rId3" cstate="print"/>
          <a:srcRect t="14687" b="14687"/>
          <a:stretch>
            <a:fillRect/>
          </a:stretch>
        </p:blipFill>
        <p:spPr/>
      </p:pic>
      <p:pic>
        <p:nvPicPr>
          <p:cNvPr id="8" name="Рисунок 7" descr="1011638_PH07624.jpg"/>
          <p:cNvPicPr>
            <a:picLocks noGrp="1" noChangeAspect="1"/>
          </p:cNvPicPr>
          <p:nvPr>
            <p:ph type="pic" idx="15"/>
          </p:nvPr>
        </p:nvPicPr>
        <p:blipFill>
          <a:blip r:embed="rId4" cstate="print"/>
          <a:srcRect t="11638" b="11638"/>
          <a:stretch>
            <a:fillRect/>
          </a:stretch>
        </p:blipFill>
        <p:spPr>
          <a:xfrm>
            <a:off x="6732240" y="1196752"/>
            <a:ext cx="1943100" cy="1665288"/>
          </a:xfrm>
        </p:spPr>
      </p:pic>
      <p:pic>
        <p:nvPicPr>
          <p:cNvPr id="11" name="Рисунок 10" descr="images.jpg"/>
          <p:cNvPicPr>
            <a:picLocks noGrp="1" noChangeAspect="1"/>
          </p:cNvPicPr>
          <p:nvPr>
            <p:ph type="pic" idx="16"/>
          </p:nvPr>
        </p:nvPicPr>
        <p:blipFill>
          <a:blip r:embed="rId5" cstate="print"/>
          <a:srcRect t="14825" b="14825"/>
          <a:stretch>
            <a:fillRect/>
          </a:stretch>
        </p:blipFill>
        <p:spPr>
          <a:xfrm>
            <a:off x="3923928" y="1268760"/>
            <a:ext cx="1828800" cy="160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153400" cy="1143000"/>
          </a:xfrm>
        </p:spPr>
        <p:txBody>
          <a:bodyPr/>
          <a:lstStyle/>
          <a:p>
            <a:r>
              <a:rPr lang="ru-RU" sz="2400" dirty="0" err="1" smtClean="0"/>
              <a:t>Встановлення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конституційної</a:t>
            </a:r>
            <a:r>
              <a:rPr lang="ru-RU" sz="2400" dirty="0" smtClean="0"/>
              <a:t>  </a:t>
            </a:r>
            <a:r>
              <a:rPr lang="ru-RU" sz="2400" dirty="0" err="1" smtClean="0"/>
              <a:t>держави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1052736"/>
          <a:ext cx="8568950" cy="550169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9811"/>
                <a:gridCol w="1133085"/>
                <a:gridCol w="1699627"/>
                <a:gridCol w="1628809"/>
                <a:gridCol w="1494765"/>
                <a:gridCol w="1762853"/>
              </a:tblGrid>
              <a:tr h="624897">
                <a:tc>
                  <a:txBody>
                    <a:bodyPr/>
                    <a:lstStyle/>
                    <a:p>
                      <a:pPr algn="ctr"/>
                      <a:endParaRPr lang="ru-RU" sz="11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Стадії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Головна </a:t>
                      </a:r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вимога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Домінантний</a:t>
                      </a:r>
                      <a:endParaRPr lang="ru-RU" sz="11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1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права</a:t>
                      </a:r>
                    </a:p>
                    <a:p>
                      <a:pPr algn="ctr"/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Побоювання</a:t>
                      </a:r>
                      <a:r>
                        <a:rPr lang="ru-RU" sz="11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Прагнення</a:t>
                      </a:r>
                      <a:r>
                        <a:rPr lang="ru-RU" sz="11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до…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Політично-інституційні</a:t>
                      </a:r>
                      <a:r>
                        <a:rPr lang="ru-RU" sz="11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висновки</a:t>
                      </a:r>
                      <a:endParaRPr lang="ru-RU" sz="1100" dirty="0"/>
                    </a:p>
                  </a:txBody>
                  <a:tcPr/>
                </a:tc>
              </a:tr>
              <a:tr h="129165">
                <a:tc>
                  <a:txBody>
                    <a:bodyPr/>
                    <a:lstStyle/>
                    <a:p>
                      <a:r>
                        <a:rPr lang="ru-RU" sz="1000" dirty="0"/>
                        <a:t>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«Мир»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загальні</a:t>
                      </a:r>
                      <a:r>
                        <a:rPr lang="ru-RU" sz="1000" dirty="0"/>
                        <a:t> права на </a:t>
                      </a:r>
                      <a:r>
                        <a:rPr lang="ru-RU" sz="1000" dirty="0" err="1"/>
                        <a:t>виживання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і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на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безпеку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насильницької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смерті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загальної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ненадійності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терору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цивільної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війни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внутрішньої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роз'єднаності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внутрішньому світу, безпеки, прогнозованості ясності владних відношень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державний суверенітет, монополізація державою законних засобів фізичного насильства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000"/>
                        <a:t>ІІ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«Свобода»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права </a:t>
                      </a:r>
                      <a:r>
                        <a:rPr lang="ru-RU" sz="1000" dirty="0" err="1"/>
                        <a:t>особистої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свободи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державного </a:t>
                      </a:r>
                      <a:r>
                        <a:rPr lang="ru-RU" sz="1000" dirty="0" err="1"/>
                        <a:t>терору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насильства</a:t>
                      </a:r>
                      <a:r>
                        <a:rPr lang="ru-RU" sz="1000" dirty="0"/>
                        <a:t> над </a:t>
                      </a:r>
                      <a:r>
                        <a:rPr lang="ru-RU" sz="1000" dirty="0" err="1"/>
                        <a:t>совістю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дріб'язкової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опіки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з</a:t>
                      </a:r>
                      <a:r>
                        <a:rPr lang="ru-RU" sz="1000" dirty="0"/>
                        <a:t> боку </a:t>
                      </a:r>
                      <a:r>
                        <a:rPr lang="ru-RU" sz="1000" dirty="0" err="1"/>
                        <a:t>державних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органів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Свободи</a:t>
                      </a:r>
                      <a:r>
                        <a:rPr lang="ru-RU" sz="1000" dirty="0"/>
                        <a:t> особи </a:t>
                      </a:r>
                      <a:r>
                        <a:rPr lang="ru-RU" sz="1000" dirty="0" err="1"/>
                        <a:t>і</a:t>
                      </a:r>
                      <a:r>
                        <a:rPr lang="ru-RU" sz="1000" dirty="0"/>
                        <a:t> ринку, </a:t>
                      </a:r>
                      <a:r>
                        <a:rPr lang="ru-RU" sz="1000" dirty="0" err="1"/>
                        <a:t>самовизначення</a:t>
                      </a:r>
                      <a:r>
                        <a:rPr lang="ru-RU" sz="1000" dirty="0"/>
                        <a:t>, сфер </a:t>
                      </a:r>
                      <a:r>
                        <a:rPr lang="ru-RU" sz="1000" dirty="0" err="1"/>
                        <a:t>позадержавного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втручання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конституційна держава, невідчужувані основні права і свободи людини, поділ влади, принцип парламентської більшості</a:t>
                      </a:r>
                    </a:p>
                  </a:txBody>
                  <a:tcPr anchor="ctr"/>
                </a:tc>
              </a:tr>
              <a:tr h="125797">
                <a:tc>
                  <a:txBody>
                    <a:bodyPr/>
                    <a:lstStyle/>
                    <a:p>
                      <a:r>
                        <a:rPr lang="ru-RU" sz="1000"/>
                        <a:t>ІІІ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«Рівність»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право політичної співучасті, сприяння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рабства, </a:t>
                      </a:r>
                      <a:r>
                        <a:rPr lang="ru-RU" sz="1000" dirty="0" err="1"/>
                        <a:t>безправ'я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ущемленно-сти,нераспростра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ненности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цивільних</a:t>
                      </a:r>
                      <a:r>
                        <a:rPr lang="ru-RU" sz="1000" dirty="0"/>
                        <a:t> свобод на </a:t>
                      </a:r>
                      <a:r>
                        <a:rPr lang="ru-RU" sz="1000" dirty="0" err="1"/>
                        <a:t>всіх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рівноправністі,рівної</a:t>
                      </a:r>
                      <a:r>
                        <a:rPr lang="ru-RU" sz="1000" dirty="0"/>
                        <a:t> для </a:t>
                      </a:r>
                      <a:r>
                        <a:rPr lang="ru-RU" sz="1000" dirty="0" err="1"/>
                        <a:t>усіх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свободі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співучасті</a:t>
                      </a:r>
                      <a:r>
                        <a:rPr lang="ru-RU" sz="1000" dirty="0"/>
                        <a:t> в </a:t>
                      </a:r>
                      <a:r>
                        <a:rPr lang="ru-RU" sz="1000" dirty="0" err="1"/>
                        <a:t>політичних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рішеннях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правова держава, політична демократія, право на загальні і рівні вибори, парламентське представництво, суверенітет народу, співробітництво партій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00"/>
                        <a:t>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«Братерство»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соціальні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цивільні) права соціальної і матеріальної ущем-ленности, злидни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матеріальному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статку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забезпеченню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рівності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шансів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соціальна</a:t>
                      </a:r>
                      <a:r>
                        <a:rPr lang="ru-RU" sz="1000" dirty="0"/>
                        <a:t> держава, </a:t>
                      </a:r>
                      <a:r>
                        <a:rPr lang="ru-RU" sz="1000" dirty="0" err="1"/>
                        <a:t>сучасна</a:t>
                      </a:r>
                      <a:r>
                        <a:rPr lang="ru-RU" sz="1000" dirty="0"/>
                        <a:t> держава </a:t>
                      </a:r>
                      <a:r>
                        <a:rPr lang="ru-RU" sz="1000" dirty="0" err="1"/>
                        <a:t>загального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благоденства</a:t>
                      </a:r>
                      <a:endParaRPr lang="ru-RU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00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«Навколишнє середовище»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право на </a:t>
                      </a:r>
                      <a:r>
                        <a:rPr lang="ru-RU" sz="1000" dirty="0" err="1"/>
                        <a:t>екологічне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выживанж</a:t>
                      </a:r>
                      <a:r>
                        <a:rPr lang="ru-RU" sz="1000" dirty="0"/>
                        <a:t> (</a:t>
                      </a:r>
                      <a:r>
                        <a:rPr lang="ru-RU" sz="1000" dirty="0" err="1"/>
                        <a:t>екзистенціальні</a:t>
                      </a:r>
                      <a:r>
                        <a:rPr lang="ru-RU" sz="1000" dirty="0"/>
                        <a:t> права </a:t>
                      </a:r>
                      <a:r>
                        <a:rPr lang="ru-RU" sz="1000" dirty="0" err="1"/>
                        <a:t>людини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і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права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самої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природи</a:t>
                      </a:r>
                      <a:r>
                        <a:rPr lang="ru-RU" sz="1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загальної руйнації природи і життя, атомної й екологічної катастроф, небезпеки для природних умов життя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нормальному </a:t>
                      </a:r>
                      <a:r>
                        <a:rPr lang="ru-RU" sz="1000" dirty="0" err="1"/>
                        <a:t>існуванню</a:t>
                      </a:r>
                      <a:r>
                        <a:rPr lang="ru-RU" sz="1000" dirty="0"/>
                        <a:t> в </a:t>
                      </a:r>
                      <a:r>
                        <a:rPr lang="ru-RU" sz="1000" dirty="0" err="1"/>
                        <a:t>умовах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світу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екологічній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рівновазі</a:t>
                      </a:r>
                      <a:r>
                        <a:rPr lang="ru-RU" sz="1000" dirty="0"/>
                        <a:t>, «природному», адаптивному </a:t>
                      </a:r>
                      <a:r>
                        <a:rPr lang="ru-RU" sz="1000" dirty="0" err="1"/>
                        <a:t>способові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життя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err="1"/>
                        <a:t>захист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тваринного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світу,середовище</a:t>
                      </a:r>
                      <a:r>
                        <a:rPr lang="ru-RU" sz="1000" dirty="0"/>
                        <a:t> обитания </a:t>
                      </a:r>
                      <a:r>
                        <a:rPr lang="ru-RU" sz="1000" dirty="0" err="1"/>
                        <a:t>і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життя</a:t>
                      </a:r>
                      <a:r>
                        <a:rPr lang="ru-RU" sz="1000" dirty="0"/>
                        <a:t> як </a:t>
                      </a:r>
                      <a:r>
                        <a:rPr lang="ru-RU" sz="1000" dirty="0" err="1"/>
                        <a:t>конституційні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права,комісії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з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етики</a:t>
                      </a:r>
                      <a:r>
                        <a:rPr lang="ru-RU" sz="1000" dirty="0"/>
                        <a:t>, </a:t>
                      </a:r>
                      <a:r>
                        <a:rPr lang="ru-RU" sz="1000" dirty="0" err="1"/>
                        <a:t>заснування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технічних</a:t>
                      </a:r>
                      <a:r>
                        <a:rPr lang="ru-RU" sz="1000" dirty="0"/>
                        <a:t> </a:t>
                      </a:r>
                      <a:r>
                        <a:rPr lang="ru-RU" sz="1000" dirty="0" err="1"/>
                        <a:t>академій</a:t>
                      </a:r>
                      <a:endParaRPr lang="ru-RU" sz="1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Форми </a:t>
            </a:r>
            <a:r>
              <a:rPr kumimoji="0" lang="uk-UA" sz="6000" b="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ДемократіЇ</a:t>
            </a:r>
            <a:r>
              <a:rPr kumimoji="0" lang="uk-UA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6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40768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600" dirty="0" smtClean="0"/>
              <a:t>Пряма - безпосередня - форма народовладдя, за якої влада здійснюється через безпосереднє виявлення волі народу або певних соціальних груп - народне вето, народна ініціатива, народне відкликання свого обранця, плебісцит, референдум, вибори;</a:t>
            </a:r>
          </a:p>
          <a:p>
            <a:pPr>
              <a:buFont typeface="Wingdings" pitchFamily="2" charset="2"/>
              <a:buChar char="Ø"/>
            </a:pPr>
            <a:endParaRPr lang="uk-UA" sz="2600" dirty="0" smtClean="0"/>
          </a:p>
          <a:p>
            <a:pPr>
              <a:buFont typeface="Wingdings" pitchFamily="2" charset="2"/>
              <a:buChar char="Ø"/>
            </a:pPr>
            <a:r>
              <a:rPr lang="uk-UA" sz="2600" dirty="0" smtClean="0"/>
              <a:t>Непряма - представницька (виборна) - форма народовладдя, за якої влада здійснюється через виявлення волі представників народу у виборних органах - парламенти, органи місцевого самоврядування (тут депутати здійснюють свої функції представництва на основі колегіальності).</a:t>
            </a:r>
            <a:endParaRPr lang="uk-UA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err="1" smtClean="0"/>
              <a:t>Д</a:t>
            </a:r>
            <a:r>
              <a:rPr lang="ru-RU" sz="4400" dirty="0" err="1" smtClean="0"/>
              <a:t>емократія</a:t>
            </a:r>
            <a:r>
              <a:rPr lang="ru-RU" sz="4400" dirty="0" smtClean="0"/>
              <a:t> </a:t>
            </a:r>
            <a:r>
              <a:rPr lang="ru-RU" sz="4400" dirty="0" err="1" smtClean="0"/>
              <a:t>ділиться</a:t>
            </a:r>
            <a:r>
              <a:rPr lang="ru-RU" sz="4400" dirty="0" smtClean="0"/>
              <a:t> на: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</a:t>
            </a:r>
            <a:r>
              <a:rPr lang="ru-RU" sz="28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Політичну</a:t>
            </a:r>
            <a:r>
              <a:rPr lang="ru-RU" sz="2800" b="1" dirty="0" smtClean="0"/>
              <a:t>, </a:t>
            </a:r>
            <a:r>
              <a:rPr lang="ru-RU" sz="2800" dirty="0" smtClean="0"/>
              <a:t>яка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рівність</a:t>
            </a:r>
            <a:r>
              <a:rPr lang="ru-RU" sz="2800" dirty="0" smtClean="0"/>
              <a:t> прав;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Соціальну</a:t>
            </a:r>
            <a:r>
              <a:rPr lang="ru-RU" sz="2800" b="1" dirty="0" smtClean="0"/>
              <a:t>, </a:t>
            </a:r>
            <a:r>
              <a:rPr lang="ru-RU" sz="2800" dirty="0" smtClean="0"/>
              <a:t>яка </a:t>
            </a:r>
            <a:r>
              <a:rPr lang="ru-RU" sz="2800" dirty="0" err="1" smtClean="0"/>
              <a:t>заснована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рівності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можливостей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 в </a:t>
            </a:r>
            <a:r>
              <a:rPr lang="ru-RU" sz="2800" dirty="0" err="1" smtClean="0"/>
              <a:t>управлінні</a:t>
            </a:r>
            <a:r>
              <a:rPr lang="ru-RU" sz="2800" dirty="0" smtClean="0"/>
              <a:t> державою.</a:t>
            </a:r>
          </a:p>
          <a:p>
            <a:pPr>
              <a:buFont typeface="Wingdings" pitchFamily="2" charset="2"/>
              <a:buChar char="v"/>
            </a:pPr>
            <a:r>
              <a:rPr lang="uk-UA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Конституційна демократія</a:t>
            </a:r>
            <a:r>
              <a:rPr lang="uk-UA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2800" dirty="0" smtClean="0"/>
              <a:t>– антипод до таких форм. Вона ставить владу більшості у визначені границі, обмежує її повноваження і функції за допомогою конституції і розподілу влади і забезпечує тим самим автономію і свободу </a:t>
            </a:r>
            <a:r>
              <a:rPr lang="uk-UA" sz="2800" dirty="0" err="1" smtClean="0"/>
              <a:t>меньшості</a:t>
            </a:r>
            <a:r>
              <a:rPr lang="uk-UA" sz="2800" dirty="0" smtClean="0"/>
              <a:t>, в тому числі і </a:t>
            </a:r>
            <a:r>
              <a:rPr lang="uk-UA" sz="2800" dirty="0" err="1" smtClean="0"/>
              <a:t>окремй</a:t>
            </a:r>
            <a:r>
              <a:rPr lang="uk-UA" sz="2800" dirty="0" smtClean="0"/>
              <a:t> особі.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256584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Юридичне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інституаційне</a:t>
            </a:r>
            <a:r>
              <a:rPr lang="ru-RU" b="1" dirty="0" smtClean="0"/>
              <a:t>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</a:t>
            </a:r>
            <a:r>
              <a:rPr lang="ru-RU" b="1" dirty="0" err="1" smtClean="0"/>
              <a:t>суверінітету</a:t>
            </a:r>
            <a:r>
              <a:rPr lang="ru-RU" b="1" dirty="0" smtClean="0"/>
              <a:t>, </a:t>
            </a:r>
            <a:r>
              <a:rPr lang="ru-RU" b="1" dirty="0" err="1" smtClean="0"/>
              <a:t>верховної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r>
              <a:rPr lang="ru-RU" b="1" dirty="0" smtClean="0"/>
              <a:t> народу.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народ, а не монарх, </a:t>
            </a:r>
            <a:r>
              <a:rPr lang="ru-RU" dirty="0" err="1" smtClean="0"/>
              <a:t>аристократія</a:t>
            </a:r>
            <a:r>
              <a:rPr lang="ru-RU" dirty="0" smtClean="0"/>
              <a:t>, </a:t>
            </a:r>
            <a:r>
              <a:rPr lang="ru-RU" dirty="0" err="1" smtClean="0"/>
              <a:t>бюрократія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духовенство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офіційним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</a:t>
            </a:r>
            <a:r>
              <a:rPr lang="ru-RU" dirty="0" err="1" smtClean="0"/>
              <a:t>Суверінітет</a:t>
            </a:r>
            <a:r>
              <a:rPr lang="ru-RU" dirty="0" smtClean="0"/>
              <a:t> народу </a:t>
            </a:r>
            <a:r>
              <a:rPr lang="ru-RU" dirty="0" err="1" smtClean="0"/>
              <a:t>виражається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засновницька</a:t>
            </a:r>
            <a:r>
              <a:rPr lang="ru-RU" dirty="0" smtClean="0"/>
              <a:t> , </a:t>
            </a:r>
            <a:r>
              <a:rPr lang="ru-RU" dirty="0" err="1" smtClean="0"/>
              <a:t>конституційна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в </a:t>
            </a:r>
            <a:r>
              <a:rPr lang="ru-RU" dirty="0" err="1" smtClean="0"/>
              <a:t>державі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вибирає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участь в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прийнятті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ініціатив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референдумів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Періодична</a:t>
            </a:r>
            <a:r>
              <a:rPr lang="ru-RU" b="1" dirty="0" smtClean="0"/>
              <a:t> </a:t>
            </a:r>
            <a:r>
              <a:rPr lang="ru-RU" b="1" dirty="0" err="1" smtClean="0"/>
              <a:t>виборність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органів</a:t>
            </a:r>
            <a:r>
              <a:rPr lang="ru-RU" b="1" dirty="0" smtClean="0"/>
              <a:t> </a:t>
            </a:r>
            <a:r>
              <a:rPr lang="ru-RU" b="1" dirty="0" err="1" smtClean="0"/>
              <a:t>держави</a:t>
            </a:r>
            <a:r>
              <a:rPr lang="ru-RU" b="1" dirty="0" smtClean="0"/>
              <a:t>. </a:t>
            </a:r>
            <a:r>
              <a:rPr lang="ru-RU" dirty="0" smtClean="0"/>
              <a:t>Демократичною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вважатись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та держава,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верховну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, </a:t>
            </a:r>
            <a:r>
              <a:rPr lang="ru-RU" dirty="0" err="1" smtClean="0"/>
              <a:t>вибираються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вибираються</a:t>
            </a:r>
            <a:r>
              <a:rPr lang="ru-RU" dirty="0" smtClean="0"/>
              <a:t> на </a:t>
            </a:r>
            <a:r>
              <a:rPr lang="ru-RU" dirty="0" err="1" smtClean="0"/>
              <a:t>обмеженний</a:t>
            </a:r>
            <a:r>
              <a:rPr lang="ru-RU" dirty="0" smtClean="0"/>
              <a:t> срок.</a:t>
            </a:r>
          </a:p>
          <a:p>
            <a:r>
              <a:rPr lang="ru-RU" b="1" dirty="0" err="1" smtClean="0"/>
              <a:t>Рівність</a:t>
            </a:r>
            <a:r>
              <a:rPr lang="ru-RU" b="1" dirty="0" smtClean="0"/>
              <a:t> прав </a:t>
            </a:r>
            <a:r>
              <a:rPr lang="ru-RU" b="1" dirty="0" err="1" smtClean="0"/>
              <a:t>громадян</a:t>
            </a:r>
            <a:r>
              <a:rPr lang="ru-RU" b="1" dirty="0" smtClean="0"/>
              <a:t> на участь в </a:t>
            </a:r>
            <a:r>
              <a:rPr lang="ru-RU" b="1" dirty="0" err="1" smtClean="0"/>
              <a:t>управлінні</a:t>
            </a:r>
            <a:r>
              <a:rPr lang="ru-RU" b="1" dirty="0" smtClean="0"/>
              <a:t> державою. </a:t>
            </a:r>
            <a:r>
              <a:rPr lang="ru-RU" dirty="0" smtClean="0"/>
              <a:t>Цей принцип </a:t>
            </a:r>
            <a:r>
              <a:rPr lang="ru-RU" dirty="0" err="1" smtClean="0"/>
              <a:t>потребує</a:t>
            </a:r>
            <a:r>
              <a:rPr lang="ru-RU" dirty="0" smtClean="0"/>
              <a:t> як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  <a:r>
              <a:rPr lang="ru-RU" dirty="0" err="1" smtClean="0"/>
              <a:t>рівності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прав.</a:t>
            </a:r>
          </a:p>
          <a:p>
            <a:r>
              <a:rPr lang="ru-RU" b="1" dirty="0" err="1" smtClean="0"/>
              <a:t>Прийняття</a:t>
            </a:r>
            <a:r>
              <a:rPr lang="ru-RU" b="1" dirty="0" smtClean="0"/>
              <a:t> </a:t>
            </a:r>
            <a:r>
              <a:rPr lang="ru-RU" b="1" dirty="0" err="1" smtClean="0"/>
              <a:t>рішень</a:t>
            </a:r>
            <a:r>
              <a:rPr lang="ru-RU" b="1" dirty="0" smtClean="0"/>
              <a:t> за </a:t>
            </a:r>
            <a:r>
              <a:rPr lang="ru-RU" b="1" dirty="0" err="1" smtClean="0"/>
              <a:t>більшістю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підкорення</a:t>
            </a:r>
            <a:r>
              <a:rPr lang="ru-RU" b="1" dirty="0" smtClean="0"/>
              <a:t> </a:t>
            </a:r>
            <a:r>
              <a:rPr lang="ru-RU" b="1" dirty="0" err="1" smtClean="0"/>
              <a:t>меньшості</a:t>
            </a:r>
            <a:r>
              <a:rPr lang="ru-RU" b="1" dirty="0" smtClean="0"/>
              <a:t> </a:t>
            </a:r>
            <a:r>
              <a:rPr lang="ru-RU" b="1" dirty="0" err="1" smtClean="0"/>
              <a:t>більшості</a:t>
            </a:r>
            <a:r>
              <a:rPr lang="ru-RU" b="1" dirty="0" smtClean="0"/>
              <a:t> при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здійсненні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5153" y="273050"/>
            <a:ext cx="8605319" cy="116205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4400" dirty="0" err="1" smtClean="0"/>
              <a:t>Характерні</a:t>
            </a:r>
            <a:r>
              <a:rPr lang="ru-RU" sz="4400" dirty="0" smtClean="0"/>
              <a:t> </a:t>
            </a:r>
            <a:r>
              <a:rPr lang="ru-RU" sz="4400" dirty="0" err="1" smtClean="0"/>
              <a:t>риси</a:t>
            </a:r>
            <a:r>
              <a:rPr lang="ru-RU" sz="4400" dirty="0" smtClean="0"/>
              <a:t> </a:t>
            </a:r>
            <a:r>
              <a:rPr lang="ru-RU" sz="4400" dirty="0" err="1" smtClean="0"/>
              <a:t>демократії</a:t>
            </a:r>
            <a:r>
              <a:rPr lang="ru-RU" sz="4400" dirty="0" smtClean="0"/>
              <a:t>: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3016" cy="922114"/>
          </a:xfrm>
        </p:spPr>
        <p:txBody>
          <a:bodyPr/>
          <a:lstStyle/>
          <a:p>
            <a:r>
              <a:rPr lang="uk-UA" dirty="0" smtClean="0"/>
              <a:t>Принципи демократії: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поділу влади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виборності основних органів державної влади.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плюралізму</a:t>
            </a:r>
            <a:r>
              <a:rPr lang="uk-UA" sz="26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uk-UA" sz="2600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гласності. 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рівності</a:t>
            </a:r>
            <a:r>
              <a:rPr lang="uk-UA" sz="26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uk-UA" sz="2600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більшості.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незалежного контролю.</a:t>
            </a:r>
            <a:endParaRPr lang="uk-UA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77472" cy="6145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Під</a:t>
            </a:r>
            <a:r>
              <a:rPr lang="ru-RU" sz="2200" dirty="0" smtClean="0"/>
              <a:t> </a:t>
            </a:r>
            <a:r>
              <a:rPr lang="ru-RU" sz="3600" b="1" dirty="0" err="1" smtClean="0"/>
              <a:t>ідеалом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демократії</a:t>
            </a:r>
            <a:r>
              <a:rPr lang="ru-RU" sz="3600" dirty="0" smtClean="0"/>
              <a:t> </a:t>
            </a:r>
            <a:r>
              <a:rPr lang="ru-RU" sz="2400" dirty="0" err="1" smtClean="0"/>
              <a:t>розуміють</a:t>
            </a:r>
            <a:r>
              <a:rPr lang="ru-RU" sz="2400" dirty="0" smtClean="0"/>
              <a:t> той </a:t>
            </a:r>
            <a:r>
              <a:rPr lang="ru-RU" sz="2400" dirty="0" err="1" smtClean="0"/>
              <a:t>сучасний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стандарт,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демократичність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форм </a:t>
            </a:r>
            <a:r>
              <a:rPr lang="ru-RU" sz="2400" dirty="0" err="1" smtClean="0"/>
              <a:t>врядування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відправною</a:t>
            </a:r>
            <a:r>
              <a:rPr lang="ru-RU" sz="2400" dirty="0" smtClean="0"/>
              <a:t> точкою для «</a:t>
            </a:r>
            <a:r>
              <a:rPr lang="ru-RU" sz="2400" dirty="0" err="1" smtClean="0"/>
              <a:t>будівництва</a:t>
            </a:r>
            <a:r>
              <a:rPr lang="ru-RU" sz="2400" dirty="0" smtClean="0"/>
              <a:t>»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концепцій</a:t>
            </a:r>
            <a:r>
              <a:rPr lang="ru-RU" sz="2400" dirty="0" smtClean="0"/>
              <a:t> (в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моделей (на </a:t>
            </a:r>
            <a:r>
              <a:rPr lang="ru-RU" sz="2400" dirty="0" err="1" smtClean="0"/>
              <a:t>практиці</a:t>
            </a:r>
            <a:r>
              <a:rPr lang="ru-RU" sz="2400" dirty="0" smtClean="0"/>
              <a:t>) демократичного ладу. </a:t>
            </a:r>
            <a:r>
              <a:rPr lang="ru-RU" sz="2400" dirty="0" err="1" smtClean="0"/>
              <a:t>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того, як люди </a:t>
            </a:r>
            <a:r>
              <a:rPr lang="ru-RU" sz="2400" dirty="0" err="1" smtClean="0"/>
              <a:t>уявляють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ідеал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цінують</a:t>
            </a:r>
            <a:r>
              <a:rPr lang="ru-RU" sz="2400" dirty="0" smtClean="0"/>
              <a:t> та на </a:t>
            </a:r>
            <a:r>
              <a:rPr lang="ru-RU" sz="2400" dirty="0" err="1" smtClean="0"/>
              <a:t>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акцентують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понятті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демократії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прихильність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демократії</a:t>
            </a:r>
            <a:r>
              <a:rPr lang="ru-RU" sz="2400" dirty="0" smtClean="0"/>
              <a:t>.</a:t>
            </a:r>
          </a:p>
          <a:p>
            <a:r>
              <a:rPr lang="uk-UA" sz="3600" dirty="0" smtClean="0"/>
              <a:t>Цінності Демократії: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Толерантність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Компроміс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Вибір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Відповідальність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Громадянськість</a:t>
            </a:r>
            <a:endParaRPr lang="ru-RU" sz="2400" dirty="0"/>
          </a:p>
        </p:txBody>
      </p:sp>
      <p:pic>
        <p:nvPicPr>
          <p:cNvPr id="1026" name="Picture 2" descr="http://www.credo-ua.org/wp-content/uploads/2012/04/%C2%AB%D0%94%D0%B5%D0%BC%D0%BE%D0%BA%D1%80%D0%B0%D1%82%D0%B8%D1%87%D0%BD%D1%96-%D1%86%D1%96%D0%BD%D0%BD%D0%BE%D1%81%D1%82%D1%96-%D1%81%D1%82%D1%83%D0%B4%D0%B5%D0%BD%D1%82%D1%81%D1%8C%D0%BA%D0%BE%D1%97-%D0%BC%D0%BE%D0%BB%D0%BE%D0%B4%D1%96%C2%BB1-200x13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77072"/>
            <a:ext cx="3854087" cy="2562970"/>
          </a:xfrm>
          <a:prstGeom prst="rect">
            <a:avLst/>
          </a:prstGeom>
          <a:noFill/>
          <a:effectLst>
            <a:outerShdw sx="105000" sy="105000" algn="ctr" rotWithShape="0">
              <a:schemeClr val="tx1">
                <a:lumMod val="75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4">
  <a:themeElements>
    <a:clrScheme name="Celebration">
      <a:dk1>
        <a:srgbClr val="49345F"/>
      </a:dk1>
      <a:lt1>
        <a:srgbClr val="DDD9C3"/>
      </a:lt1>
      <a:dk2>
        <a:srgbClr val="000000"/>
      </a:dk2>
      <a:lt2>
        <a:srgbClr val="FFFFFF"/>
      </a:lt2>
      <a:accent1>
        <a:srgbClr val="310095"/>
      </a:accent1>
      <a:accent2>
        <a:srgbClr val="886286"/>
      </a:accent2>
      <a:accent3>
        <a:srgbClr val="A082F5"/>
      </a:accent3>
      <a:accent4>
        <a:srgbClr val="5061C8"/>
      </a:accent4>
      <a:accent5>
        <a:srgbClr val="00AAAA"/>
      </a:accent5>
      <a:accent6>
        <a:srgbClr val="008040"/>
      </a:accent6>
      <a:hlink>
        <a:srgbClr val="A2A2FF"/>
      </a:hlink>
      <a:folHlink>
        <a:srgbClr val="CF9BF7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300000"/>
                <a:lumMod val="110000"/>
              </a:schemeClr>
              <a:schemeClr val="phClr">
                <a:shade val="50000"/>
                <a:satMod val="13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443</TotalTime>
  <Words>782</Words>
  <Application>Microsoft Office PowerPoint</Application>
  <PresentationFormat>Экран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Тема4</vt:lpstr>
      <vt:lpstr>демократія</vt:lpstr>
      <vt:lpstr>Слайд 2</vt:lpstr>
      <vt:lpstr>Слайд 3</vt:lpstr>
      <vt:lpstr>Встановлення Сучасної конституційної  держави</vt:lpstr>
      <vt:lpstr>Слайд 5</vt:lpstr>
      <vt:lpstr>Слайд 6</vt:lpstr>
      <vt:lpstr> Характерні риси демократії:</vt:lpstr>
      <vt:lpstr>Принципи демократії:</vt:lpstr>
      <vt:lpstr>Слайд 9</vt:lpstr>
      <vt:lpstr>Слайд 10</vt:lpstr>
      <vt:lpstr>Відомі Борці за демократію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демократія</dc:title>
  <dc:creator>Володя</dc:creator>
  <cp:lastModifiedBy>Володя</cp:lastModifiedBy>
  <cp:revision>48</cp:revision>
  <dcterms:created xsi:type="dcterms:W3CDTF">2013-10-27T15:18:55Z</dcterms:created>
  <dcterms:modified xsi:type="dcterms:W3CDTF">2013-11-20T15:36:32Z</dcterms:modified>
</cp:coreProperties>
</file>