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309" r:id="rId3"/>
    <p:sldId id="310" r:id="rId4"/>
    <p:sldId id="258" r:id="rId5"/>
    <p:sldId id="314" r:id="rId6"/>
    <p:sldId id="259" r:id="rId7"/>
    <p:sldId id="260" r:id="rId8"/>
    <p:sldId id="317" r:id="rId9"/>
    <p:sldId id="261" r:id="rId10"/>
    <p:sldId id="262" r:id="rId11"/>
    <p:sldId id="263" r:id="rId12"/>
    <p:sldId id="265" r:id="rId13"/>
    <p:sldId id="316" r:id="rId14"/>
    <p:sldId id="321" r:id="rId15"/>
    <p:sldId id="322" r:id="rId16"/>
    <p:sldId id="327" r:id="rId17"/>
    <p:sldId id="266" r:id="rId18"/>
    <p:sldId id="323" r:id="rId19"/>
    <p:sldId id="318" r:id="rId20"/>
    <p:sldId id="319" r:id="rId21"/>
    <p:sldId id="325" r:id="rId22"/>
    <p:sldId id="326" r:id="rId23"/>
    <p:sldId id="275" r:id="rId24"/>
    <p:sldId id="276" r:id="rId25"/>
    <p:sldId id="277" r:id="rId26"/>
    <p:sldId id="278" r:id="rId27"/>
    <p:sldId id="328" r:id="rId28"/>
    <p:sldId id="329" r:id="rId29"/>
    <p:sldId id="280" r:id="rId30"/>
    <p:sldId id="281" r:id="rId31"/>
    <p:sldId id="330" r:id="rId32"/>
    <p:sldId id="331" r:id="rId33"/>
    <p:sldId id="332" r:id="rId34"/>
    <p:sldId id="333" r:id="rId35"/>
    <p:sldId id="334" r:id="rId36"/>
    <p:sldId id="324" r:id="rId37"/>
    <p:sldId id="285" r:id="rId38"/>
    <p:sldId id="287" r:id="rId39"/>
    <p:sldId id="293" r:id="rId40"/>
    <p:sldId id="294" r:id="rId41"/>
    <p:sldId id="295" r:id="rId42"/>
    <p:sldId id="296" r:id="rId43"/>
    <p:sldId id="297" r:id="rId44"/>
    <p:sldId id="299" r:id="rId45"/>
    <p:sldId id="335" r:id="rId46"/>
    <p:sldId id="300" r:id="rId47"/>
    <p:sldId id="301" r:id="rId48"/>
    <p:sldId id="302" r:id="rId49"/>
    <p:sldId id="303" r:id="rId50"/>
    <p:sldId id="304" r:id="rId51"/>
    <p:sldId id="305" r:id="rId52"/>
    <p:sldId id="306" r:id="rId53"/>
    <p:sldId id="307" r:id="rId54"/>
    <p:sldId id="308" r:id="rId55"/>
    <p:sldId id="320" r:id="rId56"/>
    <p:sldId id="313"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sorterViewPr>
    <p:cViewPr>
      <p:scale>
        <a:sx n="66" d="100"/>
        <a:sy n="66" d="100"/>
      </p:scale>
      <p:origin x="0" y="1253"/>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90717-D03A-497F-BE1B-3C9C133A0BC3}" type="datetimeFigureOut">
              <a:rPr lang="ru-RU" smtClean="0"/>
              <a:pPr/>
              <a:t>21.04.2012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355F6-7DAE-43FB-AF5E-91C5E19E3B3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FC943-C76C-4635-9FCC-B2B2B651A9DE}" type="slidenum">
              <a:rPr lang="en-US"/>
              <a:pPr/>
              <a:t>8</a:t>
            </a:fld>
            <a:endParaRPr lang="en-US"/>
          </a:p>
        </p:txBody>
      </p:sp>
      <p:sp>
        <p:nvSpPr>
          <p:cNvPr id="61442" name="Rectangle 2"/>
          <p:cNvSpPr>
            <a:spLocks noGrp="1" noRot="1" noChangeAspect="1" noChangeArrowheads="1" noTextEdit="1"/>
          </p:cNvSpPr>
          <p:nvPr>
            <p:ph type="sldImg"/>
          </p:nvPr>
        </p:nvSpPr>
        <p:spPr>
          <a:xfrm>
            <a:off x="1144588" y="685800"/>
            <a:ext cx="4572000" cy="3429000"/>
          </a:xfrm>
          <a:ln/>
        </p:spPr>
      </p:sp>
      <p:sp>
        <p:nvSpPr>
          <p:cNvPr id="614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E4D580-01C6-4B80-88C3-98B1E6228DA5}" type="slidenum">
              <a:rPr lang="ru-RU" sz="1200"/>
              <a:pPr algn="r"/>
              <a:t>16</a:t>
            </a:fld>
            <a:endParaRPr lang="ru-RU"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6CB20F9-A66A-4D97-831C-E8CCF8BCF97A}" type="slidenum">
              <a:rPr lang="ru-RU"/>
              <a:pPr/>
              <a:t>39</a:t>
            </a:fld>
            <a:endParaRPr lang="ru-R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C9A5F2F-3566-4CCD-B37A-579108454FA1}" type="slidenum">
              <a:rPr lang="ru-RU"/>
              <a:pPr/>
              <a:t>40</a:t>
            </a:fld>
            <a:endParaRPr lang="ru-RU"/>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1447C10-FAA9-4F3F-B9F8-88BDECD407D9}" type="slidenum">
              <a:rPr lang="ru-RU"/>
              <a:pPr/>
              <a:t>41</a:t>
            </a:fld>
            <a:endParaRPr lang="ru-R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95B9A79-5164-4B4C-B142-275AC1FEBA4B}" type="slidenum">
              <a:rPr lang="ru-RU"/>
              <a:pPr/>
              <a:t>42</a:t>
            </a:fld>
            <a:endParaRPr lang="ru-RU"/>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Rectangle 10"/>
          <p:cNvGrpSpPr>
            <a:grpSpLocks/>
          </p:cNvGrpSpPr>
          <p:nvPr/>
        </p:nvGrpSpPr>
        <p:grpSpPr bwMode="auto">
          <a:xfrm>
            <a:off x="0" y="3865563"/>
            <a:ext cx="9144000" cy="2992437"/>
            <a:chOff x="0" y="2435"/>
            <a:chExt cx="5760" cy="1885"/>
          </a:xfrm>
        </p:grpSpPr>
        <p:pic>
          <p:nvPicPr>
            <p:cNvPr id="5" name="Rectangle 10"/>
            <p:cNvPicPr>
              <a:picLocks noChangeArrowheads="1"/>
            </p:cNvPicPr>
            <p:nvPr/>
          </p:nvPicPr>
          <p:blipFill>
            <a:blip r:embed="rId3"/>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11"/>
          <p:cNvGrpSpPr>
            <a:grpSpLocks/>
          </p:cNvGrpSpPr>
          <p:nvPr/>
        </p:nvGrpSpPr>
        <p:grpSpPr bwMode="auto">
          <a:xfrm>
            <a:off x="0" y="0"/>
            <a:ext cx="9144000" cy="3865563"/>
            <a:chOff x="0" y="0"/>
            <a:chExt cx="5760" cy="2435"/>
          </a:xfrm>
        </p:grpSpPr>
        <p:pic>
          <p:nvPicPr>
            <p:cNvPr id="8" name="Rectangle 11"/>
            <p:cNvPicPr>
              <a:picLocks noChangeArrowheads="1"/>
            </p:cNvPicPr>
            <p:nvPr/>
          </p:nvPicPr>
          <p:blipFill>
            <a:blip r:embed="rId4"/>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13"/>
          <p:cNvGrpSpPr>
            <a:grpSpLocks/>
          </p:cNvGrpSpPr>
          <p:nvPr/>
        </p:nvGrpSpPr>
        <p:grpSpPr bwMode="auto">
          <a:xfrm>
            <a:off x="0" y="1603375"/>
            <a:ext cx="9144000" cy="5102225"/>
            <a:chOff x="0" y="1010"/>
            <a:chExt cx="5760" cy="3214"/>
          </a:xfrm>
        </p:grpSpPr>
        <p:pic>
          <p:nvPicPr>
            <p:cNvPr id="12" name="Oval 13"/>
            <p:cNvPicPr>
              <a:picLocks noChangeArrowheads="1"/>
            </p:cNvPicPr>
            <p:nvPr/>
          </p:nvPicPr>
          <p:blipFill>
            <a:blip r:embed="rId5"/>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4" name="Date Placeholder 3"/>
          <p:cNvSpPr>
            <a:spLocks noGrp="1"/>
          </p:cNvSpPr>
          <p:nvPr>
            <p:ph type="dt" sz="half" idx="10"/>
          </p:nvPr>
        </p:nvSpPr>
        <p:spPr/>
        <p:txBody>
          <a:bodyPr/>
          <a:lstStyle>
            <a:lvl1pPr>
              <a:defRPr/>
            </a:lvl1pPr>
          </a:lstStyle>
          <a:p>
            <a:pPr>
              <a:defRPr/>
            </a:pPr>
            <a:fld id="{98117C1B-425B-4D5A-8866-EBA4B6856884}" type="datetimeFigureOut">
              <a:rPr lang="ru-RU"/>
              <a:pPr>
                <a:defRPr/>
              </a:pPr>
              <a:t>21.04.2012</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4AEE8BA6-7A14-44F8-8D10-B1E160780A0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7D521E8-DE6C-4733-A737-B3E43AE2B30B}" type="datetimeFigureOut">
              <a:rPr lang="ru-RU"/>
              <a:pPr>
                <a:defRPr/>
              </a:pPr>
              <a:t>21.04.2012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9DE7405-FDCD-4256-8A88-35560FDB3D6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44BE061-E3EE-4A30-9E48-0E982FA8CA44}" type="datetimeFigureOut">
              <a:rPr lang="ru-RU"/>
              <a:pPr>
                <a:defRPr/>
              </a:pPr>
              <a:t>21.04.2012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64B16F-12F1-48CF-8B80-29DCB299626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430B6E0D-9732-42CF-84AE-DAEA84FF0BE2}" type="datetimeFigureOut">
              <a:rPr lang="ru-RU"/>
              <a:pPr>
                <a:defRPr/>
              </a:pPr>
              <a:t>21.04.2012</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A3E90EF5-977F-499C-B32A-7C0603DAAF0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Rectangle 6"/>
          <p:cNvGrpSpPr>
            <a:grpSpLocks/>
          </p:cNvGrpSpPr>
          <p:nvPr/>
        </p:nvGrpSpPr>
        <p:grpSpPr bwMode="auto">
          <a:xfrm>
            <a:off x="0" y="3865563"/>
            <a:ext cx="9144000" cy="2992437"/>
            <a:chOff x="0" y="2435"/>
            <a:chExt cx="5760" cy="1885"/>
          </a:xfrm>
        </p:grpSpPr>
        <p:pic>
          <p:nvPicPr>
            <p:cNvPr id="5" name="Rectangle 6"/>
            <p:cNvPicPr>
              <a:picLocks noChangeArrowheads="1"/>
            </p:cNvPicPr>
            <p:nvPr/>
          </p:nvPicPr>
          <p:blipFill>
            <a:blip r:embed="rId3"/>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7"/>
          <p:cNvGrpSpPr>
            <a:grpSpLocks/>
          </p:cNvGrpSpPr>
          <p:nvPr/>
        </p:nvGrpSpPr>
        <p:grpSpPr bwMode="auto">
          <a:xfrm>
            <a:off x="0" y="0"/>
            <a:ext cx="9144000" cy="3865563"/>
            <a:chOff x="0" y="0"/>
            <a:chExt cx="5760" cy="2435"/>
          </a:xfrm>
        </p:grpSpPr>
        <p:pic>
          <p:nvPicPr>
            <p:cNvPr id="8" name="Rectangle 7"/>
            <p:cNvPicPr>
              <a:picLocks noChangeArrowheads="1"/>
            </p:cNvPicPr>
            <p:nvPr/>
          </p:nvPicPr>
          <p:blipFill>
            <a:blip r:embed="rId4"/>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9"/>
          <p:cNvGrpSpPr>
            <a:grpSpLocks/>
          </p:cNvGrpSpPr>
          <p:nvPr/>
        </p:nvGrpSpPr>
        <p:grpSpPr bwMode="auto">
          <a:xfrm>
            <a:off x="0" y="1603375"/>
            <a:ext cx="9144000" cy="5102225"/>
            <a:chOff x="0" y="1010"/>
            <a:chExt cx="5760" cy="3214"/>
          </a:xfrm>
        </p:grpSpPr>
        <p:pic>
          <p:nvPicPr>
            <p:cNvPr id="12" name="Oval 9"/>
            <p:cNvPicPr>
              <a:picLocks noChangeArrowheads="1"/>
            </p:cNvPicPr>
            <p:nvPr/>
          </p:nvPicPr>
          <p:blipFill>
            <a:blip r:embed="rId5"/>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Date Placeholder 3"/>
          <p:cNvSpPr>
            <a:spLocks noGrp="1"/>
          </p:cNvSpPr>
          <p:nvPr>
            <p:ph type="dt" sz="half" idx="10"/>
          </p:nvPr>
        </p:nvSpPr>
        <p:spPr/>
        <p:txBody>
          <a:bodyPr/>
          <a:lstStyle>
            <a:lvl1pPr>
              <a:defRPr/>
            </a:lvl1pPr>
          </a:lstStyle>
          <a:p>
            <a:pPr>
              <a:defRPr/>
            </a:pPr>
            <a:fld id="{CA2C4372-7C41-4DAD-B715-9312DFCF2C32}" type="datetimeFigureOut">
              <a:rPr lang="ru-RU"/>
              <a:pPr>
                <a:defRPr/>
              </a:pPr>
              <a:t>21.04.2012</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804EDB6D-A58F-4068-84CE-C24EDA2E254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FAD23E2-4ED9-49F3-A15F-E76C93F950E2}" type="datetimeFigureOut">
              <a:rPr lang="ru-RU"/>
              <a:pPr>
                <a:defRPr/>
              </a:pPr>
              <a:t>21.04.2012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FB0384BC-A937-41D7-9E17-BB686D015BC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F2D8FE4-7AEC-40E4-AA23-C5D05463C0EE}" type="datetimeFigureOut">
              <a:rPr lang="ru-RU"/>
              <a:pPr>
                <a:defRPr/>
              </a:pPr>
              <a:t>21.04.2012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4B29A57-702B-4F00-AE59-47C1B3CFA1E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5C38BDC-52A0-4D10-B6DF-9AFBABD7D1A9}" type="datetimeFigureOut">
              <a:rPr lang="ru-RU"/>
              <a:pPr>
                <a:defRPr/>
              </a:pPr>
              <a:t>21.04.2012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C31D888-5B91-47C4-82A5-07C17850533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6C961-B5F9-4DA9-A2D9-1DB6EBF6248B}" type="datetimeFigureOut">
              <a:rPr lang="ru-RU"/>
              <a:pPr>
                <a:defRPr/>
              </a:pPr>
              <a:t>21.04.2012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A01F54A-3317-4C17-9CBC-D84779D77E6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54D7E36-CB0A-4238-8641-A940A3524C7B}" type="datetimeFigureOut">
              <a:rPr lang="ru-RU"/>
              <a:pPr>
                <a:defRPr/>
              </a:pPr>
              <a:t>21.04.2012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03F077A-BA47-4C34-B09C-8219CC6029E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Rectangle 7"/>
          <p:cNvGrpSpPr>
            <a:grpSpLocks/>
          </p:cNvGrpSpPr>
          <p:nvPr/>
        </p:nvGrpSpPr>
        <p:grpSpPr bwMode="auto">
          <a:xfrm>
            <a:off x="0" y="3865563"/>
            <a:ext cx="9144000" cy="2992437"/>
            <a:chOff x="0" y="2435"/>
            <a:chExt cx="5760" cy="1885"/>
          </a:xfrm>
        </p:grpSpPr>
        <p:pic>
          <p:nvPicPr>
            <p:cNvPr id="6" name="Rectangle 7"/>
            <p:cNvPicPr>
              <a:picLocks noChangeArrowheads="1"/>
            </p:cNvPicPr>
            <p:nvPr/>
          </p:nvPicPr>
          <p:blipFill>
            <a:blip r:embed="rId3"/>
            <a:srcRect/>
            <a:stretch>
              <a:fillRect/>
            </a:stretch>
          </p:blipFill>
          <p:spPr bwMode="auto">
            <a:xfrm>
              <a:off x="0" y="2435"/>
              <a:ext cx="5760" cy="1885"/>
            </a:xfrm>
            <a:prstGeom prst="rect">
              <a:avLst/>
            </a:prstGeom>
            <a:noFill/>
          </p:spPr>
        </p:pic>
        <p:sp>
          <p:nvSpPr>
            <p:cNvPr id="7"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8" name="Rectangle 8"/>
          <p:cNvGrpSpPr>
            <a:grpSpLocks/>
          </p:cNvGrpSpPr>
          <p:nvPr/>
        </p:nvGrpSpPr>
        <p:grpSpPr bwMode="auto">
          <a:xfrm>
            <a:off x="0" y="0"/>
            <a:ext cx="9144000" cy="3865563"/>
            <a:chOff x="0" y="0"/>
            <a:chExt cx="5760" cy="2435"/>
          </a:xfrm>
        </p:grpSpPr>
        <p:pic>
          <p:nvPicPr>
            <p:cNvPr id="9" name="Rectangle 8"/>
            <p:cNvPicPr>
              <a:picLocks noChangeArrowheads="1"/>
            </p:cNvPicPr>
            <p:nvPr/>
          </p:nvPicPr>
          <p:blipFill>
            <a:blip r:embed="rId4"/>
            <a:srcRect/>
            <a:stretch>
              <a:fillRect/>
            </a:stretch>
          </p:blipFill>
          <p:spPr bwMode="auto">
            <a:xfrm>
              <a:off x="0" y="0"/>
              <a:ext cx="5760" cy="2435"/>
            </a:xfrm>
            <a:prstGeom prst="rect">
              <a:avLst/>
            </a:prstGeom>
            <a:noFill/>
          </p:spPr>
        </p:pic>
        <p:sp>
          <p:nvSpPr>
            <p:cNvPr id="10"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1"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Oval 10"/>
          <p:cNvGrpSpPr>
            <a:grpSpLocks/>
          </p:cNvGrpSpPr>
          <p:nvPr/>
        </p:nvGrpSpPr>
        <p:grpSpPr bwMode="auto">
          <a:xfrm>
            <a:off x="0" y="1603375"/>
            <a:ext cx="9144000" cy="5102225"/>
            <a:chOff x="0" y="1010"/>
            <a:chExt cx="5760" cy="3214"/>
          </a:xfrm>
        </p:grpSpPr>
        <p:pic>
          <p:nvPicPr>
            <p:cNvPr id="13" name="Oval 10"/>
            <p:cNvPicPr>
              <a:picLocks noChangeArrowheads="1"/>
            </p:cNvPicPr>
            <p:nvPr/>
          </p:nvPicPr>
          <p:blipFill>
            <a:blip r:embed="rId5"/>
            <a:srcRect/>
            <a:stretch>
              <a:fillRect/>
            </a:stretch>
          </p:blipFill>
          <p:spPr bwMode="auto">
            <a:xfrm>
              <a:off x="0" y="1010"/>
              <a:ext cx="5760" cy="3214"/>
            </a:xfrm>
            <a:prstGeom prst="rect">
              <a:avLst/>
            </a:prstGeom>
            <a:noFill/>
          </p:spPr>
        </p:pic>
        <p:sp>
          <p:nvSpPr>
            <p:cNvPr id="14"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15" name="Date Placeholder 4"/>
          <p:cNvSpPr>
            <a:spLocks noGrp="1"/>
          </p:cNvSpPr>
          <p:nvPr>
            <p:ph type="dt" sz="half" idx="10"/>
          </p:nvPr>
        </p:nvSpPr>
        <p:spPr/>
        <p:txBody>
          <a:bodyPr/>
          <a:lstStyle>
            <a:lvl1pPr>
              <a:defRPr/>
            </a:lvl1pPr>
          </a:lstStyle>
          <a:p>
            <a:pPr>
              <a:defRPr/>
            </a:pPr>
            <a:fld id="{51B7E04F-2191-4C2D-BCB0-310105558C1B}" type="datetimeFigureOut">
              <a:rPr lang="ru-RU"/>
              <a:pPr>
                <a:defRPr/>
              </a:pPr>
              <a:t>21.04.2012</a:t>
            </a:fld>
            <a:endParaRPr lang="ru-RU"/>
          </a:p>
        </p:txBody>
      </p:sp>
      <p:sp>
        <p:nvSpPr>
          <p:cNvPr id="16" name="Footer Placeholder 5"/>
          <p:cNvSpPr>
            <a:spLocks noGrp="1"/>
          </p:cNvSpPr>
          <p:nvPr>
            <p:ph type="ftr" sz="quarter" idx="11"/>
          </p:nvPr>
        </p:nvSpPr>
        <p:spPr/>
        <p:txBody>
          <a:bodyPr/>
          <a:lstStyle>
            <a:lvl1pPr>
              <a:defRPr/>
            </a:lvl1pPr>
          </a:lstStyle>
          <a:p>
            <a:pPr>
              <a:defRPr/>
            </a:pPr>
            <a:endParaRPr lang="ru-RU"/>
          </a:p>
        </p:txBody>
      </p:sp>
      <p:sp>
        <p:nvSpPr>
          <p:cNvPr id="17" name="Slide Number Placeholder 6"/>
          <p:cNvSpPr>
            <a:spLocks noGrp="1"/>
          </p:cNvSpPr>
          <p:nvPr>
            <p:ph type="sldNum" sz="quarter" idx="12"/>
          </p:nvPr>
        </p:nvSpPr>
        <p:spPr/>
        <p:txBody>
          <a:bodyPr/>
          <a:lstStyle>
            <a:lvl1pPr>
              <a:defRPr/>
            </a:lvl1pPr>
          </a:lstStyle>
          <a:p>
            <a:pPr>
              <a:defRPr/>
            </a:pPr>
            <a:fld id="{D8E8E4CB-7DB1-412F-ABCB-11D55BBA3A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Rectangle 6"/>
          <p:cNvGrpSpPr>
            <a:grpSpLocks/>
          </p:cNvGrpSpPr>
          <p:nvPr/>
        </p:nvGrpSpPr>
        <p:grpSpPr bwMode="auto">
          <a:xfrm>
            <a:off x="0" y="5108575"/>
            <a:ext cx="9144000" cy="1749425"/>
            <a:chOff x="0" y="3218"/>
            <a:chExt cx="5760" cy="1102"/>
          </a:xfrm>
        </p:grpSpPr>
        <p:pic>
          <p:nvPicPr>
            <p:cNvPr id="1026" name="Rectangle 6"/>
            <p:cNvPicPr>
              <a:picLocks noChangeArrowheads="1"/>
            </p:cNvPicPr>
            <p:nvPr/>
          </p:nvPicPr>
          <p:blipFill>
            <a:blip r:embed="rId14"/>
            <a:srcRect/>
            <a:stretch>
              <a:fillRect/>
            </a:stretch>
          </p:blipFill>
          <p:spPr bwMode="auto">
            <a:xfrm>
              <a:off x="0" y="3218"/>
              <a:ext cx="5760" cy="1102"/>
            </a:xfrm>
            <a:prstGeom prst="rect">
              <a:avLst/>
            </a:prstGeom>
            <a:noFill/>
          </p:spPr>
        </p:pic>
        <p:sp>
          <p:nvSpPr>
            <p:cNvPr id="1027" name="Text Box 3"/>
            <p:cNvSpPr txBox="1">
              <a:spLocks noChangeArrowheads="1"/>
            </p:cNvSpPr>
            <p:nvPr/>
          </p:nvSpPr>
          <p:spPr bwMode="auto">
            <a:xfrm>
              <a:off x="0" y="3216"/>
              <a:ext cx="5760" cy="110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8" name="Rectangle 7"/>
          <p:cNvGrpSpPr>
            <a:grpSpLocks/>
          </p:cNvGrpSpPr>
          <p:nvPr/>
        </p:nvGrpSpPr>
        <p:grpSpPr bwMode="auto">
          <a:xfrm>
            <a:off x="0" y="0"/>
            <a:ext cx="9144000" cy="5108575"/>
            <a:chOff x="0" y="0"/>
            <a:chExt cx="5760" cy="3218"/>
          </a:xfrm>
        </p:grpSpPr>
        <p:pic>
          <p:nvPicPr>
            <p:cNvPr id="1029" name="Rectangle 7"/>
            <p:cNvPicPr>
              <a:picLocks noChangeArrowheads="1"/>
            </p:cNvPicPr>
            <p:nvPr/>
          </p:nvPicPr>
          <p:blipFill>
            <a:blip r:embed="rId15"/>
            <a:srcRect/>
            <a:stretch>
              <a:fillRect/>
            </a:stretch>
          </p:blipFill>
          <p:spPr bwMode="auto">
            <a:xfrm>
              <a:off x="0" y="0"/>
              <a:ext cx="5760" cy="3218"/>
            </a:xfrm>
            <a:prstGeom prst="rect">
              <a:avLst/>
            </a:prstGeom>
            <a:noFill/>
          </p:spPr>
        </p:pic>
        <p:sp>
          <p:nvSpPr>
            <p:cNvPr id="1030" name="Text Box 6"/>
            <p:cNvSpPr txBox="1">
              <a:spLocks noChangeArrowheads="1"/>
            </p:cNvSpPr>
            <p:nvPr/>
          </p:nvSpPr>
          <p:spPr bwMode="auto">
            <a:xfrm>
              <a:off x="0" y="0"/>
              <a:ext cx="5760" cy="321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Oval 9"/>
          <p:cNvGrpSpPr>
            <a:grpSpLocks/>
          </p:cNvGrpSpPr>
          <p:nvPr/>
        </p:nvGrpSpPr>
        <p:grpSpPr bwMode="auto">
          <a:xfrm>
            <a:off x="0" y="1603375"/>
            <a:ext cx="9144000" cy="5102225"/>
            <a:chOff x="0" y="1010"/>
            <a:chExt cx="5760" cy="3214"/>
          </a:xfrm>
        </p:grpSpPr>
        <p:pic>
          <p:nvPicPr>
            <p:cNvPr id="1033" name="Oval 9"/>
            <p:cNvPicPr>
              <a:picLocks noChangeArrowheads="1"/>
            </p:cNvPicPr>
            <p:nvPr/>
          </p:nvPicPr>
          <p:blipFill>
            <a:blip r:embed="rId16"/>
            <a:srcRect/>
            <a:stretch>
              <a:fillRect/>
            </a:stretch>
          </p:blipFill>
          <p:spPr bwMode="auto">
            <a:xfrm>
              <a:off x="0" y="1010"/>
              <a:ext cx="5760" cy="3214"/>
            </a:xfrm>
            <a:prstGeom prst="rect">
              <a:avLst/>
            </a:prstGeom>
            <a:noFill/>
          </p:spPr>
        </p:pic>
        <p:sp>
          <p:nvSpPr>
            <p:cNvPr id="1034" name="Text Box 1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0DD31364-D406-435F-A154-0511FFF95FF8}" type="datetimeFigureOut">
              <a:rPr lang="ru-RU"/>
              <a:pPr>
                <a:defRPr/>
              </a:pPr>
              <a:t>21.04.2012</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5517F2D2-A39D-485D-A5D8-50D1C8CD228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image" Target="../media/image38.gif"/><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gif"/><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jpeg"/><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91.jpeg"/><Relationship Id="rId7" Type="http://schemas.openxmlformats.org/officeDocument/2006/relationships/image" Target="../media/image88.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3.jpeg"/><Relationship Id="rId4" Type="http://schemas.openxmlformats.org/officeDocument/2006/relationships/image" Target="../media/image87.jpe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107950" y="1000108"/>
            <a:ext cx="8856663" cy="1200329"/>
          </a:xfrm>
          <a:prstGeom prst="rect">
            <a:avLst/>
          </a:prstGeom>
          <a:noFill/>
          <a:ln w="9525">
            <a:noFill/>
            <a:miter lim="800000"/>
            <a:headEnd/>
            <a:tailEnd/>
          </a:ln>
        </p:spPr>
        <p:txBody>
          <a:bodyPr wrap="square">
            <a:spAutoFit/>
          </a:bodyPr>
          <a:lstStyle/>
          <a:p>
            <a:pPr algn="ctr"/>
            <a:r>
              <a:rPr lang="ru-RU" sz="3600" b="1" dirty="0" err="1"/>
              <a:t>Надзвичайні</a:t>
            </a:r>
            <a:r>
              <a:rPr lang="ru-RU" sz="3600" b="1" dirty="0"/>
              <a:t> </a:t>
            </a:r>
            <a:r>
              <a:rPr lang="ru-RU" sz="3600" b="1" dirty="0" err="1" smtClean="0"/>
              <a:t>ситуації</a:t>
            </a:r>
            <a:r>
              <a:rPr lang="ru-RU" sz="3600" b="1" dirty="0" smtClean="0"/>
              <a:t>, </a:t>
            </a:r>
            <a:r>
              <a:rPr lang="ru-RU" sz="3600" b="1" dirty="0" err="1" smtClean="0"/>
              <a:t>класифікація</a:t>
            </a:r>
            <a:r>
              <a:rPr lang="ru-RU" sz="3600" b="1" dirty="0" smtClean="0"/>
              <a:t> та </a:t>
            </a:r>
          </a:p>
          <a:p>
            <a:pPr algn="ctr"/>
            <a:r>
              <a:rPr lang="ru-RU" sz="3600" b="1" dirty="0" err="1" smtClean="0"/>
              <a:t>дії</a:t>
            </a:r>
            <a:r>
              <a:rPr lang="ru-RU" sz="3600" b="1" dirty="0" smtClean="0"/>
              <a:t> при </a:t>
            </a:r>
            <a:r>
              <a:rPr lang="ru-RU" sz="3600" b="1" dirty="0" err="1" smtClean="0"/>
              <a:t>їх</a:t>
            </a:r>
            <a:r>
              <a:rPr lang="ru-RU" sz="3600" b="1" dirty="0" smtClean="0"/>
              <a:t> </a:t>
            </a:r>
            <a:r>
              <a:rPr lang="ru-RU" sz="3600" b="1" dirty="0" err="1" smtClean="0"/>
              <a:t>виникненні</a:t>
            </a:r>
            <a:endParaRPr lang="ru-RU" sz="3600" dirty="0"/>
          </a:p>
        </p:txBody>
      </p:sp>
      <p:pic>
        <p:nvPicPr>
          <p:cNvPr id="5123" name="Picture 2"/>
          <p:cNvPicPr>
            <a:picLocks noChangeAspect="1" noChangeArrowheads="1"/>
          </p:cNvPicPr>
          <p:nvPr/>
        </p:nvPicPr>
        <p:blipFill>
          <a:blip r:embed="rId2"/>
          <a:srcRect/>
          <a:stretch>
            <a:fillRect/>
          </a:stretch>
        </p:blipFill>
        <p:spPr bwMode="auto">
          <a:xfrm>
            <a:off x="107950" y="2211388"/>
            <a:ext cx="3389313" cy="2541587"/>
          </a:xfrm>
          <a:prstGeom prst="rect">
            <a:avLst/>
          </a:prstGeom>
          <a:noFill/>
          <a:ln w="9525">
            <a:noFill/>
            <a:miter lim="800000"/>
            <a:headEnd/>
            <a:tailEnd/>
          </a:ln>
          <a:effectLst/>
        </p:spPr>
      </p:pic>
      <p:pic>
        <p:nvPicPr>
          <p:cNvPr id="5124" name="Picture 3"/>
          <p:cNvPicPr>
            <a:picLocks noChangeAspect="1" noChangeArrowheads="1"/>
          </p:cNvPicPr>
          <p:nvPr/>
        </p:nvPicPr>
        <p:blipFill>
          <a:blip r:embed="rId3"/>
          <a:srcRect/>
          <a:stretch>
            <a:fillRect/>
          </a:stretch>
        </p:blipFill>
        <p:spPr bwMode="auto">
          <a:xfrm>
            <a:off x="2322513" y="3213100"/>
            <a:ext cx="3529012" cy="2441575"/>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5357818" y="4108714"/>
            <a:ext cx="3643338" cy="2606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88" y="357166"/>
            <a:ext cx="8796368" cy="5940088"/>
          </a:xfrm>
          <a:prstGeom prst="rect">
            <a:avLst/>
          </a:prstGeom>
        </p:spPr>
        <p:txBody>
          <a:bodyPr wrap="square">
            <a:spAutoFit/>
          </a:bodyPr>
          <a:lstStyle/>
          <a:p>
            <a:pPr fontAlgn="auto">
              <a:spcBef>
                <a:spcPts val="0"/>
              </a:spcBef>
              <a:spcAft>
                <a:spcPts val="0"/>
              </a:spcAft>
              <a:defRPr/>
            </a:pPr>
            <a:r>
              <a:rPr lang="ru-RU" sz="2000" b="1" dirty="0">
                <a:solidFill>
                  <a:schemeClr val="accent6"/>
                </a:solidFill>
                <a:latin typeface="+mn-lt"/>
              </a:rPr>
              <a:t> </a:t>
            </a: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ГРОЗА</a:t>
            </a:r>
            <a:r>
              <a:rPr lang="ru-RU" sz="2000" b="1" i="1" dirty="0">
                <a:solidFill>
                  <a:srgbClr val="0000CC"/>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грім</a:t>
            </a:r>
            <a:r>
              <a:rPr lang="ru-RU" sz="2000" b="1" dirty="0">
                <a:solidFill>
                  <a:srgbClr val="0000CC"/>
                </a:solidFill>
                <a:latin typeface="+mn-lt"/>
              </a:rPr>
              <a:t> і </a:t>
            </a:r>
            <a:r>
              <a:rPr lang="ru-RU" sz="2000" b="1" dirty="0" err="1">
                <a:solidFill>
                  <a:srgbClr val="0000CC"/>
                </a:solidFill>
                <a:latin typeface="+mn-lt"/>
              </a:rPr>
              <a:t>блискавка</a:t>
            </a:r>
            <a:r>
              <a:rPr lang="ru-RU" sz="2000" b="1" dirty="0">
                <a:solidFill>
                  <a:srgbClr val="0000CC"/>
                </a:solidFill>
                <a:latin typeface="+mn-lt"/>
              </a:rPr>
              <a:t> з </a:t>
            </a:r>
            <a:r>
              <a:rPr lang="ru-RU" sz="2000" b="1" dirty="0" err="1">
                <a:solidFill>
                  <a:srgbClr val="0000CC"/>
                </a:solidFill>
                <a:latin typeface="+mn-lt"/>
              </a:rPr>
              <a:t>дощем</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градом. </a:t>
            </a:r>
            <a:r>
              <a:rPr lang="ru-RU" sz="2000" b="1" dirty="0" err="1">
                <a:solidFill>
                  <a:srgbClr val="0000CC"/>
                </a:solidFill>
                <a:latin typeface="+mn-lt"/>
              </a:rPr>
              <a:t>Під</a:t>
            </a:r>
            <a:r>
              <a:rPr lang="ru-RU" sz="2000" b="1" dirty="0">
                <a:solidFill>
                  <a:srgbClr val="0000CC"/>
                </a:solidFill>
                <a:latin typeface="+mn-lt"/>
              </a:rPr>
              <a:t> час грози </a:t>
            </a:r>
            <a:r>
              <a:rPr lang="ru-RU" sz="2000" b="1" dirty="0" err="1">
                <a:solidFill>
                  <a:srgbClr val="0000CC"/>
                </a:solidFill>
                <a:latin typeface="+mn-lt"/>
              </a:rPr>
              <a:t>зазвичай</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ще</a:t>
            </a:r>
            <a:r>
              <a:rPr lang="ru-RU" sz="2000" b="1" dirty="0">
                <a:solidFill>
                  <a:srgbClr val="0000CC"/>
                </a:solidFill>
                <a:latin typeface="+mn-lt"/>
              </a:rPr>
              <a:t> й </a:t>
            </a:r>
            <a:r>
              <a:rPr lang="ru-RU" sz="2000" b="1" dirty="0" err="1">
                <a:solidFill>
                  <a:srgbClr val="0000CC"/>
                </a:solidFill>
                <a:latin typeface="+mn-lt"/>
              </a:rPr>
              <a:t>сильний</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br>
              <a:rPr lang="ru-RU" sz="2000" b="1" dirty="0">
                <a:solidFill>
                  <a:srgbClr val="0000CC"/>
                </a:solidFill>
                <a:latin typeface="+mn-lt"/>
              </a:rPr>
            </a:br>
            <a:r>
              <a:rPr lang="ru-RU" sz="2000" b="1" dirty="0">
                <a:solidFill>
                  <a:srgbClr val="0000CC"/>
                </a:solidFill>
                <a:latin typeface="+mn-lt"/>
              </a:rPr>
              <a:t> </a:t>
            </a:r>
            <a:br>
              <a:rPr lang="ru-RU" sz="2000" b="1" dirty="0">
                <a:solidFill>
                  <a:srgbClr val="0000CC"/>
                </a:solidFill>
                <a:latin typeface="+mn-lt"/>
              </a:rPr>
            </a:br>
            <a:r>
              <a:rPr lang="ru-RU" sz="2000" b="1" i="1" dirty="0">
                <a:solidFill>
                  <a:schemeClr val="accent6"/>
                </a:solidFill>
                <a:latin typeface="+mn-lt"/>
              </a:rPr>
              <a:t>БУРЯ </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руйнівної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a:solidFill>
                  <a:srgbClr val="0000CC"/>
                </a:solidFill>
                <a:latin typeface="+mn-lt"/>
              </a:rPr>
              <a:t>який</a:t>
            </a:r>
            <a:r>
              <a:rPr lang="ru-RU" sz="2000" b="1" dirty="0">
                <a:solidFill>
                  <a:srgbClr val="0000CC"/>
                </a:solidFill>
                <a:latin typeface="+mn-lt"/>
              </a:rPr>
              <a:t> </a:t>
            </a:r>
            <a:r>
              <a:rPr lang="ru-RU" sz="2000" b="1" dirty="0" err="1">
                <a:solidFill>
                  <a:srgbClr val="0000CC"/>
                </a:solidFill>
                <a:latin typeface="+mn-lt"/>
              </a:rPr>
              <a:t>дме</a:t>
            </a:r>
            <a:r>
              <a:rPr lang="ru-RU" sz="2000" b="1" dirty="0">
                <a:solidFill>
                  <a:srgbClr val="0000CC"/>
                </a:solidFill>
                <a:latin typeface="+mn-lt"/>
              </a:rPr>
              <a:t> </a:t>
            </a:r>
            <a:r>
              <a:rPr lang="ru-RU" sz="2000" b="1" dirty="0" err="1">
                <a:solidFill>
                  <a:srgbClr val="0000CC"/>
                </a:solidFill>
                <a:latin typeface="+mn-lt"/>
              </a:rPr>
              <a:t>тривалий</a:t>
            </a:r>
            <a:r>
              <a:rPr lang="ru-RU" sz="2000" b="1" dirty="0">
                <a:solidFill>
                  <a:srgbClr val="0000CC"/>
                </a:solidFill>
                <a:latin typeface="+mn-lt"/>
              </a:rPr>
              <a:t> час. Бурю </a:t>
            </a:r>
            <a:r>
              <a:rPr lang="ru-RU" sz="2000" b="1" dirty="0" err="1">
                <a:solidFill>
                  <a:srgbClr val="0000CC"/>
                </a:solidFill>
                <a:latin typeface="+mn-lt"/>
              </a:rPr>
              <a:t>ще</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називають</a:t>
            </a:r>
            <a:r>
              <a:rPr lang="ru-RU" sz="2000" b="1" dirty="0">
                <a:solidFill>
                  <a:srgbClr val="0000CC"/>
                </a:solidFill>
                <a:latin typeface="+mn-lt"/>
              </a:rPr>
              <a:t> </a:t>
            </a:r>
            <a:r>
              <a:rPr lang="ru-RU" sz="2000" b="1" dirty="0" err="1">
                <a:solidFill>
                  <a:srgbClr val="0000CC"/>
                </a:solidFill>
                <a:latin typeface="+mn-lt"/>
              </a:rPr>
              <a:t>буревієм</a:t>
            </a:r>
            <a:r>
              <a:rPr lang="ru-RU" sz="2000" b="1" dirty="0">
                <a:solidFill>
                  <a:srgbClr val="0000CC"/>
                </a:solidFill>
                <a:latin typeface="+mn-lt"/>
              </a:rPr>
              <a:t>. </a:t>
            </a: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шкоди</a:t>
            </a:r>
            <a:r>
              <a:rPr lang="ru-RU" sz="2000" b="1" dirty="0">
                <a:solidFill>
                  <a:srgbClr val="0000CC"/>
                </a:solidFill>
                <a:latin typeface="+mn-lt"/>
              </a:rPr>
              <a:t> </a:t>
            </a:r>
            <a:r>
              <a:rPr lang="ru-RU" sz="2000" b="1" dirty="0" err="1">
                <a:solidFill>
                  <a:srgbClr val="0000CC"/>
                </a:solidFill>
                <a:latin typeface="+mn-lt"/>
              </a:rPr>
              <a:t>завдає</a:t>
            </a:r>
            <a:r>
              <a:rPr lang="ru-RU" sz="2000" b="1" dirty="0">
                <a:solidFill>
                  <a:srgbClr val="0000CC"/>
                </a:solidFill>
                <a:latin typeface="+mn-lt"/>
              </a:rPr>
              <a:t> </a:t>
            </a:r>
            <a:r>
              <a:rPr lang="ru-RU" sz="2000" b="1" dirty="0" err="1">
                <a:solidFill>
                  <a:srgbClr val="0000CC"/>
                </a:solidFill>
                <a:latin typeface="+mn-lt"/>
              </a:rPr>
              <a:t>буревій</a:t>
            </a:r>
            <a:r>
              <a:rPr lang="ru-RU" sz="2000" b="1" dirty="0">
                <a:solidFill>
                  <a:srgbClr val="0000CC"/>
                </a:solidFill>
                <a:latin typeface="+mn-lt"/>
              </a:rPr>
              <a:t> </a:t>
            </a:r>
            <a:r>
              <a:rPr lang="ru-RU" sz="2000" b="1" dirty="0" err="1">
                <a:solidFill>
                  <a:srgbClr val="0000CC"/>
                </a:solidFill>
                <a:latin typeface="+mn-lt"/>
              </a:rPr>
              <a:t>людині</a:t>
            </a:r>
            <a:r>
              <a:rPr lang="ru-RU" sz="2000" b="1" dirty="0">
                <a:solidFill>
                  <a:srgbClr val="0000CC"/>
                </a:solidFill>
                <a:latin typeface="+mn-lt"/>
              </a:rPr>
              <a:t> й </a:t>
            </a:r>
            <a:r>
              <a:rPr lang="ru-RU" sz="2000" b="1" dirty="0" err="1">
                <a:solidFill>
                  <a:srgbClr val="0000CC"/>
                </a:solidFill>
                <a:latin typeface="+mn-lt"/>
              </a:rPr>
              <a:t>природі</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руйнує</a:t>
            </a:r>
            <a:r>
              <a:rPr lang="ru-RU" sz="2000" b="1" dirty="0">
                <a:solidFill>
                  <a:srgbClr val="0000CC"/>
                </a:solidFill>
                <a:latin typeface="+mn-lt"/>
              </a:rPr>
              <a:t> </a:t>
            </a:r>
            <a:r>
              <a:rPr lang="ru-RU" sz="2000" b="1" dirty="0" err="1">
                <a:solidFill>
                  <a:srgbClr val="0000CC"/>
                </a:solidFill>
                <a:latin typeface="+mn-lt"/>
              </a:rPr>
              <a:t>будівлі</a:t>
            </a:r>
            <a:r>
              <a:rPr lang="ru-RU" sz="2000" b="1" dirty="0">
                <a:solidFill>
                  <a:srgbClr val="0000CC"/>
                </a:solidFill>
                <a:latin typeface="+mn-lt"/>
              </a:rPr>
              <a:t>, </a:t>
            </a:r>
            <a:r>
              <a:rPr lang="ru-RU" sz="2000" b="1" dirty="0" err="1">
                <a:solidFill>
                  <a:srgbClr val="0000CC"/>
                </a:solidFill>
                <a:latin typeface="+mn-lt"/>
              </a:rPr>
              <a:t>лінії</a:t>
            </a:r>
            <a:r>
              <a:rPr lang="ru-RU" sz="2000" b="1" dirty="0">
                <a:solidFill>
                  <a:srgbClr val="0000CC"/>
                </a:solidFill>
                <a:latin typeface="+mn-lt"/>
              </a:rPr>
              <a:t> </a:t>
            </a:r>
            <a:r>
              <a:rPr lang="ru-RU" sz="2000" b="1" dirty="0" err="1">
                <a:solidFill>
                  <a:srgbClr val="0000CC"/>
                </a:solidFill>
                <a:latin typeface="+mn-lt"/>
              </a:rPr>
              <a:t>електропередач</a:t>
            </a:r>
            <a:r>
              <a:rPr lang="ru-RU" sz="2000" b="1" dirty="0">
                <a:solidFill>
                  <a:srgbClr val="0000CC"/>
                </a:solidFill>
                <a:latin typeface="+mn-lt"/>
              </a:rPr>
              <a:t>, </a:t>
            </a:r>
            <a:r>
              <a:rPr lang="ru-RU" sz="2000" b="1" dirty="0" err="1">
                <a:solidFill>
                  <a:srgbClr val="0000CC"/>
                </a:solidFill>
                <a:latin typeface="+mn-lt"/>
              </a:rPr>
              <a:t>ламає</a:t>
            </a:r>
            <a:r>
              <a:rPr lang="ru-RU" sz="2000" b="1" dirty="0">
                <a:solidFill>
                  <a:srgbClr val="0000CC"/>
                </a:solidFill>
                <a:latin typeface="+mn-lt"/>
              </a:rPr>
              <a:t> дерева. </a:t>
            </a:r>
            <a:br>
              <a:rPr lang="ru-RU" sz="2000" b="1" dirty="0">
                <a:solidFill>
                  <a:srgbClr val="0000CC"/>
                </a:solidFill>
                <a:latin typeface="+mn-lt"/>
              </a:rPr>
            </a:b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ЗЕМЛЕТРУС</a:t>
            </a:r>
            <a:r>
              <a:rPr lang="ru-RU" sz="2000" b="1" dirty="0">
                <a:solidFill>
                  <a:schemeClr val="accent6"/>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коливання</a:t>
            </a:r>
            <a:r>
              <a:rPr lang="ru-RU" sz="2000" b="1" dirty="0">
                <a:solidFill>
                  <a:srgbClr val="0000CC"/>
                </a:solidFill>
                <a:latin typeface="+mn-lt"/>
              </a:rPr>
              <a:t> </a:t>
            </a:r>
            <a:r>
              <a:rPr lang="ru-RU" sz="2000" b="1" dirty="0" err="1">
                <a:solidFill>
                  <a:srgbClr val="0000CC"/>
                </a:solidFill>
                <a:latin typeface="+mn-lt"/>
              </a:rPr>
              <a:t>земної</a:t>
            </a:r>
            <a:r>
              <a:rPr lang="ru-RU" sz="2000" b="1" dirty="0">
                <a:solidFill>
                  <a:srgbClr val="0000CC"/>
                </a:solidFill>
                <a:latin typeface="+mn-lt"/>
              </a:rPr>
              <a:t> </a:t>
            </a:r>
            <a:r>
              <a:rPr lang="ru-RU" sz="2000" b="1" dirty="0" err="1">
                <a:solidFill>
                  <a:srgbClr val="0000CC"/>
                </a:solidFill>
                <a:latin typeface="+mn-lt"/>
              </a:rPr>
              <a:t>поверхні</a:t>
            </a:r>
            <a:r>
              <a:rPr lang="ru-RU" sz="2000" b="1" dirty="0">
                <a:solidFill>
                  <a:srgbClr val="0000CC"/>
                </a:solidFill>
                <a:latin typeface="+mn-lt"/>
              </a:rPr>
              <a:t>, </a:t>
            </a:r>
            <a:r>
              <a:rPr lang="ru-RU" sz="2000" b="1" dirty="0" err="1">
                <a:solidFill>
                  <a:srgbClr val="0000CC"/>
                </a:solidFill>
                <a:latin typeface="+mn-lt"/>
              </a:rPr>
              <a:t>що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a:t>
            </a:r>
            <a:r>
              <a:rPr lang="ru-RU" sz="2000" b="1" dirty="0" err="1">
                <a:solidFill>
                  <a:srgbClr val="0000CC"/>
                </a:solidFill>
                <a:latin typeface="+mn-lt"/>
              </a:rPr>
              <a:t>унаслідок</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підземних</a:t>
            </a:r>
            <a:r>
              <a:rPr lang="ru-RU" sz="2000" b="1" dirty="0">
                <a:solidFill>
                  <a:srgbClr val="0000CC"/>
                </a:solidFill>
                <a:latin typeface="+mn-lt"/>
              </a:rPr>
              <a:t> </a:t>
            </a:r>
            <a:r>
              <a:rPr lang="ru-RU" sz="2000" b="1" dirty="0" err="1">
                <a:solidFill>
                  <a:srgbClr val="0000CC"/>
                </a:solidFill>
                <a:latin typeface="+mn-lt"/>
              </a:rPr>
              <a:t>поштовхів</a:t>
            </a:r>
            <a:r>
              <a:rPr lang="ru-RU" sz="2000" b="1" dirty="0">
                <a:solidFill>
                  <a:srgbClr val="0000CC"/>
                </a:solidFill>
                <a:latin typeface="+mn-lt"/>
              </a:rPr>
              <a:t> </a:t>
            </a:r>
            <a:r>
              <a:rPr lang="ru-RU" sz="2000" b="1" dirty="0" err="1">
                <a:solidFill>
                  <a:srgbClr val="0000CC"/>
                </a:solidFill>
                <a:latin typeface="+mn-lt"/>
              </a:rPr>
              <a:t>величезної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smtClean="0">
                <a:solidFill>
                  <a:srgbClr val="0000CC"/>
                </a:solidFill>
                <a:latin typeface="+mn-lt"/>
              </a:rPr>
              <a:t>Землетруси</a:t>
            </a:r>
            <a:r>
              <a:rPr lang="ru-RU" sz="2000" b="1" dirty="0" smtClean="0">
                <a:solidFill>
                  <a:srgbClr val="0000CC"/>
                </a:solidFill>
                <a:latin typeface="+mn-lt"/>
              </a:rPr>
              <a:t> </a:t>
            </a:r>
            <a:r>
              <a:rPr lang="ru-RU" sz="2000" b="1" dirty="0" err="1">
                <a:solidFill>
                  <a:srgbClr val="0000CC"/>
                </a:solidFill>
                <a:latin typeface="+mn-lt"/>
              </a:rPr>
              <a:t>здебільшого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у </a:t>
            </a:r>
            <a:r>
              <a:rPr lang="ru-RU" sz="2000" b="1" dirty="0" err="1">
                <a:solidFill>
                  <a:srgbClr val="0000CC"/>
                </a:solidFill>
                <a:latin typeface="+mn-lt"/>
              </a:rPr>
              <a:t>гірській</a:t>
            </a:r>
            <a:r>
              <a:rPr lang="ru-RU" sz="2000" b="1" dirty="0">
                <a:solidFill>
                  <a:srgbClr val="0000CC"/>
                </a:solidFill>
                <a:latin typeface="+mn-lt"/>
              </a:rPr>
              <a:t> </a:t>
            </a:r>
            <a:r>
              <a:rPr lang="ru-RU" sz="2000" b="1" dirty="0" err="1">
                <a:solidFill>
                  <a:srgbClr val="0000CC"/>
                </a:solidFill>
                <a:latin typeface="+mn-lt"/>
              </a:rPr>
              <a:t>місцевості</a:t>
            </a:r>
            <a:r>
              <a:rPr lang="ru-RU" sz="2000" b="1" dirty="0">
                <a:solidFill>
                  <a:srgbClr val="0000CC"/>
                </a:solidFill>
                <a:latin typeface="+mn-lt"/>
              </a:rPr>
              <a:t>. На </a:t>
            </a:r>
            <a:r>
              <a:rPr lang="ru-RU" sz="2000" b="1" dirty="0" err="1" smtClean="0">
                <a:solidFill>
                  <a:srgbClr val="0000CC"/>
                </a:solidFill>
                <a:latin typeface="+mn-lt"/>
              </a:rPr>
              <a:t>рівнинній</a:t>
            </a:r>
            <a:r>
              <a:rPr lang="ru-RU" sz="2000" b="1" dirty="0" smtClean="0">
                <a:solidFill>
                  <a:srgbClr val="0000CC"/>
                </a:solidFill>
                <a:latin typeface="+mn-lt"/>
              </a:rPr>
              <a:t> </a:t>
            </a:r>
            <a:r>
              <a:rPr lang="ru-RU" sz="2000" b="1" dirty="0" err="1" smtClean="0">
                <a:solidFill>
                  <a:srgbClr val="0000CC"/>
                </a:solidFill>
                <a:latin typeface="+mn-lt"/>
              </a:rPr>
              <a:t>місцевості</a:t>
            </a:r>
            <a:r>
              <a:rPr lang="ru-RU" sz="2000" b="1" dirty="0" smtClean="0">
                <a:solidFill>
                  <a:srgbClr val="0000CC"/>
                </a:solidFill>
                <a:latin typeface="+mn-lt"/>
              </a:rPr>
              <a:t> </a:t>
            </a:r>
            <a:r>
              <a:rPr lang="ru-RU" sz="2000" b="1" dirty="0">
                <a:solidFill>
                  <a:srgbClr val="0000CC"/>
                </a:solidFill>
                <a:latin typeface="+mn-lt"/>
              </a:rPr>
              <a:t>вони </a:t>
            </a:r>
            <a:r>
              <a:rPr lang="ru-RU" sz="2000" b="1" dirty="0" err="1">
                <a:solidFill>
                  <a:srgbClr val="0000CC"/>
                </a:solidFill>
                <a:latin typeface="+mn-lt"/>
              </a:rPr>
              <a:t>бувають</a:t>
            </a:r>
            <a:r>
              <a:rPr lang="ru-RU" sz="2000" b="1" dirty="0">
                <a:solidFill>
                  <a:srgbClr val="0000CC"/>
                </a:solidFill>
                <a:latin typeface="+mn-lt"/>
              </a:rPr>
              <a:t> </a:t>
            </a:r>
            <a:r>
              <a:rPr lang="ru-RU" sz="2000" b="1" dirty="0" err="1">
                <a:solidFill>
                  <a:srgbClr val="0000CC"/>
                </a:solidFill>
                <a:latin typeface="+mn-lt"/>
              </a:rPr>
              <a:t>рідко</a:t>
            </a:r>
            <a:r>
              <a:rPr lang="ru-RU" sz="2000" b="1" dirty="0">
                <a:solidFill>
                  <a:srgbClr val="0000CC"/>
                </a:solidFill>
                <a:latin typeface="+mn-lt"/>
              </a:rPr>
              <a:t> і </a:t>
            </a:r>
            <a:r>
              <a:rPr lang="ru-RU" sz="2000" b="1" dirty="0" err="1">
                <a:solidFill>
                  <a:srgbClr val="0000CC"/>
                </a:solidFill>
                <a:latin typeface="+mn-lt"/>
              </a:rPr>
              <a:t>невеликої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smtClean="0">
                <a:solidFill>
                  <a:srgbClr val="0000CC"/>
                </a:solidFill>
                <a:latin typeface="+mn-lt"/>
              </a:rPr>
              <a:t> </a:t>
            </a:r>
            <a:r>
              <a:rPr lang="ru-RU" sz="2000" b="1" dirty="0" err="1" smtClean="0">
                <a:solidFill>
                  <a:srgbClr val="0000CC"/>
                </a:solidFill>
                <a:latin typeface="+mn-lt"/>
              </a:rPr>
              <a:t>Під</a:t>
            </a:r>
            <a:r>
              <a:rPr lang="ru-RU" sz="2000" b="1" dirty="0" smtClean="0">
                <a:solidFill>
                  <a:srgbClr val="0000CC"/>
                </a:solidFill>
                <a:latin typeface="+mn-lt"/>
              </a:rPr>
              <a:t> </a:t>
            </a:r>
            <a:r>
              <a:rPr lang="ru-RU" sz="2000" b="1" dirty="0">
                <a:solidFill>
                  <a:srgbClr val="0000CC"/>
                </a:solidFill>
                <a:latin typeface="+mn-lt"/>
              </a:rPr>
              <a:t>час </a:t>
            </a:r>
            <a:r>
              <a:rPr lang="ru-RU" sz="2000" b="1" dirty="0" err="1">
                <a:solidFill>
                  <a:srgbClr val="0000CC"/>
                </a:solidFill>
                <a:latin typeface="+mn-lt"/>
              </a:rPr>
              <a:t>слабкого</a:t>
            </a:r>
            <a:r>
              <a:rPr lang="ru-RU" sz="2000" b="1" dirty="0">
                <a:solidFill>
                  <a:srgbClr val="0000CC"/>
                </a:solidFill>
                <a:latin typeface="+mn-lt"/>
              </a:rPr>
              <a:t> </a:t>
            </a:r>
            <a:r>
              <a:rPr lang="ru-RU" sz="2000" b="1" dirty="0" err="1">
                <a:solidFill>
                  <a:srgbClr val="0000CC"/>
                </a:solidFill>
                <a:latin typeface="+mn-lt"/>
              </a:rPr>
              <a:t>землетрусу</a:t>
            </a:r>
            <a:r>
              <a:rPr lang="ru-RU" sz="2000" b="1" dirty="0">
                <a:solidFill>
                  <a:srgbClr val="0000CC"/>
                </a:solidFill>
                <a:latin typeface="+mn-lt"/>
              </a:rPr>
              <a:t> в </a:t>
            </a:r>
            <a:r>
              <a:rPr lang="ru-RU" sz="2000" b="1" dirty="0" err="1" smtClean="0">
                <a:solidFill>
                  <a:srgbClr val="0000CC"/>
                </a:solidFill>
                <a:latin typeface="+mn-lt"/>
              </a:rPr>
              <a:t>будинках</a:t>
            </a:r>
            <a:r>
              <a:rPr lang="ru-RU" sz="2000" b="1" dirty="0" smtClean="0">
                <a:solidFill>
                  <a:srgbClr val="0000CC"/>
                </a:solidFill>
                <a:latin typeface="+mn-lt"/>
              </a:rPr>
              <a:t> </a:t>
            </a:r>
            <a:r>
              <a:rPr lang="ru-RU" sz="2000" b="1" dirty="0" err="1" smtClean="0">
                <a:solidFill>
                  <a:srgbClr val="0000CC"/>
                </a:solidFill>
                <a:latin typeface="+mn-lt"/>
              </a:rPr>
              <a:t>дзенькотить</a:t>
            </a:r>
            <a:r>
              <a:rPr lang="ru-RU" sz="2000" b="1" dirty="0" smtClean="0">
                <a:solidFill>
                  <a:srgbClr val="0000CC"/>
                </a:solidFill>
                <a:latin typeface="+mn-lt"/>
              </a:rPr>
              <a:t> </a:t>
            </a:r>
            <a:r>
              <a:rPr lang="ru-RU" sz="2000" b="1" dirty="0">
                <a:solidFill>
                  <a:srgbClr val="0000CC"/>
                </a:solidFill>
                <a:latin typeface="+mn-lt"/>
              </a:rPr>
              <a:t>посуд</a:t>
            </a:r>
            <a:r>
              <a:rPr lang="ru-RU" sz="2000" b="1" dirty="0" smtClean="0">
                <a:solidFill>
                  <a:srgbClr val="0000CC"/>
                </a:solidFill>
                <a:latin typeface="+mn-lt"/>
              </a:rPr>
              <a:t>, </a:t>
            </a:r>
            <a:r>
              <a:rPr lang="ru-RU" sz="2000" b="1" dirty="0" err="1" smtClean="0">
                <a:solidFill>
                  <a:srgbClr val="0000CC"/>
                </a:solidFill>
                <a:latin typeface="+mn-lt"/>
              </a:rPr>
              <a:t>розгойдуються</a:t>
            </a:r>
            <a:r>
              <a:rPr lang="ru-RU" sz="2000" b="1" dirty="0" smtClean="0">
                <a:solidFill>
                  <a:srgbClr val="0000CC"/>
                </a:solidFill>
                <a:latin typeface="+mn-lt"/>
              </a:rPr>
              <a:t> </a:t>
            </a:r>
            <a:r>
              <a:rPr lang="ru-RU" sz="2000" b="1" dirty="0" err="1">
                <a:solidFill>
                  <a:srgbClr val="0000CC"/>
                </a:solidFill>
                <a:latin typeface="+mn-lt"/>
              </a:rPr>
              <a:t>люстри</a:t>
            </a:r>
            <a:r>
              <a:rPr lang="ru-RU" sz="2000" b="1" dirty="0">
                <a:solidFill>
                  <a:srgbClr val="0000CC"/>
                </a:solidFill>
                <a:latin typeface="+mn-lt"/>
              </a:rPr>
              <a:t>, </a:t>
            </a:r>
            <a:r>
              <a:rPr lang="ru-RU" sz="2000" b="1" dirty="0" err="1">
                <a:solidFill>
                  <a:srgbClr val="0000CC"/>
                </a:solidFill>
                <a:latin typeface="+mn-lt"/>
              </a:rPr>
              <a:t>хитаються</a:t>
            </a:r>
            <a:r>
              <a:rPr lang="ru-RU" sz="2000" b="1" dirty="0">
                <a:solidFill>
                  <a:srgbClr val="0000CC"/>
                </a:solidFill>
                <a:latin typeface="+mn-lt"/>
              </a:rPr>
              <a:t> </a:t>
            </a:r>
            <a:r>
              <a:rPr lang="ru-RU" sz="2000" b="1" dirty="0" err="1">
                <a:solidFill>
                  <a:srgbClr val="0000CC"/>
                </a:solidFill>
                <a:latin typeface="+mn-lt"/>
              </a:rPr>
              <a:t>меблі</a:t>
            </a:r>
            <a:r>
              <a:rPr lang="ru-RU" sz="2000" b="1" dirty="0">
                <a:solidFill>
                  <a:srgbClr val="0000CC"/>
                </a:solidFill>
                <a:latin typeface="+mn-lt"/>
              </a:rPr>
              <a:t>… </a:t>
            </a:r>
            <a:r>
              <a:rPr lang="ru-RU" sz="2000" b="1" dirty="0" err="1">
                <a:solidFill>
                  <a:srgbClr val="0000CC"/>
                </a:solidFill>
                <a:latin typeface="+mn-lt"/>
              </a:rPr>
              <a:t>Під</a:t>
            </a:r>
            <a:r>
              <a:rPr lang="ru-RU" sz="2000" b="1" dirty="0">
                <a:solidFill>
                  <a:srgbClr val="0000CC"/>
                </a:solidFill>
                <a:latin typeface="+mn-lt"/>
              </a:rPr>
              <a:t> час </a:t>
            </a:r>
            <a:r>
              <a:rPr lang="ru-RU" sz="2000" b="1" dirty="0" err="1">
                <a:solidFill>
                  <a:srgbClr val="0000CC"/>
                </a:solidFill>
                <a:latin typeface="+mn-lt"/>
              </a:rPr>
              <a:t>сильних</a:t>
            </a:r>
            <a:r>
              <a:rPr lang="ru-RU" sz="2000" b="1" dirty="0">
                <a:solidFill>
                  <a:srgbClr val="0000CC"/>
                </a:solidFill>
                <a:latin typeface="+mn-lt"/>
              </a:rPr>
              <a:t> – </a:t>
            </a:r>
            <a:r>
              <a:rPr lang="ru-RU" sz="2000" b="1" dirty="0" err="1" smtClean="0">
                <a:solidFill>
                  <a:srgbClr val="0000CC"/>
                </a:solidFill>
                <a:latin typeface="+mn-lt"/>
              </a:rPr>
              <a:t>пошкоджуються</a:t>
            </a:r>
            <a:r>
              <a:rPr lang="ru-RU" sz="2000" b="1" dirty="0" smtClean="0">
                <a:solidFill>
                  <a:srgbClr val="0000CC"/>
                </a:solidFill>
                <a:latin typeface="+mn-lt"/>
              </a:rPr>
              <a:t> </a:t>
            </a:r>
            <a:r>
              <a:rPr lang="ru-RU" sz="2000" b="1" dirty="0" err="1">
                <a:solidFill>
                  <a:srgbClr val="0000CC"/>
                </a:solidFill>
                <a:latin typeface="+mn-lt"/>
              </a:rPr>
              <a:t>будинки</a:t>
            </a:r>
            <a:r>
              <a:rPr lang="ru-RU" sz="2000" b="1" dirty="0">
                <a:solidFill>
                  <a:srgbClr val="0000CC"/>
                </a:solidFill>
                <a:latin typeface="+mn-lt"/>
              </a:rPr>
              <a:t>: </a:t>
            </a:r>
            <a:r>
              <a:rPr lang="ru-RU" sz="2000" b="1" dirty="0" err="1">
                <a:solidFill>
                  <a:srgbClr val="0000CC"/>
                </a:solidFill>
                <a:latin typeface="+mn-lt"/>
              </a:rPr>
              <a:t>руйнуються</a:t>
            </a:r>
            <a:r>
              <a:rPr lang="ru-RU" sz="2000" b="1" dirty="0">
                <a:solidFill>
                  <a:srgbClr val="0000CC"/>
                </a:solidFill>
                <a:latin typeface="+mn-lt"/>
              </a:rPr>
              <a:t> </a:t>
            </a:r>
            <a:r>
              <a:rPr lang="ru-RU" sz="2000" b="1" dirty="0" err="1">
                <a:solidFill>
                  <a:srgbClr val="0000CC"/>
                </a:solidFill>
                <a:latin typeface="+mn-lt"/>
              </a:rPr>
              <a:t>дахи</a:t>
            </a:r>
            <a:r>
              <a:rPr lang="ru-RU" sz="2000" b="1" dirty="0">
                <a:solidFill>
                  <a:srgbClr val="0000CC"/>
                </a:solidFill>
                <a:latin typeface="+mn-lt"/>
              </a:rPr>
              <a:t>, </a:t>
            </a:r>
            <a:r>
              <a:rPr lang="ru-RU" sz="2000" b="1" dirty="0" err="1">
                <a:solidFill>
                  <a:srgbClr val="0000CC"/>
                </a:solidFill>
                <a:latin typeface="+mn-lt"/>
              </a:rPr>
              <a:t>обвалюються</a:t>
            </a:r>
            <a:r>
              <a:rPr lang="ru-RU" sz="2000" b="1" dirty="0">
                <a:solidFill>
                  <a:srgbClr val="0000CC"/>
                </a:solidFill>
                <a:latin typeface="+mn-lt"/>
              </a:rPr>
              <a:t> </a:t>
            </a:r>
            <a:r>
              <a:rPr lang="ru-RU" sz="2000" b="1" dirty="0" err="1">
                <a:solidFill>
                  <a:srgbClr val="0000CC"/>
                </a:solidFill>
                <a:latin typeface="+mn-lt"/>
              </a:rPr>
              <a:t>стелі</a:t>
            </a:r>
            <a:r>
              <a:rPr lang="ru-RU" sz="2000" b="1" dirty="0">
                <a:solidFill>
                  <a:srgbClr val="0000CC"/>
                </a:solidFill>
                <a:latin typeface="+mn-lt"/>
              </a:rPr>
              <a:t>, </a:t>
            </a:r>
            <a:r>
              <a:rPr lang="ru-RU" sz="2000" b="1" dirty="0" err="1" smtClean="0">
                <a:solidFill>
                  <a:srgbClr val="0000CC"/>
                </a:solidFill>
                <a:latin typeface="+mn-lt"/>
              </a:rPr>
              <a:t>тріскаються</a:t>
            </a:r>
            <a:r>
              <a:rPr lang="ru-RU" sz="2000" b="1" dirty="0" smtClean="0">
                <a:solidFill>
                  <a:srgbClr val="0000CC"/>
                </a:solidFill>
                <a:latin typeface="+mn-lt"/>
              </a:rPr>
              <a:t> </a:t>
            </a:r>
            <a:r>
              <a:rPr lang="ru-RU" sz="2000" b="1" dirty="0" err="1">
                <a:solidFill>
                  <a:srgbClr val="0000CC"/>
                </a:solidFill>
                <a:latin typeface="+mn-lt"/>
              </a:rPr>
              <a:t>стіни</a:t>
            </a:r>
            <a:r>
              <a:rPr lang="ru-RU" sz="2000" b="1" dirty="0">
                <a:solidFill>
                  <a:srgbClr val="0000CC"/>
                </a:solidFill>
                <a:latin typeface="+mn-lt"/>
              </a:rPr>
              <a:t>. </a:t>
            </a:r>
            <a:br>
              <a:rPr lang="ru-RU" sz="2000" b="1" dirty="0">
                <a:solidFill>
                  <a:srgbClr val="0000CC"/>
                </a:solidFill>
                <a:latin typeface="+mn-lt"/>
              </a:rPr>
            </a:b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ПОВІНЬ</a:t>
            </a:r>
            <a:r>
              <a:rPr lang="ru-RU" sz="2000" b="1" dirty="0">
                <a:solidFill>
                  <a:srgbClr val="0000CC"/>
                </a:solidFill>
                <a:latin typeface="+mn-lt"/>
              </a:rPr>
              <a:t> –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розлиття</a:t>
            </a:r>
            <a:r>
              <a:rPr lang="ru-RU" sz="2000" b="1" dirty="0">
                <a:solidFill>
                  <a:srgbClr val="0000CC"/>
                </a:solidFill>
                <a:latin typeface="+mn-lt"/>
              </a:rPr>
              <a:t> </a:t>
            </a:r>
            <a:r>
              <a:rPr lang="ru-RU" sz="2000" b="1" dirty="0" err="1">
                <a:solidFill>
                  <a:srgbClr val="0000CC"/>
                </a:solidFill>
                <a:latin typeface="+mn-lt"/>
              </a:rPr>
              <a:t>річки</a:t>
            </a:r>
            <a:r>
              <a:rPr lang="ru-RU" sz="2000" b="1" dirty="0">
                <a:solidFill>
                  <a:srgbClr val="0000CC"/>
                </a:solidFill>
                <a:latin typeface="+mn-lt"/>
              </a:rPr>
              <a:t> </a:t>
            </a:r>
            <a:r>
              <a:rPr lang="ru-RU" sz="2000" b="1" dirty="0" err="1" smtClean="0">
                <a:solidFill>
                  <a:srgbClr val="0000CC"/>
                </a:solidFill>
                <a:latin typeface="+mn-lt"/>
              </a:rPr>
              <a:t>під</a:t>
            </a:r>
            <a:r>
              <a:rPr lang="ru-RU" sz="2000" b="1" dirty="0" smtClean="0">
                <a:solidFill>
                  <a:srgbClr val="0000CC"/>
                </a:solidFill>
                <a:latin typeface="+mn-lt"/>
              </a:rPr>
              <a:t> час </a:t>
            </a:r>
            <a:r>
              <a:rPr lang="ru-RU" sz="2000" b="1" dirty="0" err="1" smtClean="0">
                <a:solidFill>
                  <a:srgbClr val="0000CC"/>
                </a:solidFill>
                <a:latin typeface="+mn-lt"/>
              </a:rPr>
              <a:t>таяння</a:t>
            </a:r>
            <a:r>
              <a:rPr lang="ru-RU" sz="2000" b="1" dirty="0" smtClean="0">
                <a:solidFill>
                  <a:srgbClr val="0000CC"/>
                </a:solidFill>
                <a:latin typeface="+mn-lt"/>
              </a:rPr>
              <a:t> </a:t>
            </a:r>
            <a:r>
              <a:rPr lang="ru-RU" sz="2000" b="1" dirty="0" err="1">
                <a:solidFill>
                  <a:srgbClr val="0000CC"/>
                </a:solidFill>
                <a:latin typeface="+mn-lt"/>
              </a:rPr>
              <a:t>снігу</a:t>
            </a:r>
            <a:r>
              <a:rPr lang="ru-RU" sz="2000" b="1" dirty="0">
                <a:solidFill>
                  <a:srgbClr val="0000CC"/>
                </a:solidFill>
                <a:latin typeface="+mn-lt"/>
              </a:rPr>
              <a:t>, </a:t>
            </a:r>
            <a:r>
              <a:rPr lang="ru-RU" sz="2000" b="1" dirty="0" err="1">
                <a:solidFill>
                  <a:srgbClr val="0000CC"/>
                </a:solidFill>
                <a:latin typeface="+mn-lt"/>
              </a:rPr>
              <a:t>льоду</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a:t>
            </a:r>
            <a:r>
              <a:rPr lang="ru-RU" sz="2000" b="1" dirty="0" err="1" smtClean="0">
                <a:solidFill>
                  <a:srgbClr val="0000CC"/>
                </a:solidFill>
                <a:latin typeface="+mn-lt"/>
              </a:rPr>
              <a:t>від</a:t>
            </a:r>
            <a:r>
              <a:rPr lang="ru-RU" sz="2000" b="1" dirty="0" smtClean="0">
                <a:solidFill>
                  <a:srgbClr val="0000CC"/>
                </a:solidFill>
                <a:latin typeface="+mn-lt"/>
              </a:rPr>
              <a:t> </a:t>
            </a:r>
            <a:r>
              <a:rPr lang="ru-RU" sz="2000" b="1" dirty="0" err="1" smtClean="0">
                <a:solidFill>
                  <a:srgbClr val="0000CC"/>
                </a:solidFill>
                <a:latin typeface="+mn-lt"/>
              </a:rPr>
              <a:t>тривалих</a:t>
            </a:r>
            <a:r>
              <a:rPr lang="ru-RU" sz="2000" b="1" dirty="0" smtClean="0">
                <a:solidFill>
                  <a:srgbClr val="0000CC"/>
                </a:solidFill>
                <a:latin typeface="+mn-lt"/>
              </a:rPr>
              <a:t> </a:t>
            </a:r>
            <a:r>
              <a:rPr lang="ru-RU" sz="2000" b="1" dirty="0">
                <a:solidFill>
                  <a:srgbClr val="0000CC"/>
                </a:solidFill>
                <a:latin typeface="+mn-lt"/>
              </a:rPr>
              <a:t/>
            </a:r>
            <a:br>
              <a:rPr lang="ru-RU" sz="2000" b="1" dirty="0">
                <a:solidFill>
                  <a:srgbClr val="0000CC"/>
                </a:solidFill>
                <a:latin typeface="+mn-lt"/>
              </a:rPr>
            </a:br>
            <a:r>
              <a:rPr lang="ru-RU" sz="2000" b="1" dirty="0" err="1">
                <a:solidFill>
                  <a:srgbClr val="0000CC"/>
                </a:solidFill>
                <a:latin typeface="+mn-lt"/>
              </a:rPr>
              <a:t>дощів</a:t>
            </a:r>
            <a:r>
              <a:rPr lang="ru-RU" sz="2000" b="1" dirty="0">
                <a:solidFill>
                  <a:srgbClr val="0000CC"/>
                </a:solidFill>
                <a:latin typeface="+mn-lt"/>
              </a:rPr>
              <a:t> і злив. </a:t>
            </a:r>
            <a:r>
              <a:rPr lang="ru-RU" sz="2000" b="1" dirty="0" err="1" smtClean="0">
                <a:solidFill>
                  <a:srgbClr val="0000CC"/>
                </a:solidFill>
                <a:latin typeface="+mn-lt"/>
              </a:rPr>
              <a:t>Найчастіше</a:t>
            </a:r>
            <a:r>
              <a:rPr lang="ru-RU" sz="2000" b="1" dirty="0" smtClean="0">
                <a:solidFill>
                  <a:srgbClr val="0000CC"/>
                </a:solidFill>
                <a:latin typeface="+mn-lt"/>
              </a:rPr>
              <a:t> </a:t>
            </a:r>
            <a:r>
              <a:rPr lang="ru-RU" sz="2000" b="1" dirty="0" err="1">
                <a:solidFill>
                  <a:srgbClr val="0000CC"/>
                </a:solidFill>
                <a:latin typeface="+mn-lt"/>
              </a:rPr>
              <a:t>повені</a:t>
            </a:r>
            <a:r>
              <a:rPr lang="ru-RU" sz="2000" b="1" dirty="0">
                <a:solidFill>
                  <a:srgbClr val="0000CC"/>
                </a:solidFill>
                <a:latin typeface="+mn-lt"/>
              </a:rPr>
              <a:t> </a:t>
            </a:r>
            <a:r>
              <a:rPr lang="ru-RU" sz="2000" b="1" dirty="0" err="1">
                <a:solidFill>
                  <a:srgbClr val="0000CC"/>
                </a:solidFill>
                <a:latin typeface="+mn-lt"/>
              </a:rPr>
              <a:t>бувають</a:t>
            </a:r>
            <a:r>
              <a:rPr lang="ru-RU" sz="2000" b="1" dirty="0">
                <a:solidFill>
                  <a:srgbClr val="0000CC"/>
                </a:solidFill>
                <a:latin typeface="+mn-lt"/>
              </a:rPr>
              <a:t> у тих селах і </a:t>
            </a:r>
            <a:r>
              <a:rPr lang="ru-RU" sz="2000" b="1" dirty="0" err="1">
                <a:solidFill>
                  <a:srgbClr val="0000CC"/>
                </a:solidFill>
                <a:latin typeface="+mn-lt"/>
              </a:rPr>
              <a:t>містах</a:t>
            </a:r>
            <a:r>
              <a:rPr lang="ru-RU" sz="2000" b="1" dirty="0">
                <a:solidFill>
                  <a:srgbClr val="0000CC"/>
                </a:solidFill>
                <a:latin typeface="+mn-lt"/>
              </a:rPr>
              <a:t>, </a:t>
            </a:r>
            <a:r>
              <a:rPr lang="ru-RU" sz="2000" b="1" dirty="0" err="1">
                <a:solidFill>
                  <a:srgbClr val="0000CC"/>
                </a:solidFill>
                <a:latin typeface="+mn-lt"/>
              </a:rPr>
              <a:t>які</a:t>
            </a:r>
            <a:r>
              <a:rPr lang="ru-RU" sz="2000" b="1" dirty="0">
                <a:solidFill>
                  <a:srgbClr val="0000CC"/>
                </a:solidFill>
                <a:latin typeface="+mn-lt"/>
              </a:rPr>
              <a:t> </a:t>
            </a:r>
            <a:r>
              <a:rPr lang="ru-RU" sz="2000" b="1" dirty="0" err="1">
                <a:solidFill>
                  <a:srgbClr val="0000CC"/>
                </a:solidFill>
                <a:latin typeface="+mn-lt"/>
              </a:rPr>
              <a:t>розміщені</a:t>
            </a:r>
            <a:r>
              <a:rPr lang="ru-RU" sz="2000" b="1" dirty="0">
                <a:solidFill>
                  <a:srgbClr val="0000CC"/>
                </a:solidFill>
                <a:latin typeface="+mn-lt"/>
              </a:rPr>
              <a:t> на берегах </a:t>
            </a:r>
            <a:r>
              <a:rPr lang="ru-RU" sz="2000" b="1" dirty="0" err="1" smtClean="0">
                <a:solidFill>
                  <a:srgbClr val="0000CC"/>
                </a:solidFill>
                <a:latin typeface="+mn-lt"/>
              </a:rPr>
              <a:t>річок</a:t>
            </a:r>
            <a:r>
              <a:rPr lang="ru-RU" sz="2000" b="1" dirty="0" smtClean="0">
                <a:solidFill>
                  <a:srgbClr val="0000CC"/>
                </a:solidFill>
                <a:latin typeface="+mn-lt"/>
              </a:rPr>
              <a:t>.</a:t>
            </a:r>
            <a:endParaRPr lang="ru-RU" sz="2000" b="1" dirty="0">
              <a:solidFill>
                <a:srgbClr val="0000CC"/>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хема 1"/>
          <p:cNvPicPr>
            <a:picLocks noChangeArrowheads="1"/>
          </p:cNvPicPr>
          <p:nvPr/>
        </p:nvPicPr>
        <p:blipFill>
          <a:blip r:embed="rId2"/>
          <a:srcRect/>
          <a:stretch>
            <a:fillRect/>
          </a:stretch>
        </p:blipFill>
        <p:spPr bwMode="auto">
          <a:xfrm>
            <a:off x="176213" y="176213"/>
            <a:ext cx="8791575" cy="6505575"/>
          </a:xfrm>
          <a:prstGeom prst="rect">
            <a:avLst/>
          </a:prstGeom>
          <a:noFill/>
        </p:spPr>
      </p:pic>
      <p:pic>
        <p:nvPicPr>
          <p:cNvPr id="11267" name="Picture 3"/>
          <p:cNvPicPr>
            <a:picLocks noChangeAspect="1" noChangeArrowheads="1"/>
          </p:cNvPicPr>
          <p:nvPr/>
        </p:nvPicPr>
        <p:blipFill>
          <a:blip r:embed="rId3"/>
          <a:srcRect/>
          <a:stretch>
            <a:fillRect/>
          </a:stretch>
        </p:blipFill>
        <p:spPr bwMode="auto">
          <a:xfrm>
            <a:off x="179388" y="4797425"/>
            <a:ext cx="2752725" cy="1836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srcRect/>
          <a:stretch>
            <a:fillRect/>
          </a:stretch>
        </p:blipFill>
        <p:spPr bwMode="auto">
          <a:xfrm>
            <a:off x="4305505" y="-24"/>
            <a:ext cx="4838495" cy="2928958"/>
          </a:xfrm>
          <a:prstGeom prst="rect">
            <a:avLst/>
          </a:prstGeom>
          <a:noFill/>
          <a:ln w="9525">
            <a:noFill/>
            <a:miter lim="800000"/>
            <a:headEnd/>
            <a:tailEnd/>
          </a:ln>
          <a:effectLst/>
        </p:spPr>
      </p:pic>
      <p:pic>
        <p:nvPicPr>
          <p:cNvPr id="13315" name="Picture 4"/>
          <p:cNvPicPr>
            <a:picLocks noChangeAspect="1" noChangeArrowheads="1"/>
          </p:cNvPicPr>
          <p:nvPr/>
        </p:nvPicPr>
        <p:blipFill>
          <a:blip r:embed="rId3"/>
          <a:srcRect/>
          <a:stretch>
            <a:fillRect/>
          </a:stretch>
        </p:blipFill>
        <p:spPr bwMode="auto">
          <a:xfrm>
            <a:off x="4382226" y="3286124"/>
            <a:ext cx="4761806" cy="3571901"/>
          </a:xfrm>
          <a:prstGeom prst="rect">
            <a:avLst/>
          </a:prstGeom>
          <a:noFill/>
          <a:ln w="9525">
            <a:noFill/>
            <a:miter lim="800000"/>
            <a:headEnd/>
            <a:tailEnd/>
          </a:ln>
          <a:effectLst/>
        </p:spPr>
      </p:pic>
      <p:pic>
        <p:nvPicPr>
          <p:cNvPr id="13316" name="Picture 6"/>
          <p:cNvPicPr>
            <a:picLocks noChangeAspect="1" noChangeArrowheads="1"/>
          </p:cNvPicPr>
          <p:nvPr/>
        </p:nvPicPr>
        <p:blipFill>
          <a:blip r:embed="rId4"/>
          <a:srcRect/>
          <a:stretch>
            <a:fillRect/>
          </a:stretch>
        </p:blipFill>
        <p:spPr bwMode="auto">
          <a:xfrm>
            <a:off x="-32" y="-24"/>
            <a:ext cx="5092750" cy="3643338"/>
          </a:xfrm>
          <a:prstGeom prst="rect">
            <a:avLst/>
          </a:prstGeom>
          <a:noFill/>
          <a:ln w="9525">
            <a:noFill/>
            <a:miter lim="800000"/>
            <a:headEnd/>
            <a:tailEnd/>
          </a:ln>
          <a:effectLst/>
        </p:spPr>
      </p:pic>
      <p:pic>
        <p:nvPicPr>
          <p:cNvPr id="13317" name="Picture 7"/>
          <p:cNvPicPr>
            <a:picLocks noChangeAspect="1" noChangeArrowheads="1"/>
          </p:cNvPicPr>
          <p:nvPr/>
        </p:nvPicPr>
        <p:blipFill>
          <a:blip r:embed="rId5"/>
          <a:srcRect/>
          <a:stretch>
            <a:fillRect/>
          </a:stretch>
        </p:blipFill>
        <p:spPr bwMode="auto">
          <a:xfrm>
            <a:off x="-32" y="3437796"/>
            <a:ext cx="4429156" cy="3420228"/>
          </a:xfrm>
          <a:prstGeom prst="rect">
            <a:avLst/>
          </a:prstGeom>
          <a:noFill/>
          <a:ln w="9525">
            <a:noFill/>
            <a:miter lim="800000"/>
            <a:headEnd/>
            <a:tailEnd/>
          </a:ln>
          <a:effectLst/>
        </p:spPr>
      </p:pic>
      <p:grpSp>
        <p:nvGrpSpPr>
          <p:cNvPr id="34" name="Группа 33"/>
          <p:cNvGrpSpPr/>
          <p:nvPr/>
        </p:nvGrpSpPr>
        <p:grpSpPr>
          <a:xfrm>
            <a:off x="71406" y="142852"/>
            <a:ext cx="9072594" cy="6572296"/>
            <a:chOff x="71406" y="142852"/>
            <a:chExt cx="9072594" cy="6572296"/>
          </a:xfrm>
        </p:grpSpPr>
        <p:grpSp>
          <p:nvGrpSpPr>
            <p:cNvPr id="35" name="Группа 4"/>
            <p:cNvGrpSpPr/>
            <p:nvPr/>
          </p:nvGrpSpPr>
          <p:grpSpPr>
            <a:xfrm>
              <a:off x="3664694" y="2714620"/>
              <a:ext cx="1836000" cy="1428760"/>
              <a:chOff x="3478680" y="2500306"/>
              <a:chExt cx="2880944" cy="1428760"/>
            </a:xfrm>
          </p:grpSpPr>
          <p:sp>
            <p:nvSpPr>
              <p:cNvPr id="60" name="Овал 2"/>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3"/>
              <p:cNvSpPr txBox="1"/>
              <p:nvPr/>
            </p:nvSpPr>
            <p:spPr>
              <a:xfrm>
                <a:off x="3478680" y="2714620"/>
                <a:ext cx="2880944" cy="923330"/>
              </a:xfrm>
              <a:prstGeom prst="rect">
                <a:avLst/>
              </a:prstGeom>
              <a:noFill/>
            </p:spPr>
            <p:txBody>
              <a:bodyPr wrap="square" rtlCol="0">
                <a:spAutoFit/>
              </a:bodyPr>
              <a:lstStyle/>
              <a:p>
                <a:pPr algn="ctr"/>
                <a:r>
                  <a:rPr lang="uk-UA" b="1" dirty="0" smtClean="0">
                    <a:solidFill>
                      <a:schemeClr val="bg1"/>
                    </a:solidFill>
                  </a:rPr>
                  <a:t>НС</a:t>
                </a:r>
              </a:p>
              <a:p>
                <a:pPr algn="ctr"/>
                <a:r>
                  <a:rPr lang="uk-UA" b="1" dirty="0" smtClean="0">
                    <a:solidFill>
                      <a:schemeClr val="bg1"/>
                    </a:solidFill>
                  </a:rPr>
                  <a:t>техногенного походження</a:t>
                </a:r>
                <a:endParaRPr lang="ru-RU" b="1" dirty="0">
                  <a:solidFill>
                    <a:schemeClr val="bg1"/>
                  </a:solidFill>
                </a:endParaRPr>
              </a:p>
            </p:txBody>
          </p:sp>
        </p:grpSp>
        <p:grpSp>
          <p:nvGrpSpPr>
            <p:cNvPr id="36" name="Группа 5"/>
            <p:cNvGrpSpPr/>
            <p:nvPr/>
          </p:nvGrpSpPr>
          <p:grpSpPr>
            <a:xfrm>
              <a:off x="71406" y="1571612"/>
              <a:ext cx="2571768" cy="1428760"/>
              <a:chOff x="3643306" y="2500306"/>
              <a:chExt cx="2571768" cy="1428760"/>
            </a:xfrm>
          </p:grpSpPr>
          <p:sp>
            <p:nvSpPr>
              <p:cNvPr id="58" name="Овал 6"/>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7"/>
              <p:cNvSpPr txBox="1"/>
              <p:nvPr/>
            </p:nvSpPr>
            <p:spPr>
              <a:xfrm>
                <a:off x="4143372" y="3000372"/>
                <a:ext cx="1643074" cy="369332"/>
              </a:xfrm>
              <a:prstGeom prst="rect">
                <a:avLst/>
              </a:prstGeom>
              <a:noFill/>
            </p:spPr>
            <p:txBody>
              <a:bodyPr wrap="square" rtlCol="0">
                <a:spAutoFit/>
              </a:bodyPr>
              <a:lstStyle/>
              <a:p>
                <a:pPr algn="ctr"/>
                <a:r>
                  <a:rPr lang="ru-RU" b="1" dirty="0" err="1" smtClean="0">
                    <a:solidFill>
                      <a:schemeClr val="bg1"/>
                    </a:solidFill>
                  </a:rPr>
                  <a:t>пожежі</a:t>
                </a:r>
                <a:endParaRPr lang="ru-RU" b="1" dirty="0">
                  <a:solidFill>
                    <a:schemeClr val="bg1"/>
                  </a:solidFill>
                </a:endParaRPr>
              </a:p>
            </p:txBody>
          </p:sp>
        </p:grpSp>
        <p:grpSp>
          <p:nvGrpSpPr>
            <p:cNvPr id="37" name="Группа 8"/>
            <p:cNvGrpSpPr/>
            <p:nvPr/>
          </p:nvGrpSpPr>
          <p:grpSpPr>
            <a:xfrm>
              <a:off x="6429388" y="3786190"/>
              <a:ext cx="2571768" cy="1428760"/>
              <a:chOff x="3643306" y="2500306"/>
              <a:chExt cx="2571768" cy="1428760"/>
            </a:xfrm>
          </p:grpSpPr>
          <p:sp>
            <p:nvSpPr>
              <p:cNvPr id="56" name="Овал 55"/>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4071934" y="2571744"/>
                <a:ext cx="1643074" cy="1200329"/>
              </a:xfrm>
              <a:prstGeom prst="rect">
                <a:avLst/>
              </a:prstGeom>
              <a:noFill/>
            </p:spPr>
            <p:txBody>
              <a:bodyPr wrap="square" rtlCol="0">
                <a:spAutoFit/>
              </a:bodyPr>
              <a:lstStyle/>
              <a:p>
                <a:pPr algn="ctr"/>
                <a:r>
                  <a:rPr lang="ru-RU" b="1" dirty="0" err="1">
                    <a:solidFill>
                      <a:schemeClr val="bg1"/>
                    </a:solidFill>
                  </a:rPr>
                  <a:t>раптове</a:t>
                </a:r>
                <a:r>
                  <a:rPr lang="ru-RU" b="1" dirty="0">
                    <a:solidFill>
                      <a:schemeClr val="bg1"/>
                    </a:solidFill>
                  </a:rPr>
                  <a:t> </a:t>
                </a:r>
                <a:r>
                  <a:rPr lang="ru-RU" b="1" dirty="0" err="1">
                    <a:solidFill>
                      <a:schemeClr val="bg1"/>
                    </a:solidFill>
                  </a:rPr>
                  <a:t>руйнування</a:t>
                </a:r>
                <a:r>
                  <a:rPr lang="ru-RU" b="1" dirty="0">
                    <a:solidFill>
                      <a:schemeClr val="bg1"/>
                    </a:solidFill>
                  </a:rPr>
                  <a:t> </a:t>
                </a:r>
                <a:r>
                  <a:rPr lang="ru-RU" b="1" dirty="0" err="1">
                    <a:solidFill>
                      <a:schemeClr val="bg1"/>
                    </a:solidFill>
                  </a:rPr>
                  <a:t>споруд</a:t>
                </a:r>
                <a:r>
                  <a:rPr lang="ru-RU" b="1" dirty="0">
                    <a:solidFill>
                      <a:schemeClr val="bg1"/>
                    </a:solidFill>
                  </a:rPr>
                  <a:t> </a:t>
                </a:r>
                <a:r>
                  <a:rPr lang="ru-RU" b="1" dirty="0" err="1">
                    <a:solidFill>
                      <a:schemeClr val="bg1"/>
                    </a:solidFill>
                  </a:rPr>
                  <a:t>і</a:t>
                </a:r>
                <a:r>
                  <a:rPr lang="ru-RU" b="1" dirty="0">
                    <a:solidFill>
                      <a:schemeClr val="bg1"/>
                    </a:solidFill>
                  </a:rPr>
                  <a:t> </a:t>
                </a:r>
                <a:r>
                  <a:rPr lang="ru-RU" b="1" dirty="0" err="1">
                    <a:solidFill>
                      <a:schemeClr val="bg1"/>
                    </a:solidFill>
                  </a:rPr>
                  <a:t>будівель</a:t>
                </a:r>
                <a:endParaRPr lang="ru-RU" b="1" dirty="0">
                  <a:solidFill>
                    <a:schemeClr val="bg1"/>
                  </a:solidFill>
                </a:endParaRPr>
              </a:p>
            </p:txBody>
          </p:sp>
        </p:grpSp>
        <p:grpSp>
          <p:nvGrpSpPr>
            <p:cNvPr id="38" name="Группа 11"/>
            <p:cNvGrpSpPr/>
            <p:nvPr/>
          </p:nvGrpSpPr>
          <p:grpSpPr>
            <a:xfrm>
              <a:off x="71406" y="3714752"/>
              <a:ext cx="2571768" cy="1428760"/>
              <a:chOff x="3643306" y="2500306"/>
              <a:chExt cx="2571768" cy="1428760"/>
            </a:xfrm>
          </p:grpSpPr>
          <p:sp>
            <p:nvSpPr>
              <p:cNvPr id="54" name="Овал 53"/>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3913818" y="2745100"/>
                <a:ext cx="2071702" cy="923330"/>
              </a:xfrm>
              <a:prstGeom prst="rect">
                <a:avLst/>
              </a:prstGeom>
              <a:noFill/>
            </p:spPr>
            <p:txBody>
              <a:bodyPr wrap="square" rtlCol="0">
                <a:spAutoFit/>
              </a:bodyPr>
              <a:lstStyle/>
              <a:p>
                <a:pPr algn="ctr"/>
                <a:r>
                  <a:rPr lang="ru-RU" b="1" dirty="0" err="1">
                    <a:solidFill>
                      <a:schemeClr val="bg1"/>
                    </a:solidFill>
                  </a:rPr>
                  <a:t>гідродинамічні</a:t>
                </a:r>
                <a:r>
                  <a:rPr lang="ru-RU" b="1" dirty="0">
                    <a:solidFill>
                      <a:schemeClr val="bg1"/>
                    </a:solidFill>
                  </a:rPr>
                  <a:t> </a:t>
                </a:r>
                <a:r>
                  <a:rPr lang="ru-RU" b="1" dirty="0" err="1">
                    <a:solidFill>
                      <a:schemeClr val="bg1"/>
                    </a:solidFill>
                  </a:rPr>
                  <a:t>аварії</a:t>
                </a:r>
                <a:r>
                  <a:rPr lang="ru-RU" b="1" dirty="0">
                    <a:solidFill>
                      <a:schemeClr val="bg1"/>
                    </a:solidFill>
                  </a:rPr>
                  <a:t> на греблях, дамбах</a:t>
                </a:r>
              </a:p>
            </p:txBody>
          </p:sp>
        </p:grpSp>
        <p:grpSp>
          <p:nvGrpSpPr>
            <p:cNvPr id="39" name="Группа 14"/>
            <p:cNvGrpSpPr/>
            <p:nvPr/>
          </p:nvGrpSpPr>
          <p:grpSpPr>
            <a:xfrm>
              <a:off x="6000760" y="1643050"/>
              <a:ext cx="3143240" cy="1643074"/>
              <a:chOff x="3500430" y="2500306"/>
              <a:chExt cx="2857488" cy="1428760"/>
            </a:xfrm>
          </p:grpSpPr>
          <p:sp>
            <p:nvSpPr>
              <p:cNvPr id="52" name="Овал 51"/>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53" name="TextBox 52"/>
              <p:cNvSpPr txBox="1"/>
              <p:nvPr/>
            </p:nvSpPr>
            <p:spPr>
              <a:xfrm>
                <a:off x="3500430" y="2624546"/>
                <a:ext cx="2857488" cy="1043764"/>
              </a:xfrm>
              <a:prstGeom prst="rect">
                <a:avLst/>
              </a:prstGeom>
              <a:noFill/>
            </p:spPr>
            <p:txBody>
              <a:bodyPr wrap="square" rtlCol="0">
                <a:spAutoFit/>
              </a:bodyPr>
              <a:lstStyle/>
              <a:p>
                <a:pPr algn="ctr"/>
                <a:r>
                  <a:rPr lang="ru-RU" b="1" dirty="0" err="1" smtClean="0">
                    <a:solidFill>
                      <a:schemeClr val="bg1"/>
                    </a:solidFill>
                  </a:rPr>
                  <a:t>аварії</a:t>
                </a:r>
                <a:r>
                  <a:rPr lang="ru-RU" b="1" dirty="0" smtClean="0">
                    <a:solidFill>
                      <a:schemeClr val="bg1"/>
                    </a:solidFill>
                  </a:rPr>
                  <a:t> </a:t>
                </a:r>
                <a:r>
                  <a:rPr lang="ru-RU" b="1" dirty="0" err="1">
                    <a:solidFill>
                      <a:schemeClr val="bg1"/>
                    </a:solidFill>
                  </a:rPr>
                  <a:t>з</a:t>
                </a:r>
                <a:r>
                  <a:rPr lang="ru-RU" b="1" dirty="0">
                    <a:solidFill>
                      <a:schemeClr val="bg1"/>
                    </a:solidFill>
                  </a:rPr>
                  <a:t> </a:t>
                </a:r>
                <a:endParaRPr lang="ru-RU" b="1" dirty="0" smtClean="0">
                  <a:solidFill>
                    <a:schemeClr val="bg1"/>
                  </a:solidFill>
                </a:endParaRPr>
              </a:p>
              <a:p>
                <a:pPr algn="ctr"/>
                <a:r>
                  <a:rPr lang="ru-RU" b="1" dirty="0" err="1" smtClean="0">
                    <a:solidFill>
                      <a:schemeClr val="bg1"/>
                    </a:solidFill>
                  </a:rPr>
                  <a:t>викидом</a:t>
                </a:r>
                <a:r>
                  <a:rPr lang="ru-RU" b="1" dirty="0" smtClean="0">
                    <a:solidFill>
                      <a:schemeClr val="bg1"/>
                    </a:solidFill>
                  </a:rPr>
                  <a:t> </a:t>
                </a:r>
                <a:r>
                  <a:rPr lang="ru-RU" b="1" dirty="0" err="1">
                    <a:solidFill>
                      <a:schemeClr val="bg1"/>
                    </a:solidFill>
                  </a:rPr>
                  <a:t>небезпечних</a:t>
                </a:r>
                <a:r>
                  <a:rPr lang="ru-RU" b="1" dirty="0">
                    <a:solidFill>
                      <a:schemeClr val="bg1"/>
                    </a:solidFill>
                  </a:rPr>
                  <a:t> </a:t>
                </a:r>
                <a:r>
                  <a:rPr lang="ru-RU" b="1" dirty="0" err="1">
                    <a:solidFill>
                      <a:schemeClr val="bg1"/>
                    </a:solidFill>
                  </a:rPr>
                  <a:t>хімічних</a:t>
                </a:r>
                <a:r>
                  <a:rPr lang="ru-RU" b="1" dirty="0">
                    <a:solidFill>
                      <a:schemeClr val="bg1"/>
                    </a:solidFill>
                  </a:rPr>
                  <a:t>, </a:t>
                </a:r>
                <a:r>
                  <a:rPr lang="ru-RU" b="1" dirty="0" err="1">
                    <a:solidFill>
                      <a:schemeClr val="bg1"/>
                    </a:solidFill>
                  </a:rPr>
                  <a:t>радіоактивних</a:t>
                </a:r>
                <a:r>
                  <a:rPr lang="ru-RU" b="1" dirty="0">
                    <a:solidFill>
                      <a:schemeClr val="bg1"/>
                    </a:solidFill>
                  </a:rPr>
                  <a:t>, </a:t>
                </a:r>
                <a:r>
                  <a:rPr lang="ru-RU" b="1" dirty="0" err="1">
                    <a:solidFill>
                      <a:schemeClr val="bg1"/>
                    </a:solidFill>
                  </a:rPr>
                  <a:t>біологічних</a:t>
                </a:r>
                <a:r>
                  <a:rPr lang="ru-RU" b="1" dirty="0">
                    <a:solidFill>
                      <a:schemeClr val="bg1"/>
                    </a:solidFill>
                  </a:rPr>
                  <a:t> </a:t>
                </a:r>
                <a:r>
                  <a:rPr lang="ru-RU" b="1" dirty="0" err="1">
                    <a:solidFill>
                      <a:schemeClr val="bg1"/>
                    </a:solidFill>
                  </a:rPr>
                  <a:t>речовин</a:t>
                </a:r>
                <a:endParaRPr lang="ru-RU" b="1" dirty="0">
                  <a:solidFill>
                    <a:schemeClr val="bg1"/>
                  </a:solidFill>
                </a:endParaRPr>
              </a:p>
            </p:txBody>
          </p:sp>
        </p:grpSp>
        <p:grpSp>
          <p:nvGrpSpPr>
            <p:cNvPr id="40" name="Группа 17"/>
            <p:cNvGrpSpPr/>
            <p:nvPr/>
          </p:nvGrpSpPr>
          <p:grpSpPr>
            <a:xfrm>
              <a:off x="3134876" y="142852"/>
              <a:ext cx="3024000" cy="1428760"/>
              <a:chOff x="3514471" y="2500306"/>
              <a:chExt cx="2786082" cy="1428760"/>
            </a:xfrm>
          </p:grpSpPr>
          <p:sp>
            <p:nvSpPr>
              <p:cNvPr id="50" name="Овал 49"/>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3514471" y="2821902"/>
                <a:ext cx="2786082" cy="923330"/>
              </a:xfrm>
              <a:prstGeom prst="rect">
                <a:avLst/>
              </a:prstGeom>
              <a:noFill/>
            </p:spPr>
            <p:txBody>
              <a:bodyPr wrap="square" rtlCol="0">
                <a:spAutoFit/>
              </a:bodyPr>
              <a:lstStyle/>
              <a:p>
                <a:pPr algn="ctr"/>
                <a:r>
                  <a:rPr lang="ru-RU" b="1" dirty="0" err="1">
                    <a:solidFill>
                      <a:schemeClr val="bg1"/>
                    </a:solidFill>
                  </a:rPr>
                  <a:t>промислові</a:t>
                </a:r>
                <a:r>
                  <a:rPr lang="ru-RU" b="1" dirty="0">
                    <a:solidFill>
                      <a:schemeClr val="bg1"/>
                    </a:solidFill>
                  </a:rPr>
                  <a:t>, </a:t>
                </a:r>
                <a:r>
                  <a:rPr lang="ru-RU" b="1" dirty="0" err="1">
                    <a:solidFill>
                      <a:schemeClr val="bg1"/>
                    </a:solidFill>
                  </a:rPr>
                  <a:t>транспортні</a:t>
                </a:r>
                <a:r>
                  <a:rPr lang="ru-RU" b="1" dirty="0">
                    <a:solidFill>
                      <a:schemeClr val="bg1"/>
                    </a:solidFill>
                  </a:rPr>
                  <a:t> </a:t>
                </a:r>
                <a:r>
                  <a:rPr lang="ru-RU" b="1" dirty="0" err="1">
                    <a:solidFill>
                      <a:schemeClr val="bg1"/>
                    </a:solidFill>
                  </a:rPr>
                  <a:t>аварії</a:t>
                </a:r>
                <a:r>
                  <a:rPr lang="ru-RU" b="1" dirty="0">
                    <a:solidFill>
                      <a:schemeClr val="bg1"/>
                    </a:solidFill>
                  </a:rPr>
                  <a:t> (</a:t>
                </a:r>
                <a:r>
                  <a:rPr lang="ru-RU" b="1" dirty="0" err="1">
                    <a:solidFill>
                      <a:schemeClr val="bg1"/>
                    </a:solidFill>
                  </a:rPr>
                  <a:t>катастрофи</a:t>
                </a:r>
                <a:r>
                  <a:rPr lang="ru-RU" b="1" dirty="0" smtClean="0">
                    <a:solidFill>
                      <a:schemeClr val="bg1"/>
                    </a:solidFill>
                  </a:rPr>
                  <a:t>)</a:t>
                </a:r>
              </a:p>
              <a:p>
                <a:pPr algn="ct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вибухом</a:t>
                </a:r>
                <a:endParaRPr lang="ru-RU" b="1" dirty="0">
                  <a:solidFill>
                    <a:schemeClr val="bg1"/>
                  </a:solidFill>
                </a:endParaRPr>
              </a:p>
            </p:txBody>
          </p:sp>
        </p:grpSp>
        <p:grpSp>
          <p:nvGrpSpPr>
            <p:cNvPr id="41" name="Группа 20"/>
            <p:cNvGrpSpPr/>
            <p:nvPr/>
          </p:nvGrpSpPr>
          <p:grpSpPr>
            <a:xfrm>
              <a:off x="3214678" y="5286388"/>
              <a:ext cx="2571768" cy="1428760"/>
              <a:chOff x="3643306" y="2500306"/>
              <a:chExt cx="2571768" cy="1428760"/>
            </a:xfrm>
          </p:grpSpPr>
          <p:sp>
            <p:nvSpPr>
              <p:cNvPr id="48" name="Овал 47"/>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4071934" y="2791422"/>
                <a:ext cx="1643074" cy="923330"/>
              </a:xfrm>
              <a:prstGeom prst="rect">
                <a:avLst/>
              </a:prstGeom>
              <a:noFill/>
            </p:spPr>
            <p:txBody>
              <a:bodyPr wrap="square" rtlCol="0">
                <a:spAutoFit/>
              </a:bodyPr>
              <a:lstStyle/>
              <a:p>
                <a:pPr algn="ctr"/>
                <a:r>
                  <a:rPr lang="ru-RU" b="1" dirty="0" err="1">
                    <a:solidFill>
                      <a:schemeClr val="bg1"/>
                    </a:solidFill>
                  </a:rPr>
                  <a:t>аварії</a:t>
                </a:r>
                <a:r>
                  <a:rPr lang="ru-RU" b="1" dirty="0">
                    <a:solidFill>
                      <a:schemeClr val="bg1"/>
                    </a:solidFill>
                  </a:rPr>
                  <a:t> на </a:t>
                </a:r>
                <a:r>
                  <a:rPr lang="ru-RU" b="1" dirty="0" err="1">
                    <a:solidFill>
                      <a:schemeClr val="bg1"/>
                    </a:solidFill>
                  </a:rPr>
                  <a:t>інженерних</a:t>
                </a:r>
                <a:r>
                  <a:rPr lang="ru-RU" b="1" dirty="0">
                    <a:solidFill>
                      <a:schemeClr val="bg1"/>
                    </a:solidFill>
                  </a:rPr>
                  <a:t> мережах</a:t>
                </a:r>
              </a:p>
            </p:txBody>
          </p:sp>
        </p:grpSp>
        <p:sp>
          <p:nvSpPr>
            <p:cNvPr id="42" name="Штриховая стрелка вправо 41"/>
            <p:cNvSpPr/>
            <p:nvPr/>
          </p:nvSpPr>
          <p:spPr>
            <a:xfrm rot="9727011">
              <a:off x="3013837" y="357187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Штриховая стрелка вправо 42"/>
            <p:cNvSpPr/>
            <p:nvPr/>
          </p:nvSpPr>
          <p:spPr>
            <a:xfrm rot="12345897">
              <a:off x="3040256" y="230680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Штриховая стрелка вправо 43"/>
            <p:cNvSpPr/>
            <p:nvPr/>
          </p:nvSpPr>
          <p:spPr>
            <a:xfrm rot="20275804">
              <a:off x="5519742" y="2519354"/>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Штриховая стрелка вправо 44"/>
            <p:cNvSpPr/>
            <p:nvPr/>
          </p:nvSpPr>
          <p:spPr>
            <a:xfrm rot="1500000">
              <a:off x="5672142" y="3429000"/>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Штриховая стрелка вправо 45"/>
            <p:cNvSpPr/>
            <p:nvPr/>
          </p:nvSpPr>
          <p:spPr>
            <a:xfrm rot="16200000">
              <a:off x="4357686" y="178592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Штриховая стрелка вправо 46"/>
            <p:cNvSpPr/>
            <p:nvPr/>
          </p:nvSpPr>
          <p:spPr>
            <a:xfrm rot="5400000">
              <a:off x="4321967" y="4357694"/>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57224" y="928666"/>
          <a:ext cx="7643868" cy="5500733"/>
        </p:xfrm>
        <a:graphic>
          <a:graphicData uri="http://schemas.openxmlformats.org/drawingml/2006/table">
            <a:tbl>
              <a:tblPr/>
              <a:tblGrid>
                <a:gridCol w="1910967"/>
                <a:gridCol w="1910967"/>
                <a:gridCol w="1910967"/>
                <a:gridCol w="1910967"/>
              </a:tblGrid>
              <a:tr h="1019420">
                <a:tc>
                  <a:txBody>
                    <a:bodyPr/>
                    <a:lstStyle/>
                    <a:p>
                      <a:pPr algn="ctr">
                        <a:spcAft>
                          <a:spcPts val="0"/>
                        </a:spcAft>
                      </a:pPr>
                      <a:r>
                        <a:rPr lang="ru-RU" sz="1400" b="1" dirty="0" err="1">
                          <a:latin typeface="Times New Roman"/>
                          <a:ea typeface="Times New Roman"/>
                          <a:cs typeface="Times New Roman"/>
                        </a:rPr>
                        <a:t>Рівень</a:t>
                      </a:r>
                      <a:r>
                        <a:rPr lang="ru-RU" sz="1400" b="1" dirty="0">
                          <a:latin typeface="Times New Roman"/>
                          <a:ea typeface="Times New Roman"/>
                          <a:cs typeface="Times New Roman"/>
                        </a:rPr>
                        <a:t> НС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Загинуло,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Постраждало,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Порушено умови життєдіяльності населення понад 3 доби,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Державний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300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420">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a:latin typeface="Times New Roman"/>
                          <a:ea typeface="Times New Roman"/>
                          <a:cs typeface="Times New Roman"/>
                        </a:rPr>
                        <a:t>НС поширилась або може поширитись на територію інших держав</a:t>
                      </a:r>
                      <a:endParaRPr lang="ru-RU" sz="1400" b="1">
                        <a:latin typeface="Times New Roman"/>
                        <a:ea typeface="Calibri"/>
                        <a:cs typeface="Times New Roman"/>
                      </a:endParaRPr>
                    </a:p>
                    <a:p>
                      <a:pPr algn="ctr">
                        <a:spcAft>
                          <a:spcPts val="0"/>
                        </a:spcAft>
                      </a:pPr>
                      <a:r>
                        <a:rPr lang="ru-RU" sz="1400" b="1">
                          <a:latin typeface="Times New Roman"/>
                          <a:ea typeface="Times New Roman"/>
                          <a:cs typeface="Times New Roman"/>
                        </a:rPr>
                        <a:t>НС поширилась на територію двох регіонів, а для її ліквідації необхідні ресурси в обсягах, що перевищують можливості цих регіонів, але не менше ніж 1 % видатків їх бюджетів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Регіональний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3 - 5</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50 -</a:t>
                      </a:r>
                      <a:r>
                        <a:rPr lang="ru-RU" sz="1400" b="1" baseline="0" dirty="0" smtClean="0">
                          <a:latin typeface="Times New Roman"/>
                          <a:ea typeface="Times New Roman"/>
                          <a:cs typeface="Times New Roman"/>
                        </a:rPr>
                        <a:t> </a:t>
                      </a:r>
                      <a:r>
                        <a:rPr lang="ru-RU" sz="1400" b="1" dirty="0" smtClean="0">
                          <a:latin typeface="Times New Roman"/>
                          <a:ea typeface="Times New Roman"/>
                          <a:cs typeface="Times New Roman"/>
                        </a:rPr>
                        <a:t>100</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10 </a:t>
                      </a:r>
                      <a:r>
                        <a:rPr lang="ru-RU" sz="1400" b="1" dirty="0">
                          <a:latin typeface="Times New Roman"/>
                          <a:ea typeface="Times New Roman"/>
                          <a:cs typeface="Times New Roman"/>
                        </a:rPr>
                        <a:t>тис.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33">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dirty="0">
                          <a:latin typeface="Times New Roman"/>
                          <a:ea typeface="Times New Roman"/>
                          <a:cs typeface="Times New Roman"/>
                        </a:rPr>
                        <a:t>НС </a:t>
                      </a:r>
                      <a:r>
                        <a:rPr lang="ru-RU" sz="1400" b="1" dirty="0" err="1">
                          <a:latin typeface="Times New Roman"/>
                          <a:ea typeface="Times New Roman"/>
                          <a:cs typeface="Times New Roman"/>
                        </a:rPr>
                        <a:t>поширилась</a:t>
                      </a:r>
                      <a:r>
                        <a:rPr lang="ru-RU" sz="1400" b="1" dirty="0">
                          <a:latin typeface="Times New Roman"/>
                          <a:ea typeface="Times New Roman"/>
                          <a:cs typeface="Times New Roman"/>
                        </a:rPr>
                        <a:t> на </a:t>
                      </a:r>
                      <a:r>
                        <a:rPr lang="ru-RU" sz="1400" b="1" dirty="0" err="1">
                          <a:latin typeface="Times New Roman"/>
                          <a:ea typeface="Times New Roman"/>
                          <a:cs typeface="Times New Roman"/>
                        </a:rPr>
                        <a:t>територію</a:t>
                      </a:r>
                      <a:r>
                        <a:rPr lang="ru-RU" sz="1400" b="1" dirty="0">
                          <a:latin typeface="Times New Roman"/>
                          <a:ea typeface="Times New Roman"/>
                          <a:cs typeface="Times New Roman"/>
                        </a:rPr>
                        <a:t> </a:t>
                      </a:r>
                      <a:r>
                        <a:rPr lang="ru-RU" sz="1400" b="1" dirty="0" err="1">
                          <a:latin typeface="Times New Roman"/>
                          <a:ea typeface="Times New Roman"/>
                          <a:cs typeface="Times New Roman"/>
                        </a:rPr>
                        <a:t>двох</a:t>
                      </a:r>
                      <a:r>
                        <a:rPr lang="ru-RU" sz="1400" b="1" dirty="0">
                          <a:latin typeface="Times New Roman"/>
                          <a:ea typeface="Times New Roman"/>
                          <a:cs typeface="Times New Roman"/>
                        </a:rPr>
                        <a:t> </a:t>
                      </a:r>
                      <a:r>
                        <a:rPr lang="ru-RU" sz="1400" b="1" dirty="0" err="1">
                          <a:latin typeface="Times New Roman"/>
                          <a:ea typeface="Times New Roman"/>
                          <a:cs typeface="Times New Roman"/>
                        </a:rPr>
                        <a:t>регіонів</a:t>
                      </a:r>
                      <a:r>
                        <a:rPr lang="ru-RU" sz="1400" b="1" dirty="0">
                          <a:latin typeface="Times New Roman"/>
                          <a:ea typeface="Times New Roman"/>
                          <a:cs typeface="Times New Roman"/>
                        </a:rPr>
                        <a:t>, а для </a:t>
                      </a:r>
                      <a:r>
                        <a:rPr lang="ru-RU" sz="1400" b="1" dirty="0" err="1">
                          <a:latin typeface="Times New Roman"/>
                          <a:ea typeface="Times New Roman"/>
                          <a:cs typeface="Times New Roman"/>
                        </a:rPr>
                        <a:t>її</a:t>
                      </a:r>
                      <a:r>
                        <a:rPr lang="ru-RU" sz="1400" b="1" dirty="0">
                          <a:latin typeface="Times New Roman"/>
                          <a:ea typeface="Times New Roman"/>
                          <a:cs typeface="Times New Roman"/>
                        </a:rPr>
                        <a:t> </a:t>
                      </a:r>
                      <a:r>
                        <a:rPr lang="ru-RU" sz="1400" b="1" dirty="0" err="1">
                          <a:latin typeface="Times New Roman"/>
                          <a:ea typeface="Times New Roman"/>
                          <a:cs typeface="Times New Roman"/>
                        </a:rPr>
                        <a:t>ліквідації</a:t>
                      </a:r>
                      <a:r>
                        <a:rPr lang="ru-RU" sz="1400" b="1" dirty="0">
                          <a:latin typeface="Times New Roman"/>
                          <a:ea typeface="Times New Roman"/>
                          <a:cs typeface="Times New Roman"/>
                        </a:rPr>
                        <a:t> </a:t>
                      </a:r>
                      <a:r>
                        <a:rPr lang="ru-RU" sz="1400" b="1" dirty="0" err="1">
                          <a:latin typeface="Times New Roman"/>
                          <a:ea typeface="Times New Roman"/>
                          <a:cs typeface="Times New Roman"/>
                        </a:rPr>
                        <a:t>необхідні</a:t>
                      </a:r>
                      <a:r>
                        <a:rPr lang="ru-RU" sz="1400" b="1" dirty="0">
                          <a:latin typeface="Times New Roman"/>
                          <a:ea typeface="Times New Roman"/>
                          <a:cs typeface="Times New Roman"/>
                        </a:rPr>
                        <a:t> </a:t>
                      </a:r>
                      <a:r>
                        <a:rPr lang="ru-RU" sz="1400" b="1" dirty="0" err="1">
                          <a:latin typeface="Times New Roman"/>
                          <a:ea typeface="Times New Roman"/>
                          <a:cs typeface="Times New Roman"/>
                        </a:rPr>
                        <a:t>ресурси</a:t>
                      </a:r>
                      <a:r>
                        <a:rPr lang="ru-RU" sz="1400" b="1" dirty="0">
                          <a:latin typeface="Times New Roman"/>
                          <a:ea typeface="Times New Roman"/>
                          <a:cs typeface="Times New Roman"/>
                        </a:rPr>
                        <a:t> в </a:t>
                      </a:r>
                      <a:r>
                        <a:rPr lang="ru-RU" sz="1400" b="1" dirty="0" err="1">
                          <a:latin typeface="Times New Roman"/>
                          <a:ea typeface="Times New Roman"/>
                          <a:cs typeface="Times New Roman"/>
                        </a:rPr>
                        <a:t>обсягах</a:t>
                      </a:r>
                      <a:r>
                        <a:rPr lang="ru-RU" sz="1400" b="1" dirty="0">
                          <a:latin typeface="Times New Roman"/>
                          <a:ea typeface="Times New Roman"/>
                          <a:cs typeface="Times New Roman"/>
                        </a:rPr>
                        <a:t>, </a:t>
                      </a:r>
                      <a:r>
                        <a:rPr lang="ru-RU" sz="1400" b="1" dirty="0" err="1">
                          <a:latin typeface="Times New Roman"/>
                          <a:ea typeface="Times New Roman"/>
                          <a:cs typeface="Times New Roman"/>
                        </a:rPr>
                        <a:t>що</a:t>
                      </a:r>
                      <a:r>
                        <a:rPr lang="ru-RU" sz="1400" b="1" dirty="0">
                          <a:latin typeface="Times New Roman"/>
                          <a:ea typeface="Times New Roman"/>
                          <a:cs typeface="Times New Roman"/>
                        </a:rPr>
                        <a:t> </a:t>
                      </a:r>
                      <a:r>
                        <a:rPr lang="ru-RU" sz="1400" b="1" dirty="0" err="1">
                          <a:latin typeface="Times New Roman"/>
                          <a:ea typeface="Times New Roman"/>
                          <a:cs typeface="Times New Roman"/>
                        </a:rPr>
                        <a:t>перевищують</a:t>
                      </a:r>
                      <a:r>
                        <a:rPr lang="ru-RU" sz="1400" b="1" dirty="0">
                          <a:latin typeface="Times New Roman"/>
                          <a:ea typeface="Times New Roman"/>
                          <a:cs typeface="Times New Roman"/>
                        </a:rPr>
                        <a:t> </a:t>
                      </a:r>
                      <a:r>
                        <a:rPr lang="ru-RU" sz="1400" b="1" dirty="0" err="1">
                          <a:latin typeface="Times New Roman"/>
                          <a:ea typeface="Times New Roman"/>
                          <a:cs typeface="Times New Roman"/>
                        </a:rPr>
                        <a:t>можливості</a:t>
                      </a:r>
                      <a:r>
                        <a:rPr lang="ru-RU" sz="1400" b="1" dirty="0">
                          <a:latin typeface="Times New Roman"/>
                          <a:ea typeface="Times New Roman"/>
                          <a:cs typeface="Times New Roman"/>
                        </a:rPr>
                        <a:t> </a:t>
                      </a:r>
                      <a:r>
                        <a:rPr lang="ru-RU" sz="1400" b="1" dirty="0" err="1">
                          <a:latin typeface="Times New Roman"/>
                          <a:ea typeface="Times New Roman"/>
                          <a:cs typeface="Times New Roman"/>
                        </a:rPr>
                        <a:t>цих</a:t>
                      </a:r>
                      <a:r>
                        <a:rPr lang="ru-RU" sz="1400" b="1" dirty="0">
                          <a:latin typeface="Times New Roman"/>
                          <a:ea typeface="Times New Roman"/>
                          <a:cs typeface="Times New Roman"/>
                        </a:rPr>
                        <a:t> </a:t>
                      </a:r>
                      <a:r>
                        <a:rPr lang="ru-RU" sz="1400" b="1" dirty="0" err="1">
                          <a:latin typeface="Times New Roman"/>
                          <a:ea typeface="Times New Roman"/>
                          <a:cs typeface="Times New Roman"/>
                        </a:rPr>
                        <a:t>регіонів</a:t>
                      </a:r>
                      <a:r>
                        <a:rPr lang="ru-RU" sz="1400" b="1" dirty="0">
                          <a:latin typeface="Times New Roman"/>
                          <a:ea typeface="Times New Roman"/>
                          <a:cs typeface="Times New Roman"/>
                        </a:rPr>
                        <a:t>, </a:t>
                      </a:r>
                      <a:r>
                        <a:rPr lang="ru-RU" sz="1400" b="1" dirty="0" err="1">
                          <a:latin typeface="Times New Roman"/>
                          <a:ea typeface="Times New Roman"/>
                          <a:cs typeface="Times New Roman"/>
                        </a:rPr>
                        <a:t>але</a:t>
                      </a:r>
                      <a:r>
                        <a:rPr lang="ru-RU" sz="1400" b="1" dirty="0">
                          <a:latin typeface="Times New Roman"/>
                          <a:ea typeface="Times New Roman"/>
                          <a:cs typeface="Times New Roman"/>
                        </a:rPr>
                        <a:t> не </a:t>
                      </a:r>
                      <a:r>
                        <a:rPr lang="ru-RU" sz="1400" b="1" dirty="0" err="1">
                          <a:latin typeface="Times New Roman"/>
                          <a:ea typeface="Times New Roman"/>
                          <a:cs typeface="Times New Roman"/>
                        </a:rPr>
                        <a:t>менше</a:t>
                      </a:r>
                      <a:r>
                        <a:rPr lang="ru-RU" sz="1400" b="1" dirty="0">
                          <a:latin typeface="Times New Roman"/>
                          <a:ea typeface="Times New Roman"/>
                          <a:cs typeface="Times New Roman"/>
                        </a:rPr>
                        <a:t> </a:t>
                      </a:r>
                      <a:r>
                        <a:rPr lang="ru-RU" sz="1400" b="1" dirty="0" err="1">
                          <a:latin typeface="Times New Roman"/>
                          <a:ea typeface="Times New Roman"/>
                          <a:cs typeface="Times New Roman"/>
                        </a:rPr>
                        <a:t>ніж</a:t>
                      </a:r>
                      <a:r>
                        <a:rPr lang="ru-RU" sz="1400" b="1" dirty="0">
                          <a:latin typeface="Times New Roman"/>
                          <a:ea typeface="Times New Roman"/>
                          <a:cs typeface="Times New Roman"/>
                        </a:rPr>
                        <a:t> 1 % </a:t>
                      </a:r>
                      <a:r>
                        <a:rPr lang="ru-RU" sz="1400" b="1" dirty="0" err="1">
                          <a:latin typeface="Times New Roman"/>
                          <a:ea typeface="Times New Roman"/>
                          <a:cs typeface="Times New Roman"/>
                        </a:rPr>
                        <a:t>видатків</a:t>
                      </a:r>
                      <a:r>
                        <a:rPr lang="ru-RU" sz="1400" b="1" dirty="0">
                          <a:latin typeface="Times New Roman"/>
                          <a:ea typeface="Times New Roman"/>
                          <a:cs typeface="Times New Roman"/>
                        </a:rPr>
                        <a:t> </a:t>
                      </a:r>
                      <a:r>
                        <a:rPr lang="ru-RU" sz="1400" b="1" dirty="0" err="1">
                          <a:latin typeface="Times New Roman"/>
                          <a:ea typeface="Times New Roman"/>
                          <a:cs typeface="Times New Roman"/>
                        </a:rPr>
                        <a:t>їх</a:t>
                      </a:r>
                      <a:r>
                        <a:rPr lang="ru-RU" sz="1400" b="1" dirty="0">
                          <a:latin typeface="Times New Roman"/>
                          <a:ea typeface="Times New Roman"/>
                          <a:cs typeface="Times New Roman"/>
                        </a:rPr>
                        <a:t> </a:t>
                      </a:r>
                      <a:r>
                        <a:rPr lang="ru-RU" sz="1400" b="1" dirty="0" err="1">
                          <a:latin typeface="Times New Roman"/>
                          <a:ea typeface="Times New Roman"/>
                          <a:cs typeface="Times New Roman"/>
                        </a:rPr>
                        <a:t>бюджетів</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Місцевий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2</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2</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20</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50</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100</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1 </a:t>
                      </a:r>
                      <a:r>
                        <a:rPr lang="ru-RU" sz="1400" b="1" dirty="0">
                          <a:latin typeface="Times New Roman"/>
                          <a:ea typeface="Times New Roman"/>
                          <a:cs typeface="Times New Roman"/>
                        </a:rPr>
                        <a:t>тис.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33">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a:latin typeface="Times New Roman"/>
                          <a:ea typeface="Times New Roman"/>
                          <a:cs typeface="Times New Roman"/>
                        </a:rPr>
                        <a:t>НС поширилась на територію, загрожує довкіллю, населеним пунктам, спорудам, а для її ліквідації необхідні ресурси в обсягах, що перевищують можливості цього об'єкта</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Об'єктовий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dirty="0" err="1">
                          <a:latin typeface="Times New Roman"/>
                          <a:ea typeface="Times New Roman"/>
                          <a:cs typeface="Times New Roman"/>
                        </a:rPr>
                        <a:t>Критерії</a:t>
                      </a:r>
                      <a:r>
                        <a:rPr lang="ru-RU" sz="1400" b="1" dirty="0">
                          <a:latin typeface="Times New Roman"/>
                          <a:ea typeface="Times New Roman"/>
                          <a:cs typeface="Times New Roman"/>
                        </a:rPr>
                        <a:t> </a:t>
                      </a:r>
                      <a:r>
                        <a:rPr lang="ru-RU" sz="1400" b="1" dirty="0" err="1">
                          <a:latin typeface="Times New Roman"/>
                          <a:ea typeface="Times New Roman"/>
                          <a:cs typeface="Times New Roman"/>
                        </a:rPr>
                        <a:t>надзвичайної</a:t>
                      </a:r>
                      <a:r>
                        <a:rPr lang="ru-RU" sz="1400" b="1" dirty="0">
                          <a:latin typeface="Times New Roman"/>
                          <a:ea typeface="Times New Roman"/>
                          <a:cs typeface="Times New Roman"/>
                        </a:rPr>
                        <a:t> </a:t>
                      </a:r>
                      <a:r>
                        <a:rPr lang="ru-RU" sz="1400" b="1" dirty="0" err="1">
                          <a:latin typeface="Times New Roman"/>
                          <a:ea typeface="Times New Roman"/>
                          <a:cs typeface="Times New Roman"/>
                        </a:rPr>
                        <a:t>ситуації</a:t>
                      </a:r>
                      <a:r>
                        <a:rPr lang="ru-RU" sz="1400" b="1" dirty="0">
                          <a:latin typeface="Times New Roman"/>
                          <a:ea typeface="Times New Roman"/>
                          <a:cs typeface="Times New Roman"/>
                        </a:rPr>
                        <a:t> не </a:t>
                      </a:r>
                      <a:r>
                        <a:rPr lang="ru-RU" sz="1400" b="1" dirty="0" err="1">
                          <a:latin typeface="Times New Roman"/>
                          <a:ea typeface="Times New Roman"/>
                          <a:cs typeface="Times New Roman"/>
                        </a:rPr>
                        <a:t>досягають</a:t>
                      </a:r>
                      <a:r>
                        <a:rPr lang="ru-RU" sz="1400" b="1" dirty="0">
                          <a:latin typeface="Times New Roman"/>
                          <a:ea typeface="Times New Roman"/>
                          <a:cs typeface="Times New Roman"/>
                        </a:rPr>
                        <a:t> </a:t>
                      </a:r>
                      <a:r>
                        <a:rPr lang="ru-RU" sz="1400" b="1" dirty="0" err="1">
                          <a:latin typeface="Times New Roman"/>
                          <a:ea typeface="Times New Roman"/>
                          <a:cs typeface="Times New Roman"/>
                        </a:rPr>
                        <a:t>зазначених</a:t>
                      </a:r>
                      <a:r>
                        <a:rPr lang="ru-RU" sz="1400" b="1" dirty="0">
                          <a:latin typeface="Times New Roman"/>
                          <a:ea typeface="Times New Roman"/>
                          <a:cs typeface="Times New Roman"/>
                        </a:rPr>
                        <a:t> </a:t>
                      </a:r>
                      <a:r>
                        <a:rPr lang="ru-RU" sz="1400" b="1" dirty="0" err="1">
                          <a:latin typeface="Times New Roman"/>
                          <a:ea typeface="Times New Roman"/>
                          <a:cs typeface="Times New Roman"/>
                        </a:rPr>
                        <a:t>показників</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25601" name="Rectangle 1"/>
          <p:cNvSpPr>
            <a:spLocks noChangeArrowheads="1"/>
          </p:cNvSpPr>
          <p:nvPr/>
        </p:nvSpPr>
        <p:spPr bwMode="auto">
          <a:xfrm>
            <a:off x="1" y="160358"/>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err="1">
                <a:solidFill>
                  <a:srgbClr val="0000CC"/>
                </a:solidFill>
                <a:latin typeface="+mn-lt"/>
              </a:rPr>
              <a:t>Критерії</a:t>
            </a:r>
            <a:r>
              <a:rPr lang="ru-RU" sz="3000" b="1" dirty="0">
                <a:solidFill>
                  <a:srgbClr val="0000CC"/>
                </a:solidFill>
                <a:latin typeface="+mn-lt"/>
              </a:rPr>
              <a:t> </a:t>
            </a:r>
            <a:r>
              <a:rPr lang="ru-RU" sz="3000" b="1" dirty="0" err="1">
                <a:solidFill>
                  <a:srgbClr val="0000CC"/>
                </a:solidFill>
                <a:latin typeface="+mn-lt"/>
              </a:rPr>
              <a:t>визначення</a:t>
            </a:r>
            <a:r>
              <a:rPr lang="ru-RU" sz="3000" b="1" dirty="0">
                <a:solidFill>
                  <a:srgbClr val="0000CC"/>
                </a:solidFill>
                <a:latin typeface="+mn-lt"/>
              </a:rPr>
              <a:t> </a:t>
            </a:r>
            <a:r>
              <a:rPr lang="ru-RU" sz="3000" b="1" dirty="0" err="1">
                <a:solidFill>
                  <a:srgbClr val="0000CC"/>
                </a:solidFill>
                <a:latin typeface="+mn-lt"/>
              </a:rPr>
              <a:t>рівня</a:t>
            </a:r>
            <a:r>
              <a:rPr lang="ru-RU" sz="3000" b="1" dirty="0">
                <a:solidFill>
                  <a:srgbClr val="0000CC"/>
                </a:solidFill>
                <a:latin typeface="+mn-lt"/>
              </a:rPr>
              <a:t> </a:t>
            </a:r>
            <a:r>
              <a:rPr lang="ru-RU" sz="3000" b="1" dirty="0" err="1">
                <a:solidFill>
                  <a:srgbClr val="0000CC"/>
                </a:solidFill>
                <a:latin typeface="+mn-lt"/>
              </a:rPr>
              <a:t>надзвичайної</a:t>
            </a:r>
            <a:r>
              <a:rPr lang="ru-RU" sz="3000" b="1" dirty="0">
                <a:solidFill>
                  <a:srgbClr val="0000CC"/>
                </a:solidFill>
                <a:latin typeface="+mn-lt"/>
              </a:rPr>
              <a:t> </a:t>
            </a:r>
            <a:r>
              <a:rPr lang="ru-RU" sz="3000" b="1" dirty="0" err="1" smtClean="0">
                <a:solidFill>
                  <a:srgbClr val="0000CC"/>
                </a:solidFill>
                <a:latin typeface="+mn-lt"/>
              </a:rPr>
              <a:t>ситуації</a:t>
            </a:r>
            <a:endParaRPr kumimoji="0" lang="ru-RU" sz="3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199"/>
            <a:ext cx="9144000" cy="6555641"/>
          </a:xfrm>
          <a:prstGeom prst="rect">
            <a:avLst/>
          </a:prstGeom>
        </p:spPr>
        <p:txBody>
          <a:bodyPr wrap="square">
            <a:spAutoFit/>
          </a:bodyPr>
          <a:lstStyle/>
          <a:p>
            <a:pPr algn="ctr"/>
            <a:r>
              <a:rPr lang="ru-RU" sz="2800" b="1" dirty="0" err="1">
                <a:solidFill>
                  <a:srgbClr val="C00000"/>
                </a:solidFill>
                <a:effectLst>
                  <a:outerShdw blurRad="38100" dist="38100" dir="2700000" algn="tl">
                    <a:srgbClr val="000000"/>
                  </a:outerShdw>
                </a:effectLst>
              </a:rPr>
              <a:t>Основні</a:t>
            </a:r>
            <a:r>
              <a:rPr lang="ru-RU" sz="2800" b="1" dirty="0">
                <a:solidFill>
                  <a:srgbClr val="C00000"/>
                </a:solidFill>
                <a:effectLst>
                  <a:outerShdw blurRad="38100" dist="38100" dir="2700000" algn="tl">
                    <a:srgbClr val="000000"/>
                  </a:outerShdw>
                </a:effectLst>
              </a:rPr>
              <a:t> причини </a:t>
            </a:r>
            <a:r>
              <a:rPr lang="ru-RU" sz="2800" b="1" dirty="0" err="1">
                <a:solidFill>
                  <a:srgbClr val="C00000"/>
                </a:solidFill>
                <a:effectLst>
                  <a:outerShdw blurRad="38100" dist="38100" dir="2700000" algn="tl">
                    <a:srgbClr val="000000"/>
                  </a:outerShdw>
                </a:effectLst>
              </a:rPr>
              <a:t>виникнення</a:t>
            </a:r>
            <a:r>
              <a:rPr lang="ru-RU" sz="2800" b="1" dirty="0">
                <a:solidFill>
                  <a:srgbClr val="C00000"/>
                </a:solidFill>
                <a:effectLst>
                  <a:outerShdw blurRad="38100" dist="38100" dir="2700000" algn="tl">
                    <a:srgbClr val="000000"/>
                  </a:outerShdw>
                </a:effectLst>
              </a:rPr>
              <a:t> </a:t>
            </a:r>
            <a:r>
              <a:rPr lang="ru-RU" sz="2800" b="1" dirty="0" smtClean="0">
                <a:solidFill>
                  <a:srgbClr val="C00000"/>
                </a:solidFill>
                <a:effectLst>
                  <a:outerShdw blurRad="38100" dist="38100" dir="2700000" algn="tl">
                    <a:srgbClr val="000000"/>
                  </a:outerShdw>
                </a:effectLst>
              </a:rPr>
              <a:t>НС в </a:t>
            </a:r>
            <a:r>
              <a:rPr lang="ru-RU" sz="2800" b="1" dirty="0" err="1" smtClean="0">
                <a:solidFill>
                  <a:srgbClr val="C00000"/>
                </a:solidFill>
                <a:effectLst>
                  <a:outerShdw blurRad="38100" dist="38100" dir="2700000" algn="tl">
                    <a:srgbClr val="000000"/>
                  </a:outerShdw>
                </a:effectLst>
              </a:rPr>
              <a:t>Україні</a:t>
            </a:r>
            <a:endParaRPr lang="ru-RU" sz="2800" b="1" dirty="0" smtClean="0">
              <a:solidFill>
                <a:srgbClr val="C00000"/>
              </a:solidFill>
              <a:effectLst>
                <a:outerShdw blurRad="38100" dist="38100" dir="2700000" algn="tl">
                  <a:srgbClr val="000000"/>
                </a:outerShdw>
              </a:effectLst>
            </a:endParaRPr>
          </a:p>
          <a:p>
            <a:pPr algn="ctr"/>
            <a:endParaRPr lang="ru-RU" sz="800" b="1" dirty="0" smtClean="0">
              <a:solidFill>
                <a:srgbClr val="C00000"/>
              </a:solidFill>
              <a:effectLst>
                <a:outerShdw blurRad="38100" dist="38100" dir="2700000" algn="tl">
                  <a:srgbClr val="000000"/>
                </a:outerShdw>
              </a:effectLst>
            </a:endParaRPr>
          </a:p>
          <a:p>
            <a:pPr algn="ctr">
              <a:spcAft>
                <a:spcPts val="0"/>
              </a:spcAft>
            </a:pPr>
            <a:r>
              <a:rPr lang="uk-UA" sz="2400" b="1" dirty="0"/>
              <a:t>Причини поділяються на </a:t>
            </a:r>
            <a:r>
              <a:rPr lang="uk-UA" sz="2400" b="1" dirty="0" smtClean="0"/>
              <a:t>природні та людський фактор. </a:t>
            </a:r>
            <a:r>
              <a:rPr lang="uk-UA" sz="2400" b="1" dirty="0">
                <a:solidFill>
                  <a:srgbClr val="FF0000"/>
                </a:solidFill>
              </a:rPr>
              <a:t>Природні:</a:t>
            </a:r>
            <a:endParaRPr lang="ru-RU" sz="2400" b="1" dirty="0" err="1">
              <a:solidFill>
                <a:srgbClr val="FF0000"/>
              </a:solidFill>
            </a:endParaRPr>
          </a:p>
          <a:p>
            <a:pPr>
              <a:spcAft>
                <a:spcPts val="0"/>
              </a:spcAft>
              <a:buFont typeface="Wingdings" pitchFamily="2" charset="2"/>
              <a:buChar char="ü"/>
            </a:pPr>
            <a:r>
              <a:rPr lang="ru-RU" sz="2400" b="1" dirty="0">
                <a:solidFill>
                  <a:srgbClr val="002060"/>
                </a:solidFill>
              </a:rPr>
              <a:t> </a:t>
            </a:r>
            <a:r>
              <a:rPr lang="uk-UA" sz="2400" b="1" dirty="0" err="1">
                <a:solidFill>
                  <a:srgbClr val="002060"/>
                </a:solidFill>
              </a:rPr>
              <a:t>стихійні лиха </a:t>
            </a:r>
            <a:r>
              <a:rPr lang="ru-RU" sz="2400" b="1" dirty="0" err="1">
                <a:solidFill>
                  <a:srgbClr val="002060"/>
                </a:solidFill>
              </a:rPr>
              <a:t>– </a:t>
            </a:r>
            <a:r>
              <a:rPr lang="uk-UA" sz="2400" b="1" dirty="0" err="1">
                <a:solidFill>
                  <a:srgbClr val="002060"/>
                </a:solidFill>
              </a:rPr>
              <a:t>землетруси; повені; селеві потоки; зсуви; сильний вітер, снігопад, хуртовина, бурі та інші явища природи, що виникають як правило раптово; пожежі (лісові і торф'яні).</a:t>
            </a:r>
          </a:p>
          <a:p>
            <a:pPr algn="ctr">
              <a:spcAft>
                <a:spcPts val="0"/>
              </a:spcAft>
            </a:pPr>
            <a:r>
              <a:rPr lang="uk-UA" sz="2400" b="1" dirty="0" smtClean="0">
                <a:solidFill>
                  <a:srgbClr val="FF0000"/>
                </a:solidFill>
              </a:rPr>
              <a:t>Людський фактор:</a:t>
            </a:r>
            <a:endParaRPr lang="ru-RU" sz="2400" b="1" dirty="0" smtClean="0">
              <a:solidFill>
                <a:srgbClr val="FF0000"/>
              </a:solidFill>
            </a:endParaRPr>
          </a:p>
          <a:p>
            <a:pPr>
              <a:spcAft>
                <a:spcPts val="0"/>
              </a:spcAft>
              <a:buFont typeface="Wingdings" pitchFamily="2" charset="2"/>
              <a:buChar char="ü"/>
            </a:pPr>
            <a:r>
              <a:rPr lang="ru-RU" sz="2400" b="1" dirty="0" smtClean="0">
                <a:solidFill>
                  <a:srgbClr val="002060"/>
                </a:solidFill>
              </a:rPr>
              <a:t> </a:t>
            </a:r>
            <a:r>
              <a:rPr lang="ru-RU" sz="2400" b="1" dirty="0">
                <a:solidFill>
                  <a:srgbClr val="002060"/>
                </a:solidFill>
              </a:rPr>
              <a:t>велика </a:t>
            </a:r>
            <a:r>
              <a:rPr lang="ru-RU" sz="2400" b="1" dirty="0" err="1">
                <a:solidFill>
                  <a:srgbClr val="002060"/>
                </a:solidFill>
              </a:rPr>
              <a:t>кількість промислових</a:t>
            </a:r>
            <a:r>
              <a:rPr lang="ru-RU" sz="2400" b="1" dirty="0">
                <a:solidFill>
                  <a:srgbClr val="002060"/>
                </a:solidFill>
              </a:rPr>
              <a:t> </a:t>
            </a:r>
            <a:r>
              <a:rPr lang="ru-RU" sz="2400" b="1" dirty="0" err="1">
                <a:solidFill>
                  <a:srgbClr val="002060"/>
                </a:solidFill>
              </a:rPr>
              <a:t>підприємств</a:t>
            </a:r>
            <a:r>
              <a:rPr lang="ru-RU" sz="2400" b="1" dirty="0">
                <a:solidFill>
                  <a:srgbClr val="002060"/>
                </a:solidFill>
              </a:rPr>
              <a:t>;</a:t>
            </a:r>
          </a:p>
          <a:p>
            <a:pPr lvl="0">
              <a:spcAft>
                <a:spcPts val="0"/>
              </a:spcAft>
              <a:buFont typeface="Wingdings" pitchFamily="2" charset="2"/>
              <a:buChar char="ü"/>
            </a:pPr>
            <a:r>
              <a:rPr lang="uk-UA" sz="2400" b="1" dirty="0">
                <a:solidFill>
                  <a:srgbClr val="002060"/>
                </a:solidFill>
              </a:rPr>
              <a:t> зміна довкілля внаслідок природокористування (забруднення, вичерпність ресурсів);</a:t>
            </a:r>
            <a:endParaRPr lang="ru-RU" sz="2400" b="1" dirty="0">
              <a:solidFill>
                <a:srgbClr val="002060"/>
              </a:solidFill>
            </a:endParaRPr>
          </a:p>
          <a:p>
            <a:pPr>
              <a:spcAft>
                <a:spcPts val="0"/>
              </a:spcAft>
              <a:buFont typeface="Wingdings" pitchFamily="2" charset="2"/>
              <a:buChar char="ü"/>
            </a:pPr>
            <a:r>
              <a:rPr lang="ru-RU" sz="2400" b="1" dirty="0" smtClean="0">
                <a:solidFill>
                  <a:srgbClr val="002060"/>
                </a:solidFill>
              </a:rPr>
              <a:t> </a:t>
            </a:r>
            <a:r>
              <a:rPr lang="ru-RU" sz="2400" b="1" dirty="0" err="1">
                <a:solidFill>
                  <a:srgbClr val="002060"/>
                </a:solidFill>
              </a:rPr>
              <a:t>зниже</a:t>
            </a:r>
            <a:r>
              <a:rPr lang="ru-RU" sz="2400" b="1" dirty="0" err="1" smtClean="0">
                <a:solidFill>
                  <a:srgbClr val="002060"/>
                </a:solidFill>
              </a:rPr>
              <a:t>ння</a:t>
            </a:r>
            <a:r>
              <a:rPr lang="ru-RU" sz="2400" b="1" dirty="0" smtClean="0">
                <a:solidFill>
                  <a:srgbClr val="002060"/>
                </a:solidFill>
              </a:rPr>
              <a:t> </a:t>
            </a:r>
            <a:r>
              <a:rPr lang="ru-RU" sz="2400" b="1" dirty="0" err="1" smtClean="0">
                <a:solidFill>
                  <a:srgbClr val="002060"/>
                </a:solidFill>
              </a:rPr>
              <a:t>виробничої</a:t>
            </a:r>
            <a:r>
              <a:rPr lang="ru-RU" sz="2400" b="1" dirty="0" smtClean="0">
                <a:solidFill>
                  <a:srgbClr val="002060"/>
                </a:solidFill>
              </a:rPr>
              <a:t> </a:t>
            </a:r>
            <a:r>
              <a:rPr lang="ru-RU" sz="2400" b="1" dirty="0" err="1" smtClean="0">
                <a:solidFill>
                  <a:srgbClr val="002060"/>
                </a:solidFill>
              </a:rPr>
              <a:t>і</a:t>
            </a:r>
            <a:r>
              <a:rPr lang="ru-RU" sz="2400" b="1" dirty="0" smtClean="0">
                <a:solidFill>
                  <a:srgbClr val="002060"/>
                </a:solidFill>
              </a:rPr>
              <a:t> </a:t>
            </a:r>
            <a:r>
              <a:rPr lang="ru-RU" sz="2400" b="1" dirty="0" err="1" smtClean="0">
                <a:solidFill>
                  <a:srgbClr val="002060"/>
                </a:solidFill>
              </a:rPr>
              <a:t>технологічної</a:t>
            </a:r>
            <a:r>
              <a:rPr lang="ru-RU" sz="2400" b="1" dirty="0" smtClean="0">
                <a:solidFill>
                  <a:srgbClr val="002060"/>
                </a:solidFill>
              </a:rPr>
              <a:t> </a:t>
            </a:r>
            <a:r>
              <a:rPr lang="ru-RU" sz="2400" b="1" dirty="0" err="1" smtClean="0">
                <a:solidFill>
                  <a:srgbClr val="002060"/>
                </a:solidFill>
              </a:rPr>
              <a:t>дисципліни</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незадовільний</a:t>
            </a:r>
            <a:r>
              <a:rPr lang="ru-RU" sz="2400" b="1" dirty="0" smtClean="0">
                <a:solidFill>
                  <a:srgbClr val="002060"/>
                </a:solidFill>
              </a:rPr>
              <a:t> стан </a:t>
            </a:r>
            <a:r>
              <a:rPr lang="ru-RU" sz="2400" b="1" dirty="0" err="1" smtClean="0">
                <a:solidFill>
                  <a:srgbClr val="002060"/>
                </a:solidFill>
              </a:rPr>
              <a:t>збереження</a:t>
            </a:r>
            <a:r>
              <a:rPr lang="ru-RU" sz="2400" b="1" dirty="0" smtClean="0">
                <a:solidFill>
                  <a:srgbClr val="002060"/>
                </a:solidFill>
              </a:rPr>
              <a:t>, </a:t>
            </a:r>
            <a:r>
              <a:rPr lang="ru-RU" sz="2400" b="1" dirty="0" err="1" smtClean="0">
                <a:solidFill>
                  <a:srgbClr val="002060"/>
                </a:solidFill>
              </a:rPr>
              <a:t>утилізації</a:t>
            </a:r>
            <a:r>
              <a:rPr lang="ru-RU" sz="2400" b="1" dirty="0" smtClean="0">
                <a:solidFill>
                  <a:srgbClr val="002060"/>
                </a:solidFill>
              </a:rPr>
              <a:t> та </a:t>
            </a:r>
            <a:r>
              <a:rPr lang="ru-RU" sz="2400" b="1" dirty="0" err="1" smtClean="0">
                <a:solidFill>
                  <a:srgbClr val="002060"/>
                </a:solidFill>
              </a:rPr>
              <a:t>захоронення</a:t>
            </a:r>
            <a:r>
              <a:rPr lang="ru-RU" sz="2400" b="1" dirty="0" smtClean="0">
                <a:solidFill>
                  <a:srgbClr val="002060"/>
                </a:solidFill>
              </a:rPr>
              <a:t> </a:t>
            </a:r>
            <a:r>
              <a:rPr lang="ru-RU" sz="2400" b="1" dirty="0" err="1" smtClean="0">
                <a:solidFill>
                  <a:srgbClr val="002060"/>
                </a:solidFill>
              </a:rPr>
              <a:t>високотоксичних</a:t>
            </a:r>
            <a:r>
              <a:rPr lang="ru-RU" sz="2400" b="1" dirty="0" smtClean="0">
                <a:solidFill>
                  <a:srgbClr val="002060"/>
                </a:solidFill>
              </a:rPr>
              <a:t>, </a:t>
            </a:r>
            <a:r>
              <a:rPr lang="ru-RU" sz="2400" b="1" dirty="0" err="1" smtClean="0">
                <a:solidFill>
                  <a:srgbClr val="002060"/>
                </a:solidFill>
              </a:rPr>
              <a:t>радіоактивних</a:t>
            </a:r>
            <a:r>
              <a:rPr lang="ru-RU" sz="2400" b="1" dirty="0" smtClean="0">
                <a:solidFill>
                  <a:srgbClr val="002060"/>
                </a:solidFill>
              </a:rPr>
              <a:t> </a:t>
            </a:r>
            <a:r>
              <a:rPr lang="ru-RU" sz="2400" b="1" dirty="0" err="1" smtClean="0">
                <a:solidFill>
                  <a:srgbClr val="002060"/>
                </a:solidFill>
              </a:rPr>
              <a:t>та</a:t>
            </a:r>
            <a:r>
              <a:rPr lang="ru-RU" sz="2400" b="1" dirty="0" smtClean="0">
                <a:solidFill>
                  <a:srgbClr val="002060"/>
                </a:solidFill>
              </a:rPr>
              <a:t> </a:t>
            </a:r>
            <a:r>
              <a:rPr lang="ru-RU" sz="2400" b="1" dirty="0" err="1" smtClean="0">
                <a:solidFill>
                  <a:srgbClr val="002060"/>
                </a:solidFill>
              </a:rPr>
              <a:t>побутових</a:t>
            </a:r>
            <a:r>
              <a:rPr lang="ru-RU" sz="2400" b="1" dirty="0" smtClean="0">
                <a:solidFill>
                  <a:srgbClr val="002060"/>
                </a:solidFill>
              </a:rPr>
              <a:t> </a:t>
            </a:r>
            <a:r>
              <a:rPr lang="ru-RU" sz="2400" b="1" dirty="0" err="1" smtClean="0">
                <a:solidFill>
                  <a:srgbClr val="002060"/>
                </a:solidFill>
              </a:rPr>
              <a:t>відходів</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недостатня</a:t>
            </a:r>
            <a:r>
              <a:rPr lang="ru-RU" sz="2400" b="1" dirty="0" smtClean="0">
                <a:solidFill>
                  <a:srgbClr val="002060"/>
                </a:solidFill>
              </a:rPr>
              <a:t> </a:t>
            </a:r>
            <a:r>
              <a:rPr lang="ru-RU" sz="2400" b="1" dirty="0" err="1" smtClean="0">
                <a:solidFill>
                  <a:srgbClr val="002060"/>
                </a:solidFill>
              </a:rPr>
              <a:t>увага</a:t>
            </a:r>
            <a:r>
              <a:rPr lang="ru-RU" sz="2400" b="1" dirty="0" smtClean="0">
                <a:solidFill>
                  <a:srgbClr val="002060"/>
                </a:solidFill>
              </a:rPr>
              <a:t> </a:t>
            </a:r>
            <a:r>
              <a:rPr lang="ru-RU" sz="2400" b="1" dirty="0" err="1" smtClean="0">
                <a:solidFill>
                  <a:srgbClr val="002060"/>
                </a:solidFill>
              </a:rPr>
              <a:t>відповідальних</a:t>
            </a:r>
            <a:r>
              <a:rPr lang="ru-RU" sz="2400" b="1" dirty="0" smtClean="0">
                <a:solidFill>
                  <a:srgbClr val="002060"/>
                </a:solidFill>
              </a:rPr>
              <a:t> </a:t>
            </a:r>
            <a:r>
              <a:rPr lang="ru-RU" sz="2400" b="1" dirty="0" err="1" smtClean="0">
                <a:solidFill>
                  <a:srgbClr val="002060"/>
                </a:solidFill>
              </a:rPr>
              <a:t>керівників</a:t>
            </a:r>
            <a:r>
              <a:rPr lang="ru-RU" sz="2400" b="1" dirty="0" smtClean="0">
                <a:solidFill>
                  <a:srgbClr val="002060"/>
                </a:solidFill>
              </a:rPr>
              <a:t> до </a:t>
            </a:r>
            <a:r>
              <a:rPr lang="ru-RU" sz="2400" b="1" dirty="0" err="1" smtClean="0">
                <a:solidFill>
                  <a:srgbClr val="002060"/>
                </a:solidFill>
              </a:rPr>
              <a:t>проведення</a:t>
            </a:r>
            <a:r>
              <a:rPr lang="ru-RU" sz="2400" b="1" dirty="0" smtClean="0">
                <a:solidFill>
                  <a:srgbClr val="002060"/>
                </a:solidFill>
              </a:rPr>
              <a:t> </a:t>
            </a:r>
            <a:r>
              <a:rPr lang="ru-RU" sz="2400" b="1" dirty="0" err="1" smtClean="0">
                <a:solidFill>
                  <a:srgbClr val="002060"/>
                </a:solidFill>
              </a:rPr>
              <a:t>заходів</a:t>
            </a:r>
            <a:r>
              <a:rPr lang="ru-RU" sz="2400" b="1" dirty="0" smtClean="0">
                <a:solidFill>
                  <a:srgbClr val="002060"/>
                </a:solidFill>
              </a:rPr>
              <a:t>, </a:t>
            </a:r>
            <a:r>
              <a:rPr lang="ru-RU" sz="2400" b="1" dirty="0" err="1" smtClean="0">
                <a:solidFill>
                  <a:srgbClr val="002060"/>
                </a:solidFill>
              </a:rPr>
              <a:t>спрямованих</a:t>
            </a:r>
            <a:r>
              <a:rPr lang="ru-RU" sz="2400" b="1" dirty="0" smtClean="0">
                <a:solidFill>
                  <a:srgbClr val="002060"/>
                </a:solidFill>
              </a:rPr>
              <a:t> на </a:t>
            </a:r>
            <a:r>
              <a:rPr lang="ru-RU" sz="2400" b="1" dirty="0" err="1" smtClean="0">
                <a:solidFill>
                  <a:srgbClr val="002060"/>
                </a:solidFill>
              </a:rPr>
              <a:t>запобігання</a:t>
            </a:r>
            <a:r>
              <a:rPr lang="ru-RU" sz="2400" b="1" dirty="0" smtClean="0">
                <a:solidFill>
                  <a:srgbClr val="002060"/>
                </a:solidFill>
              </a:rPr>
              <a:t> </a:t>
            </a:r>
            <a:r>
              <a:rPr lang="ru-RU" sz="2400" b="1" dirty="0" err="1" smtClean="0">
                <a:solidFill>
                  <a:srgbClr val="002060"/>
                </a:solidFill>
              </a:rPr>
              <a:t>надзвичайним</a:t>
            </a:r>
            <a:r>
              <a:rPr lang="ru-RU" sz="2400" b="1" dirty="0" smtClean="0">
                <a:solidFill>
                  <a:srgbClr val="002060"/>
                </a:solidFill>
              </a:rPr>
              <a:t> </a:t>
            </a:r>
            <a:r>
              <a:rPr lang="ru-RU" sz="2400" b="1" dirty="0" err="1" smtClean="0">
                <a:solidFill>
                  <a:srgbClr val="002060"/>
                </a:solidFill>
              </a:rPr>
              <a:t>ситуаціям</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дефіцит</a:t>
            </a:r>
            <a:r>
              <a:rPr lang="ru-RU" sz="2400" b="1" dirty="0" smtClean="0">
                <a:solidFill>
                  <a:srgbClr val="002060"/>
                </a:solidFill>
              </a:rPr>
              <a:t> </a:t>
            </a:r>
            <a:r>
              <a:rPr lang="ru-RU" sz="2400" b="1" dirty="0" err="1" smtClean="0">
                <a:solidFill>
                  <a:srgbClr val="002060"/>
                </a:solidFill>
              </a:rPr>
              <a:t>кваліфікованих</a:t>
            </a:r>
            <a:r>
              <a:rPr lang="ru-RU" sz="2400" b="1" dirty="0" smtClean="0">
                <a:solidFill>
                  <a:srgbClr val="002060"/>
                </a:solidFill>
              </a:rPr>
              <a:t> </a:t>
            </a:r>
            <a:r>
              <a:rPr lang="ru-RU" sz="2400" b="1" dirty="0" err="1" smtClean="0">
                <a:solidFill>
                  <a:srgbClr val="002060"/>
                </a:solidFill>
              </a:rPr>
              <a:t>кадрів</a:t>
            </a:r>
            <a:r>
              <a:rPr lang="ru-RU" sz="2400" b="1" dirty="0" smtClean="0">
                <a:solidFill>
                  <a:srgbClr val="002060"/>
                </a:solidFill>
              </a:rPr>
              <a:t>.</a:t>
            </a:r>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5" presetClass="entr" presetSubtype="1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2000"/>
                                        <p:tgtEl>
                                          <p:spTgt spid="2">
                                            <p:txEl>
                                              <p:pRg st="4" end="4"/>
                                            </p:txEl>
                                          </p:spTgt>
                                        </p:tgtEl>
                                      </p:cBhvr>
                                    </p:animEffect>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6"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2" presetClass="entr" presetSubtype="12"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6000"/>
                            </p:stCondLst>
                            <p:childTnLst>
                              <p:par>
                                <p:cTn id="44" presetID="8" presetClass="entr" presetSubtype="16"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diamond(in)">
                                      <p:cBhvr>
                                        <p:cTn id="46" dur="2000"/>
                                        <p:tgtEl>
                                          <p:spTgt spid="2">
                                            <p:txEl>
                                              <p:pRg st="9" end="9"/>
                                            </p:txEl>
                                          </p:spTgt>
                                        </p:tgtEl>
                                      </p:cBhvr>
                                    </p:animEffect>
                                  </p:childTnLst>
                                </p:cTn>
                              </p:par>
                            </p:childTnLst>
                          </p:cTn>
                        </p:par>
                        <p:par>
                          <p:cTn id="47" fill="hold">
                            <p:stCondLst>
                              <p:cond delay="18000"/>
                            </p:stCondLst>
                            <p:childTnLst>
                              <p:par>
                                <p:cTn id="48" presetID="5" presetClass="entr" presetSubtype="5" fill="hold"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checkerboard(down)">
                                      <p:cBhvr>
                                        <p:cTn id="50"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199"/>
            <a:ext cx="9144000" cy="6109365"/>
          </a:xfrm>
          <a:prstGeom prst="rect">
            <a:avLst/>
          </a:prstGeom>
        </p:spPr>
        <p:txBody>
          <a:bodyPr wrap="square">
            <a:spAutoFit/>
          </a:bodyPr>
          <a:lstStyle/>
          <a:p>
            <a:pPr algn="ctr"/>
            <a:r>
              <a:rPr lang="ru-RU" sz="2800" b="1" dirty="0" err="1">
                <a:solidFill>
                  <a:srgbClr val="C00000"/>
                </a:solidFill>
                <a:effectLst>
                  <a:outerShdw blurRad="38100" dist="38100" dir="2700000" algn="tl">
                    <a:srgbClr val="000000"/>
                  </a:outerShdw>
                </a:effectLst>
              </a:rPr>
              <a:t>Основні</a:t>
            </a:r>
            <a:r>
              <a:rPr lang="ru-RU" sz="2800" b="1" dirty="0">
                <a:solidFill>
                  <a:srgbClr val="C00000"/>
                </a:solidFill>
                <a:effectLst>
                  <a:outerShdw blurRad="38100" dist="38100" dir="2700000" algn="tl">
                    <a:srgbClr val="000000"/>
                  </a:outerShdw>
                </a:effectLst>
              </a:rPr>
              <a:t> причини </a:t>
            </a:r>
            <a:r>
              <a:rPr lang="ru-RU" sz="2800" b="1" dirty="0" err="1">
                <a:solidFill>
                  <a:srgbClr val="C00000"/>
                </a:solidFill>
                <a:effectLst>
                  <a:outerShdw blurRad="38100" dist="38100" dir="2700000" algn="tl">
                    <a:srgbClr val="000000"/>
                  </a:outerShdw>
                </a:effectLst>
              </a:rPr>
              <a:t>виникнення</a:t>
            </a:r>
            <a:r>
              <a:rPr lang="ru-RU" sz="2800" b="1" dirty="0">
                <a:solidFill>
                  <a:srgbClr val="C00000"/>
                </a:solidFill>
                <a:effectLst>
                  <a:outerShdw blurRad="38100" dist="38100" dir="2700000" algn="tl">
                    <a:srgbClr val="000000"/>
                  </a:outerShdw>
                </a:effectLst>
              </a:rPr>
              <a:t> </a:t>
            </a:r>
            <a:r>
              <a:rPr lang="ru-RU" sz="2800" b="1" dirty="0" err="1">
                <a:solidFill>
                  <a:srgbClr val="C00000"/>
                </a:solidFill>
                <a:effectLst>
                  <a:outerShdw blurRad="38100" dist="38100" dir="2700000" algn="tl">
                    <a:srgbClr val="000000"/>
                  </a:outerShdw>
                </a:effectLst>
              </a:rPr>
              <a:t>надзвичайних</a:t>
            </a:r>
            <a:r>
              <a:rPr lang="ru-RU" sz="2800" b="1" dirty="0">
                <a:solidFill>
                  <a:srgbClr val="C00000"/>
                </a:solidFill>
                <a:effectLst>
                  <a:outerShdw blurRad="38100" dist="38100" dir="2700000" algn="tl">
                    <a:srgbClr val="000000"/>
                  </a:outerShdw>
                </a:effectLst>
              </a:rPr>
              <a:t> </a:t>
            </a:r>
            <a:r>
              <a:rPr lang="ru-RU" sz="2800" b="1" dirty="0" err="1">
                <a:solidFill>
                  <a:srgbClr val="C00000"/>
                </a:solidFill>
                <a:effectLst>
                  <a:outerShdw blurRad="38100" dist="38100" dir="2700000" algn="tl">
                    <a:srgbClr val="000000"/>
                  </a:outerShdw>
                </a:effectLst>
              </a:rPr>
              <a:t>ситуацій</a:t>
            </a:r>
            <a:r>
              <a:rPr lang="ru-RU" sz="2800" b="1" dirty="0">
                <a:solidFill>
                  <a:srgbClr val="C00000"/>
                </a:solidFill>
                <a:effectLst>
                  <a:outerShdw blurRad="38100" dist="38100" dir="2700000" algn="tl">
                    <a:srgbClr val="000000"/>
                  </a:outerShdw>
                </a:effectLst>
              </a:rPr>
              <a:t> в </a:t>
            </a:r>
            <a:r>
              <a:rPr lang="ru-RU" sz="2800" b="1" dirty="0" err="1" smtClean="0">
                <a:solidFill>
                  <a:srgbClr val="C00000"/>
                </a:solidFill>
                <a:effectLst>
                  <a:outerShdw blurRad="38100" dist="38100" dir="2700000" algn="tl">
                    <a:srgbClr val="000000"/>
                  </a:outerShdw>
                </a:effectLst>
              </a:rPr>
              <a:t>Україні</a:t>
            </a:r>
            <a:r>
              <a:rPr lang="ru-RU" sz="2800" b="1" dirty="0" smtClean="0">
                <a:solidFill>
                  <a:srgbClr val="C00000"/>
                </a:solidFill>
                <a:effectLst>
                  <a:outerShdw blurRad="38100" dist="38100" dir="2700000" algn="tl">
                    <a:srgbClr val="000000"/>
                  </a:outerShdw>
                </a:effectLst>
              </a:rPr>
              <a:t>:</a:t>
            </a:r>
            <a:endParaRPr lang="ru-RU" sz="2800" b="1" dirty="0">
              <a:solidFill>
                <a:srgbClr val="C00000"/>
              </a:solidFill>
              <a:effectLst>
                <a:outerShdw blurRad="38100" dist="38100" dir="2700000" algn="tl">
                  <a:srgbClr val="000000"/>
                </a:outerShdw>
              </a:effectLst>
            </a:endParaRPr>
          </a:p>
          <a:p>
            <a:endParaRPr lang="ru-RU" sz="2000" b="1" dirty="0" smtClean="0"/>
          </a:p>
          <a:p>
            <a:pPr>
              <a:spcAft>
                <a:spcPts val="1800"/>
              </a:spcAft>
              <a:buFont typeface="Wingdings" pitchFamily="2" charset="2"/>
              <a:buChar char="ü"/>
            </a:pPr>
            <a:r>
              <a:rPr lang="ru-RU" sz="2000" b="1" dirty="0" smtClean="0">
                <a:solidFill>
                  <a:srgbClr val="002060"/>
                </a:solidFill>
              </a:rPr>
              <a:t> </a:t>
            </a:r>
            <a:r>
              <a:rPr lang="ru-RU" sz="2400" b="1" dirty="0" smtClean="0">
                <a:solidFill>
                  <a:srgbClr val="002060"/>
                </a:solidFill>
              </a:rPr>
              <a:t>велика </a:t>
            </a:r>
            <a:r>
              <a:rPr lang="ru-RU" sz="2400" b="1" dirty="0" err="1" smtClean="0">
                <a:solidFill>
                  <a:srgbClr val="002060"/>
                </a:solidFill>
              </a:rPr>
              <a:t>кількість</a:t>
            </a:r>
            <a:r>
              <a:rPr lang="ru-RU" sz="2400" b="1" dirty="0" smtClean="0">
                <a:solidFill>
                  <a:srgbClr val="002060"/>
                </a:solidFill>
              </a:rPr>
              <a:t> </a:t>
            </a:r>
            <a:r>
              <a:rPr lang="ru-RU" sz="2400" b="1" dirty="0" err="1" smtClean="0">
                <a:solidFill>
                  <a:srgbClr val="002060"/>
                </a:solidFill>
              </a:rPr>
              <a:t>промислових</a:t>
            </a:r>
            <a:r>
              <a:rPr lang="ru-RU" sz="2400" b="1" dirty="0" smtClean="0">
                <a:solidFill>
                  <a:srgbClr val="002060"/>
                </a:solidFill>
              </a:rPr>
              <a:t> </a:t>
            </a:r>
            <a:r>
              <a:rPr lang="ru-RU" sz="2400" b="1" dirty="0" err="1" smtClean="0">
                <a:solidFill>
                  <a:srgbClr val="002060"/>
                </a:solidFill>
              </a:rPr>
              <a:t>підприємств</a:t>
            </a:r>
            <a:r>
              <a:rPr lang="ru-RU" sz="2400" b="1" dirty="0" smtClean="0">
                <a:solidFill>
                  <a:srgbClr val="002060"/>
                </a:solidFill>
              </a:rPr>
              <a:t>;</a:t>
            </a:r>
          </a:p>
          <a:p>
            <a:pPr>
              <a:spcAft>
                <a:spcPts val="1800"/>
              </a:spcAft>
              <a:buFont typeface="Wingdings" pitchFamily="2" charset="2"/>
              <a:buChar char="ü"/>
            </a:pPr>
            <a:r>
              <a:rPr lang="ru-RU" sz="2400" b="1" dirty="0">
                <a:solidFill>
                  <a:srgbClr val="002060"/>
                </a:solidFill>
              </a:rPr>
              <a:t> </a:t>
            </a:r>
            <a:r>
              <a:rPr lang="ru-RU" sz="2400" b="1" dirty="0" err="1" smtClean="0">
                <a:solidFill>
                  <a:srgbClr val="002060"/>
                </a:solidFill>
              </a:rPr>
              <a:t>зниження</a:t>
            </a:r>
            <a:r>
              <a:rPr lang="ru-RU" sz="2400" b="1" dirty="0" smtClean="0">
                <a:solidFill>
                  <a:srgbClr val="002060"/>
                </a:solidFill>
              </a:rPr>
              <a:t> </a:t>
            </a:r>
            <a:r>
              <a:rPr lang="ru-RU" sz="2400" b="1" dirty="0" err="1" smtClean="0">
                <a:solidFill>
                  <a:srgbClr val="002060"/>
                </a:solidFill>
              </a:rPr>
              <a:t>виробничої</a:t>
            </a:r>
            <a:r>
              <a:rPr lang="ru-RU" sz="2400" b="1" dirty="0" smtClean="0">
                <a:solidFill>
                  <a:srgbClr val="002060"/>
                </a:solidFill>
              </a:rPr>
              <a:t> </a:t>
            </a:r>
            <a:r>
              <a:rPr lang="ru-RU" sz="2400" b="1" dirty="0" err="1" smtClean="0">
                <a:solidFill>
                  <a:srgbClr val="002060"/>
                </a:solidFill>
              </a:rPr>
              <a:t>і</a:t>
            </a:r>
            <a:r>
              <a:rPr lang="ru-RU" sz="2400" b="1" dirty="0" smtClean="0">
                <a:solidFill>
                  <a:srgbClr val="002060"/>
                </a:solidFill>
              </a:rPr>
              <a:t> </a:t>
            </a:r>
            <a:r>
              <a:rPr lang="ru-RU" sz="2400" b="1" dirty="0" err="1" smtClean="0">
                <a:solidFill>
                  <a:srgbClr val="002060"/>
                </a:solidFill>
              </a:rPr>
              <a:t>технологічної</a:t>
            </a:r>
            <a:r>
              <a:rPr lang="ru-RU" sz="2400" b="1" dirty="0" smtClean="0">
                <a:solidFill>
                  <a:srgbClr val="002060"/>
                </a:solidFill>
              </a:rPr>
              <a:t> </a:t>
            </a:r>
            <a:r>
              <a:rPr lang="ru-RU" sz="2400" b="1" dirty="0" err="1" smtClean="0">
                <a:solidFill>
                  <a:srgbClr val="002060"/>
                </a:solidFill>
              </a:rPr>
              <a:t>дисципліни</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незадовільний</a:t>
            </a:r>
            <a:r>
              <a:rPr lang="ru-RU" sz="2400" b="1" dirty="0" smtClean="0">
                <a:solidFill>
                  <a:srgbClr val="002060"/>
                </a:solidFill>
              </a:rPr>
              <a:t> стан </a:t>
            </a:r>
            <a:r>
              <a:rPr lang="ru-RU" sz="2400" b="1" dirty="0" err="1" smtClean="0">
                <a:solidFill>
                  <a:srgbClr val="002060"/>
                </a:solidFill>
              </a:rPr>
              <a:t>збереження</a:t>
            </a:r>
            <a:r>
              <a:rPr lang="ru-RU" sz="2400" b="1" dirty="0" smtClean="0">
                <a:solidFill>
                  <a:srgbClr val="002060"/>
                </a:solidFill>
              </a:rPr>
              <a:t>, </a:t>
            </a:r>
            <a:r>
              <a:rPr lang="ru-RU" sz="2400" b="1" dirty="0" err="1" smtClean="0">
                <a:solidFill>
                  <a:srgbClr val="002060"/>
                </a:solidFill>
              </a:rPr>
              <a:t>утилізації</a:t>
            </a:r>
            <a:r>
              <a:rPr lang="ru-RU" sz="2400" b="1" dirty="0" smtClean="0">
                <a:solidFill>
                  <a:srgbClr val="002060"/>
                </a:solidFill>
              </a:rPr>
              <a:t> та </a:t>
            </a:r>
            <a:r>
              <a:rPr lang="ru-RU" sz="2400" b="1" dirty="0" err="1" smtClean="0">
                <a:solidFill>
                  <a:srgbClr val="002060"/>
                </a:solidFill>
              </a:rPr>
              <a:t>захоронення</a:t>
            </a:r>
            <a:r>
              <a:rPr lang="ru-RU" sz="2400" b="1" dirty="0" smtClean="0">
                <a:solidFill>
                  <a:srgbClr val="002060"/>
                </a:solidFill>
              </a:rPr>
              <a:t> </a:t>
            </a:r>
            <a:r>
              <a:rPr lang="ru-RU" sz="2400" b="1" dirty="0" err="1" smtClean="0">
                <a:solidFill>
                  <a:srgbClr val="002060"/>
                </a:solidFill>
              </a:rPr>
              <a:t>високотоксичних</a:t>
            </a:r>
            <a:r>
              <a:rPr lang="ru-RU" sz="2400" b="1" dirty="0" smtClean="0">
                <a:solidFill>
                  <a:srgbClr val="002060"/>
                </a:solidFill>
              </a:rPr>
              <a:t>, </a:t>
            </a:r>
            <a:r>
              <a:rPr lang="ru-RU" sz="2400" b="1" dirty="0" err="1" smtClean="0">
                <a:solidFill>
                  <a:srgbClr val="002060"/>
                </a:solidFill>
              </a:rPr>
              <a:t>радіоактивних</a:t>
            </a:r>
            <a:r>
              <a:rPr lang="ru-RU" sz="2400" b="1" dirty="0" smtClean="0">
                <a:solidFill>
                  <a:srgbClr val="002060"/>
                </a:solidFill>
              </a:rPr>
              <a:t> </a:t>
            </a:r>
            <a:r>
              <a:rPr lang="ru-RU" sz="2400" b="1" dirty="0" err="1" smtClean="0">
                <a:solidFill>
                  <a:srgbClr val="002060"/>
                </a:solidFill>
              </a:rPr>
              <a:t>та</a:t>
            </a:r>
            <a:r>
              <a:rPr lang="ru-RU" sz="2400" b="1" dirty="0" smtClean="0">
                <a:solidFill>
                  <a:srgbClr val="002060"/>
                </a:solidFill>
              </a:rPr>
              <a:t> </a:t>
            </a:r>
            <a:r>
              <a:rPr lang="ru-RU" sz="2400" b="1" dirty="0" err="1" smtClean="0">
                <a:solidFill>
                  <a:srgbClr val="002060"/>
                </a:solidFill>
              </a:rPr>
              <a:t>побутових</a:t>
            </a:r>
            <a:r>
              <a:rPr lang="ru-RU" sz="2400" b="1" dirty="0" smtClean="0">
                <a:solidFill>
                  <a:srgbClr val="002060"/>
                </a:solidFill>
              </a:rPr>
              <a:t> </a:t>
            </a:r>
            <a:r>
              <a:rPr lang="ru-RU" sz="2400" b="1" dirty="0" err="1" smtClean="0">
                <a:solidFill>
                  <a:srgbClr val="002060"/>
                </a:solidFill>
              </a:rPr>
              <a:t>відходів</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недостатня</a:t>
            </a:r>
            <a:r>
              <a:rPr lang="ru-RU" sz="2400" b="1" dirty="0" smtClean="0">
                <a:solidFill>
                  <a:srgbClr val="002060"/>
                </a:solidFill>
              </a:rPr>
              <a:t> </a:t>
            </a:r>
            <a:r>
              <a:rPr lang="ru-RU" sz="2400" b="1" dirty="0" err="1" smtClean="0">
                <a:solidFill>
                  <a:srgbClr val="002060"/>
                </a:solidFill>
              </a:rPr>
              <a:t>увага</a:t>
            </a:r>
            <a:r>
              <a:rPr lang="ru-RU" sz="2400" b="1" dirty="0" smtClean="0">
                <a:solidFill>
                  <a:srgbClr val="002060"/>
                </a:solidFill>
              </a:rPr>
              <a:t> </a:t>
            </a:r>
            <a:r>
              <a:rPr lang="ru-RU" sz="2400" b="1" dirty="0" err="1" smtClean="0">
                <a:solidFill>
                  <a:srgbClr val="002060"/>
                </a:solidFill>
              </a:rPr>
              <a:t>відповідальних</a:t>
            </a:r>
            <a:r>
              <a:rPr lang="ru-RU" sz="2400" b="1" dirty="0" smtClean="0">
                <a:solidFill>
                  <a:srgbClr val="002060"/>
                </a:solidFill>
              </a:rPr>
              <a:t> </a:t>
            </a:r>
            <a:r>
              <a:rPr lang="ru-RU" sz="2400" b="1" dirty="0" err="1" smtClean="0">
                <a:solidFill>
                  <a:srgbClr val="002060"/>
                </a:solidFill>
              </a:rPr>
              <a:t>керівників</a:t>
            </a:r>
            <a:r>
              <a:rPr lang="ru-RU" sz="2400" b="1" dirty="0" smtClean="0">
                <a:solidFill>
                  <a:srgbClr val="002060"/>
                </a:solidFill>
              </a:rPr>
              <a:t> до </a:t>
            </a:r>
            <a:r>
              <a:rPr lang="ru-RU" sz="2400" b="1" dirty="0" err="1" smtClean="0">
                <a:solidFill>
                  <a:srgbClr val="002060"/>
                </a:solidFill>
              </a:rPr>
              <a:t>проведення</a:t>
            </a:r>
            <a:r>
              <a:rPr lang="ru-RU" sz="2400" b="1" dirty="0" smtClean="0">
                <a:solidFill>
                  <a:srgbClr val="002060"/>
                </a:solidFill>
              </a:rPr>
              <a:t> </a:t>
            </a:r>
            <a:r>
              <a:rPr lang="ru-RU" sz="2400" b="1" dirty="0" err="1" smtClean="0">
                <a:solidFill>
                  <a:srgbClr val="002060"/>
                </a:solidFill>
              </a:rPr>
              <a:t>заходів</a:t>
            </a:r>
            <a:r>
              <a:rPr lang="ru-RU" sz="2400" b="1" dirty="0" smtClean="0">
                <a:solidFill>
                  <a:srgbClr val="002060"/>
                </a:solidFill>
              </a:rPr>
              <a:t>, </a:t>
            </a:r>
            <a:r>
              <a:rPr lang="ru-RU" sz="2400" b="1" dirty="0" err="1" smtClean="0">
                <a:solidFill>
                  <a:srgbClr val="002060"/>
                </a:solidFill>
              </a:rPr>
              <a:t>спрямованих</a:t>
            </a:r>
            <a:r>
              <a:rPr lang="ru-RU" sz="2400" b="1" dirty="0" smtClean="0">
                <a:solidFill>
                  <a:srgbClr val="002060"/>
                </a:solidFill>
              </a:rPr>
              <a:t> на </a:t>
            </a:r>
            <a:r>
              <a:rPr lang="ru-RU" sz="2400" b="1" dirty="0" err="1" smtClean="0">
                <a:solidFill>
                  <a:srgbClr val="002060"/>
                </a:solidFill>
              </a:rPr>
              <a:t>запобігання</a:t>
            </a:r>
            <a:r>
              <a:rPr lang="ru-RU" sz="2400" b="1" dirty="0" smtClean="0">
                <a:solidFill>
                  <a:srgbClr val="002060"/>
                </a:solidFill>
              </a:rPr>
              <a:t> </a:t>
            </a:r>
            <a:r>
              <a:rPr lang="ru-RU" sz="2400" b="1" dirty="0" err="1" smtClean="0">
                <a:solidFill>
                  <a:srgbClr val="002060"/>
                </a:solidFill>
              </a:rPr>
              <a:t>надзвичайним</a:t>
            </a:r>
            <a:r>
              <a:rPr lang="ru-RU" sz="2400" b="1" dirty="0" smtClean="0">
                <a:solidFill>
                  <a:srgbClr val="002060"/>
                </a:solidFill>
              </a:rPr>
              <a:t> </a:t>
            </a:r>
            <a:r>
              <a:rPr lang="ru-RU" sz="2400" b="1" dirty="0" err="1" smtClean="0">
                <a:solidFill>
                  <a:srgbClr val="002060"/>
                </a:solidFill>
              </a:rPr>
              <a:t>ситуаціям</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низька</a:t>
            </a:r>
            <a:r>
              <a:rPr lang="ru-RU" sz="2400" b="1" dirty="0" smtClean="0">
                <a:solidFill>
                  <a:srgbClr val="002060"/>
                </a:solidFill>
              </a:rPr>
              <a:t> </a:t>
            </a:r>
            <a:r>
              <a:rPr lang="ru-RU" sz="2400" b="1" dirty="0" err="1" smtClean="0">
                <a:solidFill>
                  <a:srgbClr val="002060"/>
                </a:solidFill>
              </a:rPr>
              <a:t>професійна</a:t>
            </a:r>
            <a:r>
              <a:rPr lang="ru-RU" sz="2400" b="1" dirty="0" smtClean="0">
                <a:solidFill>
                  <a:srgbClr val="002060"/>
                </a:solidFill>
              </a:rPr>
              <a:t> </a:t>
            </a:r>
            <a:r>
              <a:rPr lang="ru-RU" sz="2400" b="1" dirty="0" err="1" smtClean="0">
                <a:solidFill>
                  <a:srgbClr val="002060"/>
                </a:solidFill>
              </a:rPr>
              <a:t>підготовка</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 та </a:t>
            </a:r>
            <a:r>
              <a:rPr lang="ru-RU" sz="2400" b="1" dirty="0" err="1" smtClean="0">
                <a:solidFill>
                  <a:srgbClr val="002060"/>
                </a:solidFill>
              </a:rPr>
              <a:t>населення</a:t>
            </a:r>
            <a:r>
              <a:rPr lang="ru-RU" sz="2400" b="1" dirty="0" smtClean="0">
                <a:solidFill>
                  <a:srgbClr val="002060"/>
                </a:solidFill>
              </a:rPr>
              <a:t> до </a:t>
            </a:r>
            <a:r>
              <a:rPr lang="ru-RU" sz="2400" b="1" dirty="0" err="1" smtClean="0">
                <a:solidFill>
                  <a:srgbClr val="002060"/>
                </a:solidFill>
              </a:rPr>
              <a:t>дій</a:t>
            </a:r>
            <a:r>
              <a:rPr lang="ru-RU" sz="2400" b="1" dirty="0" smtClean="0">
                <a:solidFill>
                  <a:srgbClr val="002060"/>
                </a:solidFill>
              </a:rPr>
              <a:t> в </a:t>
            </a:r>
            <a:r>
              <a:rPr lang="ru-RU" sz="2400" b="1" dirty="0" err="1" smtClean="0">
                <a:solidFill>
                  <a:srgbClr val="002060"/>
                </a:solidFill>
              </a:rPr>
              <a:t>умовах</a:t>
            </a:r>
            <a:r>
              <a:rPr lang="ru-RU" sz="2400" b="1" dirty="0" smtClean="0">
                <a:solidFill>
                  <a:srgbClr val="002060"/>
                </a:solidFill>
              </a:rPr>
              <a:t> </a:t>
            </a:r>
            <a:r>
              <a:rPr lang="ru-RU" sz="2400" b="1" dirty="0" err="1" smtClean="0">
                <a:solidFill>
                  <a:srgbClr val="002060"/>
                </a:solidFill>
              </a:rPr>
              <a:t>надзвичайних</a:t>
            </a:r>
            <a:r>
              <a:rPr lang="ru-RU" sz="2400" b="1" dirty="0" smtClean="0">
                <a:solidFill>
                  <a:srgbClr val="002060"/>
                </a:solidFill>
              </a:rPr>
              <a:t> </a:t>
            </a:r>
            <a:r>
              <a:rPr lang="ru-RU" sz="2400" b="1" dirty="0" err="1" smtClean="0">
                <a:solidFill>
                  <a:srgbClr val="002060"/>
                </a:solidFill>
              </a:rPr>
              <a:t>ситуацій</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дефіцит</a:t>
            </a:r>
            <a:r>
              <a:rPr lang="ru-RU" sz="2400" b="1" dirty="0" smtClean="0">
                <a:solidFill>
                  <a:srgbClr val="002060"/>
                </a:solidFill>
              </a:rPr>
              <a:t> </a:t>
            </a:r>
            <a:r>
              <a:rPr lang="ru-RU" sz="2400" b="1" dirty="0" err="1" smtClean="0">
                <a:solidFill>
                  <a:srgbClr val="002060"/>
                </a:solidFill>
              </a:rPr>
              <a:t>кваліфікованих</a:t>
            </a:r>
            <a:r>
              <a:rPr lang="ru-RU" sz="2400" b="1" dirty="0" smtClean="0">
                <a:solidFill>
                  <a:srgbClr val="002060"/>
                </a:solidFill>
              </a:rPr>
              <a:t> </a:t>
            </a:r>
            <a:r>
              <a:rPr lang="ru-RU" sz="2400" b="1" dirty="0" err="1" smtClean="0">
                <a:solidFill>
                  <a:srgbClr val="002060"/>
                </a:solidFill>
              </a:rPr>
              <a:t>кадрів</a:t>
            </a:r>
            <a:r>
              <a:rPr lang="ru-RU" sz="2400" b="1" dirty="0" smtClean="0">
                <a:solidFill>
                  <a:srgbClr val="002060"/>
                </a:solidFill>
              </a:rPr>
              <a:t>.</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57352" name="Rectangle 8"/>
          <p:cNvSpPr>
            <a:spLocks noChangeArrowheads="1"/>
          </p:cNvSpPr>
          <p:nvPr/>
        </p:nvSpPr>
        <p:spPr bwMode="auto">
          <a:xfrm>
            <a:off x="250825" y="357166"/>
            <a:ext cx="8569325" cy="1079500"/>
          </a:xfrm>
          <a:prstGeom prst="rect">
            <a:avLst/>
          </a:prstGeom>
          <a:noFill/>
          <a:ln w="9525">
            <a:noFill/>
            <a:miter lim="800000"/>
            <a:headEnd/>
            <a:tailEnd/>
          </a:ln>
          <a:effectLst/>
        </p:spPr>
        <p:txBody>
          <a:bodyPr/>
          <a:lstStyle/>
          <a:p>
            <a:pPr marL="342900" indent="-342900" algn="ctr" eaLnBrk="0" hangingPunct="0">
              <a:spcBef>
                <a:spcPct val="20000"/>
              </a:spcBef>
            </a:pPr>
            <a:r>
              <a:rPr lang="uk-UA" sz="3200" b="1" dirty="0">
                <a:solidFill>
                  <a:srgbClr val="0000CC"/>
                </a:solidFill>
                <a:latin typeface="Times New Roman" pitchFamily="18" charset="0"/>
              </a:rPr>
              <a:t>Інформація про надзвичайні ситуації в Україні за </a:t>
            </a:r>
            <a:r>
              <a:rPr lang="uk-UA" sz="3200" b="1" dirty="0" smtClean="0">
                <a:solidFill>
                  <a:srgbClr val="0000CC"/>
                </a:solidFill>
                <a:latin typeface="Times New Roman" pitchFamily="18" charset="0"/>
              </a:rPr>
              <a:t>період 2004 - 2009 роки</a:t>
            </a:r>
            <a:endParaRPr lang="ru-RU" sz="3200" b="1" i="1" dirty="0">
              <a:solidFill>
                <a:srgbClr val="0000CC"/>
              </a:solidFill>
              <a:latin typeface="Times New Roman" pitchFamily="18" charset="0"/>
            </a:endParaRPr>
          </a:p>
        </p:txBody>
      </p:sp>
      <p:graphicFrame>
        <p:nvGraphicFramePr>
          <p:cNvPr id="57353" name="Group 9"/>
          <p:cNvGraphicFramePr>
            <a:graphicFrameLocks noGrp="1"/>
          </p:cNvGraphicFramePr>
          <p:nvPr/>
        </p:nvGraphicFramePr>
        <p:xfrm>
          <a:off x="179388" y="1831612"/>
          <a:ext cx="8785225" cy="4312032"/>
        </p:xfrm>
        <a:graphic>
          <a:graphicData uri="http://schemas.openxmlformats.org/drawingml/2006/table">
            <a:tbl>
              <a:tblPr/>
              <a:tblGrid>
                <a:gridCol w="3384550"/>
                <a:gridCol w="936625"/>
                <a:gridCol w="863600"/>
                <a:gridCol w="863600"/>
                <a:gridCol w="865187"/>
                <a:gridCol w="863600"/>
                <a:gridCol w="1008063"/>
              </a:tblGrid>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dirty="0" smtClean="0">
                          <a:ln>
                            <a:noFill/>
                          </a:ln>
                          <a:solidFill>
                            <a:schemeClr val="tx1"/>
                          </a:solidFill>
                          <a:effectLst/>
                          <a:latin typeface="Times New Roman" pitchFamily="18" charset="0"/>
                          <a:cs typeface="Arial" charset="0"/>
                        </a:rPr>
                        <a:t>Надзвичайні ситуації</a:t>
                      </a:r>
                      <a:endParaRPr kumimoji="0" lang="ru-RU" sz="22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2004</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2005</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2006</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2007</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2008</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2009</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Загальна кількість,</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з них:</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286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368</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364</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368</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312</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264</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Техногенного характеру</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156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212</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207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196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165</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130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Природного характеру</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100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129</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137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152</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126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117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Інші</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21</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Загинуло осіб</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412</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456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463</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614</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587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356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2200" b="1" i="0" u="none" strike="noStrike" cap="none" normalizeH="0" baseline="0" smtClean="0">
                          <a:ln>
                            <a:noFill/>
                          </a:ln>
                          <a:solidFill>
                            <a:schemeClr val="tx1"/>
                          </a:solidFill>
                          <a:effectLst/>
                          <a:latin typeface="Times New Roman" pitchFamily="18" charset="0"/>
                          <a:cs typeface="Arial" charset="0"/>
                        </a:rPr>
                        <a:t>Постраждало осіб</a:t>
                      </a:r>
                      <a:endParaRPr kumimoji="0" lang="ru-RU" sz="22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3810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2330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1580</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1046</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1377</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smtClean="0">
                          <a:ln>
                            <a:noFill/>
                          </a:ln>
                          <a:solidFill>
                            <a:schemeClr val="tx1"/>
                          </a:solidFill>
                          <a:effectLst/>
                          <a:latin typeface="Times New Roman" pitchFamily="18" charset="0"/>
                          <a:cs typeface="Arial" charset="0"/>
                        </a:rPr>
                        <a:t>959</a:t>
                      </a:r>
                      <a:endParaRPr kumimoji="0" lang="ru-RU"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800" b="1" i="0" u="none" strike="noStrike" cap="none" normalizeH="0" baseline="0" dirty="0" smtClean="0">
                          <a:ln>
                            <a:noFill/>
                          </a:ln>
                          <a:solidFill>
                            <a:schemeClr val="tx1"/>
                          </a:solidFill>
                          <a:effectLst/>
                          <a:latin typeface="Times New Roman" pitchFamily="18" charset="0"/>
                          <a:cs typeface="Arial" charset="0"/>
                        </a:rPr>
                        <a:t>1511</a:t>
                      </a:r>
                      <a:endParaRPr kumimoji="0" lang="ru-RU" sz="18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905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599563"/>
            <a:ext cx="8286807" cy="5016758"/>
          </a:xfrm>
          <a:prstGeom prst="rect">
            <a:avLst/>
          </a:prstGeom>
        </p:spPr>
        <p:txBody>
          <a:bodyPr wrap="square">
            <a:spAutoFit/>
          </a:bodyPr>
          <a:lstStyle/>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Аварії </a:t>
            </a:r>
            <a:r>
              <a:rPr lang="uk-UA" sz="4000" dirty="0">
                <a:solidFill>
                  <a:srgbClr val="0000CC"/>
                </a:solidFill>
                <a:latin typeface="+mn-lt"/>
              </a:rPr>
              <a:t>на </a:t>
            </a:r>
            <a:r>
              <a:rPr lang="uk-UA" sz="4000" dirty="0" smtClean="0">
                <a:solidFill>
                  <a:srgbClr val="0000CC"/>
                </a:solidFill>
                <a:latin typeface="+mn-lt"/>
              </a:rPr>
              <a:t>підприємствах.</a:t>
            </a: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Аварії на комунікаціях (мережах).</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Пожежі.</a:t>
            </a: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Снігопади.</a:t>
            </a:r>
            <a:endParaRPr lang="uk-UA"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Грози.</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Землетруси, зсуви.</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smtClean="0">
                <a:solidFill>
                  <a:srgbClr val="0000CC"/>
                </a:solidFill>
                <a:latin typeface="+mn-lt"/>
              </a:rPr>
              <a:t>Терористичні прояви.</a:t>
            </a:r>
            <a:endParaRPr lang="ru-RU" sz="4000" dirty="0">
              <a:solidFill>
                <a:srgbClr val="0000CC"/>
              </a:solidFill>
              <a:latin typeface="+mn-lt"/>
            </a:endParaRPr>
          </a:p>
          <a:p>
            <a:pPr fontAlgn="auto">
              <a:spcBef>
                <a:spcPts val="0"/>
              </a:spcBef>
              <a:spcAft>
                <a:spcPts val="0"/>
              </a:spcAft>
              <a:defRPr/>
            </a:pPr>
            <a:r>
              <a:rPr lang="uk-UA" sz="4000" dirty="0">
                <a:solidFill>
                  <a:srgbClr val="0000CC"/>
                </a:solidFill>
                <a:latin typeface="+mn-lt"/>
              </a:rPr>
              <a:t> </a:t>
            </a:r>
            <a:endParaRPr lang="ru-RU" sz="4000" dirty="0">
              <a:solidFill>
                <a:srgbClr val="0000CC"/>
              </a:solidFill>
              <a:latin typeface="+mn-lt"/>
            </a:endParaRPr>
          </a:p>
        </p:txBody>
      </p:sp>
      <p:sp>
        <p:nvSpPr>
          <p:cNvPr id="3" name="Прямоугольник 2"/>
          <p:cNvSpPr/>
          <p:nvPr/>
        </p:nvSpPr>
        <p:spPr>
          <a:xfrm>
            <a:off x="0" y="485775"/>
            <a:ext cx="9143999" cy="1323439"/>
          </a:xfrm>
          <a:prstGeom prst="rect">
            <a:avLst/>
          </a:prstGeom>
        </p:spPr>
        <p:txBody>
          <a:bodyPr wrap="square">
            <a:spAutoFit/>
          </a:bodyPr>
          <a:lstStyle/>
          <a:p>
            <a:pPr algn="ctr" fontAlgn="auto">
              <a:spcBef>
                <a:spcPts val="0"/>
              </a:spcBef>
              <a:spcAft>
                <a:spcPts val="0"/>
              </a:spcAft>
              <a:defRPr/>
            </a:pPr>
            <a:r>
              <a:rPr lang="ru-RU" sz="4000" b="1" dirty="0">
                <a:solidFill>
                  <a:srgbClr val="0000CC"/>
                </a:solidFill>
                <a:latin typeface="+mn-lt"/>
              </a:rPr>
              <a:t>Н</a:t>
            </a:r>
            <a:r>
              <a:rPr lang="uk-UA" sz="4000" b="1" dirty="0">
                <a:solidFill>
                  <a:srgbClr val="0000CC"/>
                </a:solidFill>
                <a:latin typeface="+mn-lt"/>
              </a:rPr>
              <a:t>С,</a:t>
            </a:r>
            <a:r>
              <a:rPr lang="ru-RU" sz="4000" b="1" dirty="0">
                <a:solidFill>
                  <a:srgbClr val="0000CC"/>
                </a:solidFill>
                <a:latin typeface="+mn-lt"/>
              </a:rPr>
              <a:t> </a:t>
            </a:r>
            <a:r>
              <a:rPr lang="ru-RU" sz="4000" b="1" dirty="0" err="1">
                <a:solidFill>
                  <a:srgbClr val="0000CC"/>
                </a:solidFill>
                <a:latin typeface="+mn-lt"/>
              </a:rPr>
              <a:t>характерн</a:t>
            </a:r>
            <a:r>
              <a:rPr lang="uk-UA" sz="4000" b="1" dirty="0">
                <a:solidFill>
                  <a:srgbClr val="0000CC"/>
                </a:solidFill>
                <a:latin typeface="+mn-lt"/>
              </a:rPr>
              <a:t>і</a:t>
            </a:r>
            <a:r>
              <a:rPr lang="ru-RU" sz="4000" b="1" dirty="0">
                <a:solidFill>
                  <a:srgbClr val="0000CC"/>
                </a:solidFill>
                <a:latin typeface="+mn-lt"/>
              </a:rPr>
              <a:t> для </a:t>
            </a:r>
            <a:r>
              <a:rPr lang="uk-UA" sz="4000" b="1" dirty="0">
                <a:solidFill>
                  <a:srgbClr val="0000CC"/>
                </a:solidFill>
                <a:latin typeface="+mn-lt"/>
              </a:rPr>
              <a:t>міста </a:t>
            </a:r>
            <a:r>
              <a:rPr lang="uk-UA" sz="4000" b="1" dirty="0" smtClean="0">
                <a:solidFill>
                  <a:srgbClr val="0000CC"/>
                </a:solidFill>
                <a:latin typeface="+mn-lt"/>
              </a:rPr>
              <a:t>Києва</a:t>
            </a:r>
            <a:endParaRPr lang="ru-RU" sz="4000" dirty="0">
              <a:solidFill>
                <a:srgbClr val="0000CC"/>
              </a:solidFill>
              <a:latin typeface="+mn-lt"/>
            </a:endParaRPr>
          </a:p>
          <a:p>
            <a:pPr fontAlgn="auto">
              <a:spcBef>
                <a:spcPts val="0"/>
              </a:spcBef>
              <a:spcAft>
                <a:spcPts val="0"/>
              </a:spcAft>
              <a:defRPr/>
            </a:pPr>
            <a:r>
              <a:rPr lang="uk-UA" sz="4000" dirty="0">
                <a:solidFill>
                  <a:srgbClr val="0000CC"/>
                </a:solidFill>
                <a:latin typeface="+mn-lt"/>
              </a:rPr>
              <a:t> </a:t>
            </a:r>
            <a:endParaRPr lang="ru-RU" sz="4000" dirty="0">
              <a:solidFill>
                <a:srgbClr val="0000CC"/>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1331913" y="198438"/>
            <a:ext cx="6611937" cy="646112"/>
          </a:xfrm>
          <a:prstGeom prst="rect">
            <a:avLst/>
          </a:prstGeom>
          <a:noFill/>
          <a:ln w="9525">
            <a:noFill/>
            <a:miter lim="800000"/>
            <a:headEnd/>
            <a:tailEnd/>
          </a:ln>
        </p:spPr>
        <p:txBody>
          <a:bodyPr wrap="none">
            <a:spAutoFit/>
          </a:bodyPr>
          <a:lstStyle/>
          <a:p>
            <a:r>
              <a:rPr lang="uk-UA" sz="3600">
                <a:solidFill>
                  <a:srgbClr val="0000CC"/>
                </a:solidFill>
              </a:rPr>
              <a:t>Поєднайте значення з малюнком</a:t>
            </a:r>
            <a:endParaRPr lang="ru-RU" sz="3600">
              <a:solidFill>
                <a:srgbClr val="0000CC"/>
              </a:solidFill>
            </a:endParaRPr>
          </a:p>
        </p:txBody>
      </p:sp>
      <p:sp>
        <p:nvSpPr>
          <p:cNvPr id="18435" name="Прямоугольник 2"/>
          <p:cNvSpPr>
            <a:spLocks noChangeArrowheads="1"/>
          </p:cNvSpPr>
          <p:nvPr/>
        </p:nvSpPr>
        <p:spPr bwMode="auto">
          <a:xfrm>
            <a:off x="2268538" y="1773238"/>
            <a:ext cx="4572000" cy="3970337"/>
          </a:xfrm>
          <a:prstGeom prst="rect">
            <a:avLst/>
          </a:prstGeom>
          <a:noFill/>
          <a:ln w="9525">
            <a:noFill/>
            <a:miter lim="800000"/>
            <a:headEnd/>
            <a:tailEnd/>
          </a:ln>
        </p:spPr>
        <p:txBody>
          <a:bodyPr>
            <a:spAutoFit/>
          </a:bodyPr>
          <a:lstStyle/>
          <a:p>
            <a:pPr algn="ctr"/>
            <a:r>
              <a:rPr lang="uk-UA" sz="2800" b="1" dirty="0">
                <a:solidFill>
                  <a:srgbClr val="0000CC"/>
                </a:solidFill>
              </a:rPr>
              <a:t>Аварія</a:t>
            </a:r>
          </a:p>
          <a:p>
            <a:pPr algn="ctr"/>
            <a:endParaRPr lang="ru-RU" sz="2800" b="1" dirty="0">
              <a:solidFill>
                <a:srgbClr val="0000CC"/>
              </a:solidFill>
            </a:endParaRPr>
          </a:p>
          <a:p>
            <a:pPr algn="ctr"/>
            <a:r>
              <a:rPr lang="uk-UA" sz="2800" b="1" dirty="0">
                <a:solidFill>
                  <a:srgbClr val="0000CC"/>
                </a:solidFill>
              </a:rPr>
              <a:t>Пожежа</a:t>
            </a:r>
          </a:p>
          <a:p>
            <a:pPr algn="ctr"/>
            <a:endParaRPr lang="ru-RU" sz="2800" b="1" dirty="0">
              <a:solidFill>
                <a:srgbClr val="0000CC"/>
              </a:solidFill>
            </a:endParaRPr>
          </a:p>
          <a:p>
            <a:pPr algn="ctr"/>
            <a:r>
              <a:rPr lang="uk-UA" sz="2800" b="1" dirty="0">
                <a:solidFill>
                  <a:srgbClr val="0000CC"/>
                </a:solidFill>
              </a:rPr>
              <a:t>Гроза</a:t>
            </a:r>
          </a:p>
          <a:p>
            <a:pPr algn="ctr"/>
            <a:endParaRPr lang="ru-RU" sz="2800" b="1" dirty="0">
              <a:solidFill>
                <a:srgbClr val="0000CC"/>
              </a:solidFill>
            </a:endParaRPr>
          </a:p>
          <a:p>
            <a:pPr algn="ctr"/>
            <a:r>
              <a:rPr lang="uk-UA" sz="2800" b="1" dirty="0">
                <a:solidFill>
                  <a:srgbClr val="0000CC"/>
                </a:solidFill>
              </a:rPr>
              <a:t>Цунамі</a:t>
            </a:r>
          </a:p>
          <a:p>
            <a:pPr algn="ctr"/>
            <a:endParaRPr lang="ru-RU" sz="2800" b="1" dirty="0">
              <a:solidFill>
                <a:srgbClr val="0000CC"/>
              </a:solidFill>
            </a:endParaRPr>
          </a:p>
          <a:p>
            <a:pPr algn="ctr"/>
            <a:r>
              <a:rPr lang="uk-UA" sz="2800" b="1" dirty="0" smtClean="0">
                <a:solidFill>
                  <a:srgbClr val="0000CC"/>
                </a:solidFill>
              </a:rPr>
              <a:t>Землетрус</a:t>
            </a:r>
            <a:endParaRPr lang="ru-RU" sz="2800" b="1" dirty="0">
              <a:solidFill>
                <a:srgbClr val="0000CC"/>
              </a:solidFill>
            </a:endParaRPr>
          </a:p>
        </p:txBody>
      </p:sp>
      <p:pic>
        <p:nvPicPr>
          <p:cNvPr id="18436" name="Picture 2"/>
          <p:cNvPicPr>
            <a:picLocks noChangeAspect="1" noChangeArrowheads="1"/>
          </p:cNvPicPr>
          <p:nvPr/>
        </p:nvPicPr>
        <p:blipFill>
          <a:blip r:embed="rId2"/>
          <a:srcRect/>
          <a:stretch>
            <a:fillRect/>
          </a:stretch>
        </p:blipFill>
        <p:spPr bwMode="auto">
          <a:xfrm>
            <a:off x="5795963" y="844550"/>
            <a:ext cx="2719387" cy="1808163"/>
          </a:xfrm>
          <a:prstGeom prst="rect">
            <a:avLst/>
          </a:prstGeom>
          <a:noFill/>
          <a:ln w="9525">
            <a:noFill/>
            <a:miter lim="800000"/>
            <a:headEnd/>
            <a:tailEnd/>
          </a:ln>
          <a:effectLst/>
        </p:spPr>
      </p:pic>
      <p:pic>
        <p:nvPicPr>
          <p:cNvPr id="18437" name="Picture 3"/>
          <p:cNvPicPr>
            <a:picLocks noChangeAspect="1" noChangeArrowheads="1"/>
          </p:cNvPicPr>
          <p:nvPr/>
        </p:nvPicPr>
        <p:blipFill>
          <a:blip r:embed="rId3"/>
          <a:srcRect/>
          <a:stretch>
            <a:fillRect/>
          </a:stretch>
        </p:blipFill>
        <p:spPr bwMode="auto">
          <a:xfrm>
            <a:off x="73025" y="4508500"/>
            <a:ext cx="2516188" cy="1887538"/>
          </a:xfrm>
          <a:prstGeom prst="rect">
            <a:avLst/>
          </a:prstGeom>
          <a:noFill/>
          <a:ln w="9525">
            <a:noFill/>
            <a:miter lim="800000"/>
            <a:headEnd/>
            <a:tailEnd/>
          </a:ln>
          <a:effectLst/>
        </p:spPr>
      </p:pic>
      <p:pic>
        <p:nvPicPr>
          <p:cNvPr id="18438" name="Picture 4"/>
          <p:cNvPicPr>
            <a:picLocks noChangeAspect="1" noChangeArrowheads="1"/>
          </p:cNvPicPr>
          <p:nvPr/>
        </p:nvPicPr>
        <p:blipFill>
          <a:blip r:embed="rId4"/>
          <a:srcRect/>
          <a:stretch>
            <a:fillRect/>
          </a:stretch>
        </p:blipFill>
        <p:spPr bwMode="auto">
          <a:xfrm>
            <a:off x="323850" y="1112838"/>
            <a:ext cx="1655763" cy="2498725"/>
          </a:xfrm>
          <a:prstGeom prst="rect">
            <a:avLst/>
          </a:prstGeom>
          <a:noFill/>
          <a:ln w="9525">
            <a:noFill/>
            <a:miter lim="800000"/>
            <a:headEnd/>
            <a:tailEnd/>
          </a:ln>
          <a:effectLst/>
        </p:spPr>
      </p:pic>
      <p:pic>
        <p:nvPicPr>
          <p:cNvPr id="18439" name="Picture 5"/>
          <p:cNvPicPr>
            <a:picLocks noChangeAspect="1" noChangeArrowheads="1"/>
          </p:cNvPicPr>
          <p:nvPr/>
        </p:nvPicPr>
        <p:blipFill>
          <a:blip r:embed="rId5"/>
          <a:srcRect/>
          <a:stretch>
            <a:fillRect/>
          </a:stretch>
        </p:blipFill>
        <p:spPr bwMode="auto">
          <a:xfrm>
            <a:off x="5906602" y="5143513"/>
            <a:ext cx="2370624" cy="1593838"/>
          </a:xfrm>
          <a:prstGeom prst="rect">
            <a:avLst/>
          </a:prstGeom>
          <a:noFill/>
          <a:ln w="9525">
            <a:noFill/>
            <a:miter lim="800000"/>
            <a:headEnd/>
            <a:tailEnd/>
          </a:ln>
          <a:effectLst/>
        </p:spPr>
      </p:pic>
      <p:pic>
        <p:nvPicPr>
          <p:cNvPr id="9" name="Picture 2"/>
          <p:cNvPicPr>
            <a:picLocks noChangeAspect="1" noChangeArrowheads="1"/>
          </p:cNvPicPr>
          <p:nvPr/>
        </p:nvPicPr>
        <p:blipFill>
          <a:blip r:embed="rId6"/>
          <a:srcRect/>
          <a:stretch>
            <a:fillRect/>
          </a:stretch>
        </p:blipFill>
        <p:spPr bwMode="auto">
          <a:xfrm>
            <a:off x="6238454" y="2857496"/>
            <a:ext cx="2762702" cy="2071702"/>
          </a:xfrm>
          <a:prstGeom prst="rect">
            <a:avLst/>
          </a:prstGeom>
          <a:noFill/>
          <a:ln w="9525">
            <a:noFill/>
            <a:miter lim="800000"/>
            <a:headEnd/>
            <a:tailEnd/>
          </a:ln>
          <a:effectLst/>
        </p:spPr>
      </p:pic>
      <p:sp>
        <p:nvSpPr>
          <p:cNvPr id="10" name="TextBox 9"/>
          <p:cNvSpPr txBox="1"/>
          <p:nvPr/>
        </p:nvSpPr>
        <p:spPr>
          <a:xfrm>
            <a:off x="2071670" y="3214686"/>
            <a:ext cx="357190" cy="400110"/>
          </a:xfrm>
          <a:prstGeom prst="rect">
            <a:avLst/>
          </a:prstGeom>
          <a:noFill/>
        </p:spPr>
        <p:txBody>
          <a:bodyPr wrap="square" rtlCol="0">
            <a:spAutoFit/>
          </a:bodyPr>
          <a:lstStyle/>
          <a:p>
            <a:r>
              <a:rPr lang="uk-UA" sz="2000" b="1" dirty="0" smtClean="0">
                <a:latin typeface="Arial Black" pitchFamily="34" charset="0"/>
              </a:rPr>
              <a:t>1</a:t>
            </a:r>
            <a:endParaRPr lang="ru-RU" sz="2000" b="1" dirty="0">
              <a:latin typeface="Arial Black" pitchFamily="34" charset="0"/>
            </a:endParaRPr>
          </a:p>
        </p:txBody>
      </p:sp>
      <p:sp>
        <p:nvSpPr>
          <p:cNvPr id="11" name="TextBox 10"/>
          <p:cNvSpPr txBox="1"/>
          <p:nvPr/>
        </p:nvSpPr>
        <p:spPr>
          <a:xfrm>
            <a:off x="2714612" y="6000768"/>
            <a:ext cx="357190" cy="400110"/>
          </a:xfrm>
          <a:prstGeom prst="rect">
            <a:avLst/>
          </a:prstGeom>
          <a:noFill/>
        </p:spPr>
        <p:txBody>
          <a:bodyPr wrap="square" rtlCol="0">
            <a:spAutoFit/>
          </a:bodyPr>
          <a:lstStyle/>
          <a:p>
            <a:r>
              <a:rPr lang="uk-UA" sz="2000" b="1" dirty="0" smtClean="0">
                <a:latin typeface="Arial Black" pitchFamily="34" charset="0"/>
              </a:rPr>
              <a:t>2</a:t>
            </a:r>
            <a:endParaRPr lang="ru-RU" sz="2000" b="1" dirty="0">
              <a:latin typeface="Arial Black" pitchFamily="34" charset="0"/>
            </a:endParaRPr>
          </a:p>
        </p:txBody>
      </p:sp>
      <p:sp>
        <p:nvSpPr>
          <p:cNvPr id="12" name="TextBox 11"/>
          <p:cNvSpPr txBox="1"/>
          <p:nvPr/>
        </p:nvSpPr>
        <p:spPr>
          <a:xfrm>
            <a:off x="8572528" y="2214554"/>
            <a:ext cx="357190" cy="400110"/>
          </a:xfrm>
          <a:prstGeom prst="rect">
            <a:avLst/>
          </a:prstGeom>
          <a:noFill/>
        </p:spPr>
        <p:txBody>
          <a:bodyPr wrap="square" rtlCol="0">
            <a:spAutoFit/>
          </a:bodyPr>
          <a:lstStyle/>
          <a:p>
            <a:r>
              <a:rPr lang="uk-UA" sz="2000" b="1" dirty="0" smtClean="0">
                <a:latin typeface="Arial Black" pitchFamily="34" charset="0"/>
              </a:rPr>
              <a:t>3</a:t>
            </a:r>
            <a:endParaRPr lang="ru-RU" sz="2000" b="1" dirty="0">
              <a:latin typeface="Arial Black" pitchFamily="34" charset="0"/>
            </a:endParaRPr>
          </a:p>
        </p:txBody>
      </p:sp>
      <p:sp>
        <p:nvSpPr>
          <p:cNvPr id="13" name="TextBox 12"/>
          <p:cNvSpPr txBox="1"/>
          <p:nvPr/>
        </p:nvSpPr>
        <p:spPr>
          <a:xfrm>
            <a:off x="5786446" y="4500570"/>
            <a:ext cx="357190" cy="400110"/>
          </a:xfrm>
          <a:prstGeom prst="rect">
            <a:avLst/>
          </a:prstGeom>
          <a:noFill/>
        </p:spPr>
        <p:txBody>
          <a:bodyPr wrap="square" rtlCol="0">
            <a:spAutoFit/>
          </a:bodyPr>
          <a:lstStyle/>
          <a:p>
            <a:r>
              <a:rPr lang="uk-UA" sz="2000" b="1" dirty="0" smtClean="0">
                <a:latin typeface="Arial Black" pitchFamily="34" charset="0"/>
              </a:rPr>
              <a:t>4</a:t>
            </a:r>
            <a:endParaRPr lang="ru-RU" sz="2000" b="1" dirty="0">
              <a:latin typeface="Arial Black" pitchFamily="34" charset="0"/>
            </a:endParaRPr>
          </a:p>
        </p:txBody>
      </p:sp>
      <p:sp>
        <p:nvSpPr>
          <p:cNvPr id="14" name="TextBox 13"/>
          <p:cNvSpPr txBox="1"/>
          <p:nvPr/>
        </p:nvSpPr>
        <p:spPr>
          <a:xfrm>
            <a:off x="8358214" y="6286520"/>
            <a:ext cx="357190" cy="400110"/>
          </a:xfrm>
          <a:prstGeom prst="rect">
            <a:avLst/>
          </a:prstGeom>
          <a:noFill/>
        </p:spPr>
        <p:txBody>
          <a:bodyPr wrap="square" rtlCol="0">
            <a:spAutoFit/>
          </a:bodyPr>
          <a:lstStyle/>
          <a:p>
            <a:r>
              <a:rPr lang="uk-UA" sz="2000" b="1" dirty="0" smtClean="0">
                <a:latin typeface="Arial Black" pitchFamily="34" charset="0"/>
              </a:rPr>
              <a:t>5</a:t>
            </a:r>
            <a:endParaRPr lang="ru-RU" sz="2000" b="1" dirty="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4282" y="214290"/>
            <a:ext cx="8686800" cy="1371600"/>
          </a:xfrm>
        </p:spPr>
        <p:txBody>
          <a:bodyPr/>
          <a:lstStyle/>
          <a:p>
            <a:pPr algn="ctr">
              <a:buNone/>
            </a:pPr>
            <a:r>
              <a:rPr lang="uk-UA" sz="4000" dirty="0" smtClean="0">
                <a:solidFill>
                  <a:srgbClr val="A50021"/>
                </a:solidFill>
              </a:rPr>
              <a:t>ПРАВОВА РЕГЛАМЕНТАЦІЯ ЦИВІЛЬНОГО ЗАХИСТУ</a:t>
            </a:r>
            <a:endParaRPr lang="ru-RU" sz="4000" dirty="0" smtClean="0">
              <a:solidFill>
                <a:srgbClr val="A50021"/>
              </a:solidFill>
            </a:endParaRPr>
          </a:p>
        </p:txBody>
      </p:sp>
      <p:sp>
        <p:nvSpPr>
          <p:cNvPr id="94212" name="AutoShape 4"/>
          <p:cNvSpPr>
            <a:spLocks noChangeArrowheads="1"/>
          </p:cNvSpPr>
          <p:nvPr/>
        </p:nvSpPr>
        <p:spPr bwMode="auto">
          <a:xfrm>
            <a:off x="2339975" y="3357563"/>
            <a:ext cx="4392613" cy="22320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sz="2000" b="1">
                <a:solidFill>
                  <a:schemeClr val="bg1"/>
                </a:solidFill>
              </a:rPr>
              <a:t>Єдина </a:t>
            </a:r>
          </a:p>
          <a:p>
            <a:pPr algn="ctr"/>
            <a:r>
              <a:rPr lang="uk-UA" sz="2000" b="1">
                <a:solidFill>
                  <a:schemeClr val="bg1"/>
                </a:solidFill>
              </a:rPr>
              <a:t>державна</a:t>
            </a:r>
          </a:p>
          <a:p>
            <a:pPr algn="ctr"/>
            <a:r>
              <a:rPr lang="uk-UA" sz="2000" b="1">
                <a:solidFill>
                  <a:schemeClr val="bg1"/>
                </a:solidFill>
              </a:rPr>
              <a:t>система</a:t>
            </a:r>
          </a:p>
          <a:p>
            <a:pPr algn="ctr"/>
            <a:r>
              <a:rPr lang="uk-UA" sz="2000" b="1">
                <a:solidFill>
                  <a:schemeClr val="bg1"/>
                </a:solidFill>
              </a:rPr>
              <a:t>цивільного</a:t>
            </a:r>
          </a:p>
          <a:p>
            <a:pPr algn="ctr"/>
            <a:r>
              <a:rPr lang="uk-UA" sz="2000" b="1">
                <a:solidFill>
                  <a:schemeClr val="bg1"/>
                </a:solidFill>
              </a:rPr>
              <a:t>захисту </a:t>
            </a:r>
          </a:p>
          <a:p>
            <a:pPr algn="ctr"/>
            <a:r>
              <a:rPr lang="uk-UA" sz="2000" b="1">
                <a:solidFill>
                  <a:schemeClr val="bg1"/>
                </a:solidFill>
              </a:rPr>
              <a:t>(ЄДС ЦЗ)</a:t>
            </a:r>
            <a:r>
              <a:rPr lang="ru-RU" sz="2000" b="1">
                <a:solidFill>
                  <a:schemeClr val="bg1"/>
                </a:solidFill>
              </a:rPr>
              <a:t> </a:t>
            </a:r>
          </a:p>
        </p:txBody>
      </p:sp>
      <p:sp>
        <p:nvSpPr>
          <p:cNvPr id="94213" name="AutoShape 5"/>
          <p:cNvSpPr>
            <a:spLocks noChangeArrowheads="1"/>
          </p:cNvSpPr>
          <p:nvPr/>
        </p:nvSpPr>
        <p:spPr bwMode="auto">
          <a:xfrm>
            <a:off x="250825" y="3502025"/>
            <a:ext cx="3311525" cy="18002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sz="2000" b="1">
                <a:solidFill>
                  <a:schemeClr val="bg1"/>
                </a:solidFill>
              </a:rPr>
              <a:t>Цивільна оборона </a:t>
            </a:r>
          </a:p>
          <a:p>
            <a:pPr algn="ctr"/>
            <a:r>
              <a:rPr lang="uk-UA" sz="2000" b="1">
                <a:solidFill>
                  <a:schemeClr val="bg1"/>
                </a:solidFill>
              </a:rPr>
              <a:t>України (ЦО)</a:t>
            </a:r>
            <a:r>
              <a:rPr lang="ru-RU" sz="2000" b="1">
                <a:solidFill>
                  <a:schemeClr val="bg1"/>
                </a:solidFill>
              </a:rPr>
              <a:t> </a:t>
            </a:r>
          </a:p>
        </p:txBody>
      </p:sp>
      <p:sp>
        <p:nvSpPr>
          <p:cNvPr id="94214" name="AutoShape 6"/>
          <p:cNvSpPr>
            <a:spLocks noChangeArrowheads="1"/>
          </p:cNvSpPr>
          <p:nvPr/>
        </p:nvSpPr>
        <p:spPr bwMode="auto">
          <a:xfrm>
            <a:off x="5435600" y="3502025"/>
            <a:ext cx="3457575" cy="18002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b="1">
                <a:solidFill>
                  <a:schemeClr val="bg1"/>
                </a:solidFill>
              </a:rPr>
              <a:t>ЄДС органів</a:t>
            </a:r>
          </a:p>
          <a:p>
            <a:pPr algn="ctr"/>
            <a:r>
              <a:rPr lang="uk-UA" b="1">
                <a:solidFill>
                  <a:schemeClr val="bg1"/>
                </a:solidFill>
              </a:rPr>
              <a:t>виконавчої влади з питань</a:t>
            </a:r>
          </a:p>
          <a:p>
            <a:pPr algn="ctr"/>
            <a:r>
              <a:rPr lang="uk-UA" b="1">
                <a:solidFill>
                  <a:schemeClr val="bg1"/>
                </a:solidFill>
              </a:rPr>
              <a:t>запобігання і реагування на</a:t>
            </a:r>
          </a:p>
          <a:p>
            <a:pPr algn="ctr"/>
            <a:r>
              <a:rPr lang="uk-UA" b="1">
                <a:solidFill>
                  <a:schemeClr val="bg1"/>
                </a:solidFill>
              </a:rPr>
              <a:t>НС техногенного та</a:t>
            </a:r>
          </a:p>
          <a:p>
            <a:pPr algn="ctr"/>
            <a:r>
              <a:rPr lang="uk-UA" b="1">
                <a:solidFill>
                  <a:schemeClr val="bg1"/>
                </a:solidFill>
              </a:rPr>
              <a:t> природного характеру</a:t>
            </a:r>
          </a:p>
          <a:p>
            <a:pPr algn="ctr"/>
            <a:r>
              <a:rPr lang="uk-UA" b="1">
                <a:solidFill>
                  <a:schemeClr val="bg1"/>
                </a:solidFill>
              </a:rPr>
              <a:t>(ЄДС НС)</a:t>
            </a:r>
            <a:r>
              <a:rPr lang="ru-RU"/>
              <a:t> </a:t>
            </a:r>
          </a:p>
        </p:txBody>
      </p:sp>
      <p:sp>
        <p:nvSpPr>
          <p:cNvPr id="94215" name="Text Box 7"/>
          <p:cNvSpPr txBox="1">
            <a:spLocks noChangeArrowheads="1"/>
          </p:cNvSpPr>
          <p:nvPr/>
        </p:nvSpPr>
        <p:spPr bwMode="auto">
          <a:xfrm>
            <a:off x="2051050" y="5878513"/>
            <a:ext cx="5184775" cy="584775"/>
          </a:xfrm>
          <a:prstGeom prst="rect">
            <a:avLst/>
          </a:prstGeom>
          <a:noFill/>
          <a:ln w="9525">
            <a:noFill/>
            <a:miter lim="800000"/>
            <a:headEnd/>
            <a:tailEnd/>
          </a:ln>
          <a:effectLst/>
        </p:spPr>
        <p:txBody>
          <a:bodyPr>
            <a:spAutoFit/>
          </a:bodyPr>
          <a:lstStyle/>
          <a:p>
            <a:pPr algn="ctr">
              <a:spcBef>
                <a:spcPct val="50000"/>
              </a:spcBef>
            </a:pPr>
            <a:r>
              <a:rPr lang="uk-UA" sz="1600" b="1" dirty="0">
                <a:solidFill>
                  <a:schemeClr val="accent5">
                    <a:lumMod val="75000"/>
                  </a:schemeClr>
                </a:solidFill>
              </a:rPr>
              <a:t>Надзвичайні ситуації та події, несприятливі побутові або нестандартні ситуації</a:t>
            </a:r>
            <a:endParaRPr lang="ru-RU" sz="1600" b="1" dirty="0">
              <a:solidFill>
                <a:schemeClr val="accent5">
                  <a:lumMod val="75000"/>
                </a:schemeClr>
              </a:solidFill>
            </a:endParaRPr>
          </a:p>
        </p:txBody>
      </p:sp>
      <p:sp>
        <p:nvSpPr>
          <p:cNvPr id="94216" name="AutoShape 8"/>
          <p:cNvSpPr>
            <a:spLocks noChangeArrowheads="1"/>
          </p:cNvSpPr>
          <p:nvPr/>
        </p:nvSpPr>
        <p:spPr bwMode="auto">
          <a:xfrm>
            <a:off x="3563938" y="5591175"/>
            <a:ext cx="2016125" cy="287338"/>
          </a:xfrm>
          <a:prstGeom prst="up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ru-RU"/>
          </a:p>
        </p:txBody>
      </p:sp>
      <p:sp>
        <p:nvSpPr>
          <p:cNvPr id="94217" name="Text Box 9"/>
          <p:cNvSpPr txBox="1">
            <a:spLocks noChangeArrowheads="1"/>
          </p:cNvSpPr>
          <p:nvPr/>
        </p:nvSpPr>
        <p:spPr bwMode="invGray">
          <a:xfrm>
            <a:off x="539750" y="1733550"/>
            <a:ext cx="8208963" cy="1190625"/>
          </a:xfrm>
          <a:prstGeom prst="rect">
            <a:avLst/>
          </a:prstGeom>
          <a:noFill/>
          <a:ln w="9525" algn="ctr">
            <a:noFill/>
            <a:miter lim="800000"/>
            <a:headEnd/>
            <a:tailEnd/>
          </a:ln>
          <a:effectLst/>
        </p:spPr>
        <p:txBody>
          <a:bodyPr>
            <a:spAutoFit/>
          </a:bodyPr>
          <a:lstStyle/>
          <a:p>
            <a:pPr>
              <a:spcBef>
                <a:spcPct val="50000"/>
              </a:spcBef>
            </a:pPr>
            <a:r>
              <a:rPr lang="uk-UA" b="1" dirty="0"/>
              <a:t>Реалізація державної політики у сфері цивільного захисту, спрямованої на забезпечення безпеки та захисту населення і територій, матеріальних і культурних цінностей та довкілля від негативних наслідків надзвичайних ситуацій у мирний час та в особливий період</a:t>
            </a:r>
            <a:endParaRPr lang="ru-RU" b="1" dirty="0"/>
          </a:p>
        </p:txBody>
      </p:sp>
      <p:sp>
        <p:nvSpPr>
          <p:cNvPr id="94218" name="Line 10"/>
          <p:cNvSpPr>
            <a:spLocks noChangeShapeType="1"/>
          </p:cNvSpPr>
          <p:nvPr/>
        </p:nvSpPr>
        <p:spPr bwMode="invGray">
          <a:xfrm>
            <a:off x="468313" y="1844675"/>
            <a:ext cx="0" cy="1008063"/>
          </a:xfrm>
          <a:prstGeom prst="line">
            <a:avLst/>
          </a:prstGeom>
          <a:noFill/>
          <a:ln w="57150">
            <a:solidFill>
              <a:schemeClr val="hlink"/>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4282" y="1000108"/>
            <a:ext cx="8715436" cy="4214842"/>
          </a:xfrm>
        </p:spPr>
        <p:txBody>
          <a:bodyPr anchor="t">
            <a:normAutofit fontScale="25000" lnSpcReduction="20000"/>
          </a:bodyPr>
          <a:lstStyle/>
          <a:p>
            <a:pPr algn="ctr" eaLnBrk="1" fontAlgn="auto" hangingPunct="1">
              <a:lnSpc>
                <a:spcPct val="90000"/>
              </a:lnSpc>
              <a:spcAft>
                <a:spcPts val="0"/>
              </a:spcAft>
              <a:buFont typeface="Wingdings 2"/>
              <a:buNone/>
              <a:defRPr/>
            </a:pPr>
            <a:r>
              <a:rPr lang="uk-UA" sz="12800" b="1" dirty="0" smtClean="0">
                <a:solidFill>
                  <a:schemeClr val="tx1"/>
                </a:solidFill>
                <a:latin typeface="+mj-lt"/>
                <a:cs typeface="Arial" pitchFamily="34" charset="0"/>
              </a:rPr>
              <a:t>Навчальна мета:</a:t>
            </a:r>
          </a:p>
          <a:p>
            <a:pPr algn="ctr" eaLnBrk="1" fontAlgn="auto" hangingPunct="1">
              <a:lnSpc>
                <a:spcPct val="90000"/>
              </a:lnSpc>
              <a:spcAft>
                <a:spcPts val="0"/>
              </a:spcAft>
              <a:buFont typeface="Wingdings 2"/>
              <a:buNone/>
              <a:defRPr/>
            </a:pPr>
            <a:endParaRPr lang="uk-UA" sz="12800" b="1" dirty="0" smtClean="0">
              <a:solidFill>
                <a:schemeClr val="tx1"/>
              </a:solidFill>
              <a:latin typeface="+mj-lt"/>
              <a:cs typeface="Arial" pitchFamily="34" charset="0"/>
            </a:endParaRPr>
          </a:p>
          <a:p>
            <a:pPr algn="l" eaLnBrk="1" fontAlgn="auto" hangingPunct="1">
              <a:lnSpc>
                <a:spcPct val="90000"/>
              </a:lnSpc>
              <a:spcAft>
                <a:spcPts val="0"/>
              </a:spcAft>
              <a:buFont typeface="Wingdings 2"/>
              <a:buNone/>
              <a:defRPr/>
            </a:pPr>
            <a:endParaRPr lang="uk-UA" dirty="0">
              <a:solidFill>
                <a:schemeClr val="tx1"/>
              </a:solidFill>
              <a:latin typeface="+mj-lt"/>
            </a:endParaRP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вивчити основні поняття, класифікацію, небезпечні чинники надзвичайних ситуацій, їх вплив на екологічну безпеку та безпеку життя і здоров’я людей;</a:t>
            </a: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ознайомити учнів з системою цивільного захисту в Україні;</a:t>
            </a: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навчити учнів правилам поведінки і діям у екстремальних умовах надзвичайних ситуацій</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Номер слайда 3"/>
          <p:cNvSpPr>
            <a:spLocks noGrp="1"/>
          </p:cNvSpPr>
          <p:nvPr>
            <p:ph type="sldNum" sz="quarter" idx="12"/>
          </p:nvPr>
        </p:nvSpPr>
        <p:spPr/>
        <p:txBody>
          <a:bodyPr/>
          <a:lstStyle/>
          <a:p>
            <a:fld id="{133191CB-4CB8-4D51-9232-397BB6AA5F40}" type="slidenum">
              <a:rPr lang="uk-UA">
                <a:solidFill>
                  <a:schemeClr val="tx1"/>
                </a:solidFill>
              </a:rPr>
              <a:pPr/>
              <a:t>20</a:t>
            </a:fld>
            <a:endParaRPr lang="uk-UA">
              <a:solidFill>
                <a:schemeClr val="tx1"/>
              </a:solidFill>
            </a:endParaRPr>
          </a:p>
        </p:txBody>
      </p:sp>
      <p:sp>
        <p:nvSpPr>
          <p:cNvPr id="48134" name="Text Box 6"/>
          <p:cNvSpPr txBox="1">
            <a:spLocks noChangeArrowheads="1"/>
          </p:cNvSpPr>
          <p:nvPr/>
        </p:nvSpPr>
        <p:spPr bwMode="auto">
          <a:xfrm>
            <a:off x="107950" y="1885950"/>
            <a:ext cx="8712200" cy="457200"/>
          </a:xfrm>
          <a:prstGeom prst="rect">
            <a:avLst/>
          </a:prstGeom>
          <a:noFill/>
          <a:ln w="9525">
            <a:noFill/>
            <a:miter lim="800000"/>
            <a:headEnd/>
            <a:tailEnd/>
          </a:ln>
          <a:effectLst/>
        </p:spPr>
        <p:txBody>
          <a:bodyPr>
            <a:spAutoFit/>
          </a:bodyPr>
          <a:lstStyle/>
          <a:p>
            <a:pPr marL="342900" indent="-342900"/>
            <a:r>
              <a:rPr lang="uk-UA" sz="2400" b="1">
                <a:effectLst>
                  <a:outerShdw blurRad="38100" dist="38100" dir="2700000" algn="tl">
                    <a:srgbClr val="000000"/>
                  </a:outerShdw>
                </a:effectLst>
              </a:rPr>
              <a:t>      </a:t>
            </a:r>
          </a:p>
        </p:txBody>
      </p:sp>
      <p:sp>
        <p:nvSpPr>
          <p:cNvPr id="48222" name="AutoShape 94"/>
          <p:cNvSpPr>
            <a:spLocks noChangeAspect="1" noChangeArrowheads="1"/>
          </p:cNvSpPr>
          <p:nvPr/>
        </p:nvSpPr>
        <p:spPr bwMode="auto">
          <a:xfrm>
            <a:off x="395288" y="906463"/>
            <a:ext cx="8264525" cy="5043487"/>
          </a:xfrm>
          <a:prstGeom prst="rect">
            <a:avLst/>
          </a:prstGeom>
          <a:noFill/>
          <a:ln w="9525">
            <a:noFill/>
            <a:miter lim="800000"/>
            <a:headEnd/>
            <a:tailEnd/>
          </a:ln>
        </p:spPr>
        <p:txBody>
          <a:bodyPr/>
          <a:lstStyle/>
          <a:p>
            <a:endParaRPr lang="ru-RU"/>
          </a:p>
        </p:txBody>
      </p:sp>
      <p:sp>
        <p:nvSpPr>
          <p:cNvPr id="48223" name="Line 95"/>
          <p:cNvSpPr>
            <a:spLocks noChangeShapeType="1"/>
          </p:cNvSpPr>
          <p:nvPr/>
        </p:nvSpPr>
        <p:spPr bwMode="auto">
          <a:xfrm>
            <a:off x="1927225" y="4954588"/>
            <a:ext cx="0" cy="311150"/>
          </a:xfrm>
          <a:prstGeom prst="line">
            <a:avLst/>
          </a:prstGeom>
          <a:noFill/>
          <a:ln w="9525">
            <a:solidFill>
              <a:srgbClr val="000000"/>
            </a:solidFill>
            <a:round/>
            <a:headEnd/>
            <a:tailEnd/>
          </a:ln>
        </p:spPr>
        <p:txBody>
          <a:bodyPr/>
          <a:lstStyle/>
          <a:p>
            <a:endParaRPr lang="ru-RU"/>
          </a:p>
        </p:txBody>
      </p:sp>
      <p:sp>
        <p:nvSpPr>
          <p:cNvPr id="48224" name="Line 96"/>
          <p:cNvSpPr>
            <a:spLocks noChangeShapeType="1"/>
          </p:cNvSpPr>
          <p:nvPr/>
        </p:nvSpPr>
        <p:spPr bwMode="auto">
          <a:xfrm>
            <a:off x="1403350" y="4954588"/>
            <a:ext cx="0" cy="249237"/>
          </a:xfrm>
          <a:prstGeom prst="line">
            <a:avLst/>
          </a:prstGeom>
          <a:noFill/>
          <a:ln w="9525">
            <a:solidFill>
              <a:srgbClr val="000000"/>
            </a:solidFill>
            <a:round/>
            <a:headEnd/>
            <a:tailEnd type="triangle" w="med" len="med"/>
          </a:ln>
        </p:spPr>
        <p:txBody>
          <a:bodyPr/>
          <a:lstStyle/>
          <a:p>
            <a:endParaRPr lang="ru-RU"/>
          </a:p>
        </p:txBody>
      </p:sp>
      <p:sp>
        <p:nvSpPr>
          <p:cNvPr id="48225" name="Line 97"/>
          <p:cNvSpPr>
            <a:spLocks noChangeShapeType="1"/>
          </p:cNvSpPr>
          <p:nvPr/>
        </p:nvSpPr>
        <p:spPr bwMode="auto">
          <a:xfrm>
            <a:off x="4546600" y="3763963"/>
            <a:ext cx="0" cy="498475"/>
          </a:xfrm>
          <a:prstGeom prst="line">
            <a:avLst/>
          </a:prstGeom>
          <a:noFill/>
          <a:ln w="9525">
            <a:solidFill>
              <a:srgbClr val="000000"/>
            </a:solidFill>
            <a:round/>
            <a:headEnd/>
            <a:tailEnd type="triangle" w="med" len="med"/>
          </a:ln>
        </p:spPr>
        <p:txBody>
          <a:bodyPr/>
          <a:lstStyle/>
          <a:p>
            <a:endParaRPr lang="ru-RU"/>
          </a:p>
        </p:txBody>
      </p:sp>
      <p:sp>
        <p:nvSpPr>
          <p:cNvPr id="48226" name="Line 98"/>
          <p:cNvSpPr>
            <a:spLocks noChangeShapeType="1"/>
          </p:cNvSpPr>
          <p:nvPr/>
        </p:nvSpPr>
        <p:spPr bwMode="auto">
          <a:xfrm>
            <a:off x="7299325" y="4330700"/>
            <a:ext cx="0" cy="249238"/>
          </a:xfrm>
          <a:prstGeom prst="line">
            <a:avLst/>
          </a:prstGeom>
          <a:noFill/>
          <a:ln w="9525">
            <a:solidFill>
              <a:srgbClr val="000000"/>
            </a:solidFill>
            <a:round/>
            <a:headEnd/>
            <a:tailEnd type="triangle" w="med" len="med"/>
          </a:ln>
        </p:spPr>
        <p:txBody>
          <a:bodyPr/>
          <a:lstStyle/>
          <a:p>
            <a:endParaRPr lang="ru-RU"/>
          </a:p>
        </p:txBody>
      </p:sp>
      <p:sp>
        <p:nvSpPr>
          <p:cNvPr id="48227" name="Line 99"/>
          <p:cNvSpPr>
            <a:spLocks noChangeShapeType="1"/>
          </p:cNvSpPr>
          <p:nvPr/>
        </p:nvSpPr>
        <p:spPr bwMode="auto">
          <a:xfrm>
            <a:off x="8528050" y="2027238"/>
            <a:ext cx="131763" cy="0"/>
          </a:xfrm>
          <a:prstGeom prst="line">
            <a:avLst/>
          </a:prstGeom>
          <a:noFill/>
          <a:ln w="9525">
            <a:solidFill>
              <a:srgbClr val="000000"/>
            </a:solidFill>
            <a:round/>
            <a:headEnd/>
            <a:tailEnd/>
          </a:ln>
        </p:spPr>
        <p:txBody>
          <a:bodyPr/>
          <a:lstStyle/>
          <a:p>
            <a:endParaRPr lang="ru-RU"/>
          </a:p>
        </p:txBody>
      </p:sp>
      <p:sp>
        <p:nvSpPr>
          <p:cNvPr id="48228" name="Rectangle 100"/>
          <p:cNvSpPr>
            <a:spLocks noChangeArrowheads="1"/>
          </p:cNvSpPr>
          <p:nvPr/>
        </p:nvSpPr>
        <p:spPr bwMode="auto">
          <a:xfrm>
            <a:off x="2976563" y="906463"/>
            <a:ext cx="3340100" cy="3111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b="1">
                <a:latin typeface="Times New Roman" pitchFamily="18" charset="0"/>
              </a:rPr>
              <a:t>Начальник ЦЗ України – Прем’єр-міністр України</a:t>
            </a:r>
          </a:p>
          <a:p>
            <a:endParaRPr lang="uk-UA" b="1"/>
          </a:p>
        </p:txBody>
      </p:sp>
      <p:sp>
        <p:nvSpPr>
          <p:cNvPr id="48229" name="Rectangle 101"/>
          <p:cNvSpPr>
            <a:spLocks noChangeArrowheads="1"/>
          </p:cNvSpPr>
          <p:nvPr/>
        </p:nvSpPr>
        <p:spPr bwMode="auto">
          <a:xfrm>
            <a:off x="3108325" y="1116013"/>
            <a:ext cx="3074988"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100" b="1">
                <a:latin typeface="Times New Roman" pitchFamily="18" charset="0"/>
              </a:rPr>
              <a:t>Кабінет Міністрів України</a:t>
            </a:r>
          </a:p>
          <a:p>
            <a:endParaRPr lang="uk-UA" b="1"/>
          </a:p>
        </p:txBody>
      </p:sp>
      <p:sp>
        <p:nvSpPr>
          <p:cNvPr id="48230" name="Rectangle 102"/>
          <p:cNvSpPr>
            <a:spLocks noChangeArrowheads="1"/>
          </p:cNvSpPr>
          <p:nvPr/>
        </p:nvSpPr>
        <p:spPr bwMode="auto">
          <a:xfrm>
            <a:off x="3238500" y="1312863"/>
            <a:ext cx="2814638" cy="56038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dirty="0">
                <a:latin typeface="Times New Roman" pitchFamily="18" charset="0"/>
              </a:rPr>
              <a:t>Рада національної безпеки і оборони України</a:t>
            </a:r>
          </a:p>
          <a:p>
            <a:pPr algn="ctr"/>
            <a:r>
              <a:rPr lang="uk-UA" sz="900" dirty="0">
                <a:latin typeface="Times New Roman" pitchFamily="18" charset="0"/>
              </a:rPr>
              <a:t>Державна комісія ТЕБ та НС</a:t>
            </a:r>
          </a:p>
          <a:p>
            <a:pPr algn="ctr"/>
            <a:r>
              <a:rPr lang="uk-UA" sz="900" dirty="0">
                <a:latin typeface="Times New Roman" pitchFamily="18" charset="0"/>
              </a:rPr>
              <a:t>Спеціальна Урядова комісія з ліквідації НС</a:t>
            </a:r>
          </a:p>
          <a:p>
            <a:pPr algn="ctr"/>
            <a:r>
              <a:rPr lang="uk-UA" sz="900" dirty="0">
                <a:latin typeface="Times New Roman" pitchFamily="18" charset="0"/>
              </a:rPr>
              <a:t>(у разі необхідності)</a:t>
            </a: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endParaRPr lang="uk-UA" dirty="0"/>
          </a:p>
        </p:txBody>
      </p:sp>
      <p:sp>
        <p:nvSpPr>
          <p:cNvPr id="48231" name="Rectangle 103"/>
          <p:cNvSpPr>
            <a:spLocks noChangeArrowheads="1"/>
          </p:cNvSpPr>
          <p:nvPr/>
        </p:nvSpPr>
        <p:spPr bwMode="auto">
          <a:xfrm>
            <a:off x="3633788" y="1839913"/>
            <a:ext cx="2027237" cy="374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b="1">
                <a:latin typeface="Times New Roman" pitchFamily="18" charset="0"/>
              </a:rPr>
              <a:t>Заступник НЦЗ України – Міністр МНС України</a:t>
            </a:r>
          </a:p>
          <a:p>
            <a:endParaRPr lang="uk-UA"/>
          </a:p>
        </p:txBody>
      </p:sp>
      <p:sp>
        <p:nvSpPr>
          <p:cNvPr id="48232" name="Rectangle 104"/>
          <p:cNvSpPr>
            <a:spLocks noChangeArrowheads="1"/>
          </p:cNvSpPr>
          <p:nvPr/>
        </p:nvSpPr>
        <p:spPr bwMode="auto">
          <a:xfrm>
            <a:off x="3762375" y="2151063"/>
            <a:ext cx="1766888" cy="56197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МНС України</a:t>
            </a:r>
          </a:p>
          <a:p>
            <a:pPr algn="ctr"/>
            <a:r>
              <a:rPr lang="uk-UA" sz="800">
                <a:latin typeface="Times New Roman" pitchFamily="18" charset="0"/>
              </a:rPr>
              <a:t>Державний нагляд у сфері ЦЗ, органи оперативного реагування на НС, органи мінімізації НЧК</a:t>
            </a:r>
          </a:p>
          <a:p>
            <a:endParaRPr lang="uk-UA" sz="1100">
              <a:latin typeface="Times New Roman" pitchFamily="18" charset="0"/>
            </a:endParaRPr>
          </a:p>
          <a:p>
            <a:endParaRPr lang="uk-UA"/>
          </a:p>
        </p:txBody>
      </p:sp>
      <p:sp>
        <p:nvSpPr>
          <p:cNvPr id="48233" name="Rectangle 105"/>
          <p:cNvSpPr>
            <a:spLocks noChangeArrowheads="1"/>
          </p:cNvSpPr>
          <p:nvPr/>
        </p:nvSpPr>
        <p:spPr bwMode="auto">
          <a:xfrm>
            <a:off x="395288" y="1530350"/>
            <a:ext cx="2163762" cy="29051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Начальник ЦЗ області, Києва,</a:t>
            </a:r>
          </a:p>
          <a:p>
            <a:pPr algn="ctr"/>
            <a:r>
              <a:rPr lang="uk-UA" sz="900">
                <a:latin typeface="Times New Roman" pitchFamily="18" charset="0"/>
              </a:rPr>
              <a:t>Севастополя</a:t>
            </a:r>
          </a:p>
          <a:p>
            <a:endParaRPr lang="uk-UA"/>
          </a:p>
        </p:txBody>
      </p:sp>
      <p:sp>
        <p:nvSpPr>
          <p:cNvPr id="48235" name="Rectangle 107"/>
          <p:cNvSpPr>
            <a:spLocks noChangeArrowheads="1"/>
          </p:cNvSpPr>
          <p:nvPr/>
        </p:nvSpPr>
        <p:spPr bwMode="auto">
          <a:xfrm>
            <a:off x="571500" y="2060575"/>
            <a:ext cx="1768475" cy="608013"/>
          </a:xfrm>
          <a:prstGeom prst="rect">
            <a:avLst/>
          </a:prstGeom>
          <a:solidFill>
            <a:srgbClr val="FFFFFF"/>
          </a:solidFill>
          <a:ln w="9525">
            <a:solidFill>
              <a:srgbClr val="000000"/>
            </a:solidFill>
            <a:miter lim="800000"/>
            <a:headEnd/>
            <a:tailEnd/>
          </a:ln>
        </p:spPr>
        <p:txBody>
          <a:bodyPr lIns="84125" tIns="42062" rIns="84125" bIns="42062"/>
          <a:lstStyle/>
          <a:p>
            <a:pPr algn="just"/>
            <a:r>
              <a:rPr lang="uk-UA" sz="800">
                <a:latin typeface="Times New Roman" pitchFamily="18" charset="0"/>
              </a:rPr>
              <a:t>Обласна комісія ТЕБ та НС,Києва,</a:t>
            </a:r>
          </a:p>
          <a:p>
            <a:pPr algn="just"/>
            <a:r>
              <a:rPr lang="uk-UA" sz="800">
                <a:latin typeface="Times New Roman" pitchFamily="18" charset="0"/>
              </a:rPr>
              <a:t>Севастополя Спеціальна обласна комісія з ліквідації НС (у разі необхідності)</a:t>
            </a:r>
          </a:p>
          <a:p>
            <a:pPr algn="ctr"/>
            <a:endParaRPr lang="uk-UA" sz="800">
              <a:latin typeface="Times New Roman" pitchFamily="18" charset="0"/>
            </a:endParaRPr>
          </a:p>
          <a:p>
            <a:endParaRPr lang="uk-UA"/>
          </a:p>
        </p:txBody>
      </p:sp>
      <p:sp>
        <p:nvSpPr>
          <p:cNvPr id="48236" name="Rectangle 108"/>
          <p:cNvSpPr>
            <a:spLocks noChangeArrowheads="1"/>
          </p:cNvSpPr>
          <p:nvPr/>
        </p:nvSpPr>
        <p:spPr bwMode="auto">
          <a:xfrm>
            <a:off x="715963" y="2733675"/>
            <a:ext cx="1573212" cy="3048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ГУ ЦЗ облдержадміністрації, </a:t>
            </a:r>
          </a:p>
          <a:p>
            <a:pPr algn="ctr"/>
            <a:r>
              <a:rPr lang="uk-UA" sz="800">
                <a:latin typeface="Times New Roman" pitchFamily="18" charset="0"/>
              </a:rPr>
              <a:t>Києва, Севастополя</a:t>
            </a:r>
          </a:p>
          <a:p>
            <a:endParaRPr lang="uk-UA" sz="800">
              <a:latin typeface="Times New Roman" pitchFamily="18" charset="0"/>
            </a:endParaRPr>
          </a:p>
          <a:p>
            <a:pPr algn="ctr"/>
            <a:endParaRPr lang="uk-UA" sz="900">
              <a:latin typeface="Times New Roman" pitchFamily="18" charset="0"/>
            </a:endParaRPr>
          </a:p>
          <a:p>
            <a:endParaRPr lang="uk-UA"/>
          </a:p>
        </p:txBody>
      </p:sp>
      <p:sp>
        <p:nvSpPr>
          <p:cNvPr id="48237" name="Rectangle 109"/>
          <p:cNvSpPr>
            <a:spLocks noChangeArrowheads="1"/>
          </p:cNvSpPr>
          <p:nvPr/>
        </p:nvSpPr>
        <p:spPr bwMode="auto">
          <a:xfrm>
            <a:off x="395288" y="3140075"/>
            <a:ext cx="123507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38" name="Rectangle 110"/>
          <p:cNvSpPr>
            <a:spLocks noChangeArrowheads="1"/>
          </p:cNvSpPr>
          <p:nvPr/>
        </p:nvSpPr>
        <p:spPr bwMode="auto">
          <a:xfrm>
            <a:off x="2874963" y="2854325"/>
            <a:ext cx="1112837"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39" name="Rectangle 111"/>
          <p:cNvSpPr>
            <a:spLocks noChangeArrowheads="1"/>
          </p:cNvSpPr>
          <p:nvPr/>
        </p:nvSpPr>
        <p:spPr bwMode="auto">
          <a:xfrm>
            <a:off x="5137150" y="2835275"/>
            <a:ext cx="1379538" cy="25082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Навчальні заклади ЦЗ</a:t>
            </a:r>
          </a:p>
          <a:p>
            <a:endParaRPr lang="uk-UA"/>
          </a:p>
        </p:txBody>
      </p:sp>
      <p:sp>
        <p:nvSpPr>
          <p:cNvPr id="48240" name="Rectangle 112"/>
          <p:cNvSpPr>
            <a:spLocks noChangeArrowheads="1"/>
          </p:cNvSpPr>
          <p:nvPr/>
        </p:nvSpPr>
        <p:spPr bwMode="auto">
          <a:xfrm>
            <a:off x="6480175" y="1839913"/>
            <a:ext cx="2063750"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НЦЗ міністерств, відомств</a:t>
            </a:r>
          </a:p>
          <a:p>
            <a:endParaRPr lang="uk-UA"/>
          </a:p>
        </p:txBody>
      </p:sp>
      <p:sp>
        <p:nvSpPr>
          <p:cNvPr id="48241" name="Rectangle 113"/>
          <p:cNvSpPr>
            <a:spLocks noChangeArrowheads="1"/>
          </p:cNvSpPr>
          <p:nvPr/>
        </p:nvSpPr>
        <p:spPr bwMode="auto">
          <a:xfrm>
            <a:off x="6534150" y="2027238"/>
            <a:ext cx="1965325"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Міністерства, відомства</a:t>
            </a:r>
          </a:p>
          <a:p>
            <a:endParaRPr lang="uk-UA"/>
          </a:p>
        </p:txBody>
      </p:sp>
      <p:sp>
        <p:nvSpPr>
          <p:cNvPr id="48242" name="Rectangle 114"/>
          <p:cNvSpPr>
            <a:spLocks noChangeArrowheads="1"/>
          </p:cNvSpPr>
          <p:nvPr/>
        </p:nvSpPr>
        <p:spPr bwMode="auto">
          <a:xfrm>
            <a:off x="6613525" y="2214563"/>
            <a:ext cx="1833563"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Спеціально уповноважений орган управління ЦЗ</a:t>
            </a:r>
          </a:p>
          <a:p>
            <a:endParaRPr lang="uk-UA"/>
          </a:p>
        </p:txBody>
      </p:sp>
      <p:sp>
        <p:nvSpPr>
          <p:cNvPr id="48243" name="Rectangle 115"/>
          <p:cNvSpPr>
            <a:spLocks noChangeArrowheads="1"/>
          </p:cNvSpPr>
          <p:nvPr/>
        </p:nvSpPr>
        <p:spPr bwMode="auto">
          <a:xfrm>
            <a:off x="6905625" y="2774950"/>
            <a:ext cx="111442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44" name="Rectangle 116"/>
          <p:cNvSpPr>
            <a:spLocks noChangeArrowheads="1"/>
          </p:cNvSpPr>
          <p:nvPr/>
        </p:nvSpPr>
        <p:spPr bwMode="auto">
          <a:xfrm>
            <a:off x="484188" y="3708400"/>
            <a:ext cx="2030412" cy="4365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Райдержадміністрації, міськради</a:t>
            </a:r>
          </a:p>
          <a:p>
            <a:endParaRPr lang="uk-UA"/>
          </a:p>
        </p:txBody>
      </p:sp>
      <p:sp>
        <p:nvSpPr>
          <p:cNvPr id="48245" name="Rectangle 117"/>
          <p:cNvSpPr>
            <a:spLocks noChangeArrowheads="1"/>
          </p:cNvSpPr>
          <p:nvPr/>
        </p:nvSpPr>
        <p:spPr bwMode="auto">
          <a:xfrm>
            <a:off x="582613" y="4021138"/>
            <a:ext cx="1833562"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НЦЗ районів міст, міських районів</a:t>
            </a:r>
          </a:p>
          <a:p>
            <a:endParaRPr lang="uk-UA"/>
          </a:p>
        </p:txBody>
      </p:sp>
      <p:sp>
        <p:nvSpPr>
          <p:cNvPr id="48246" name="Rectangle 118"/>
          <p:cNvSpPr>
            <a:spLocks noChangeArrowheads="1"/>
          </p:cNvSpPr>
          <p:nvPr/>
        </p:nvSpPr>
        <p:spPr bwMode="auto">
          <a:xfrm>
            <a:off x="636588" y="4237038"/>
            <a:ext cx="1703387" cy="560387"/>
          </a:xfrm>
          <a:prstGeom prst="rect">
            <a:avLst/>
          </a:prstGeom>
          <a:solidFill>
            <a:srgbClr val="FFFFFF"/>
          </a:solidFill>
          <a:ln w="9525">
            <a:solidFill>
              <a:srgbClr val="000000"/>
            </a:solidFill>
            <a:miter lim="800000"/>
            <a:headEnd/>
            <a:tailEnd/>
          </a:ln>
        </p:spPr>
        <p:txBody>
          <a:bodyPr lIns="84125" tIns="42062" rIns="84125" bIns="42062"/>
          <a:lstStyle/>
          <a:p>
            <a:r>
              <a:rPr lang="uk-UA" sz="800">
                <a:latin typeface="Times New Roman" pitchFamily="18" charset="0"/>
              </a:rPr>
              <a:t>Спеціальні районна (міські) комісії з ліквідації НС</a:t>
            </a:r>
          </a:p>
          <a:p>
            <a:r>
              <a:rPr lang="uk-UA" sz="800">
                <a:latin typeface="Times New Roman" pitchFamily="18" charset="0"/>
              </a:rPr>
              <a:t> (у разі необхідності) </a:t>
            </a:r>
          </a:p>
          <a:p>
            <a:r>
              <a:rPr lang="uk-UA" sz="800">
                <a:latin typeface="Times New Roman" pitchFamily="18" charset="0"/>
              </a:rPr>
              <a:t>Районні (міські) комісії ТЕБ та НС</a:t>
            </a:r>
          </a:p>
          <a:p>
            <a:pPr algn="ctr"/>
            <a:endParaRPr lang="uk-UA" sz="800">
              <a:latin typeface="Times New Roman" pitchFamily="18" charset="0"/>
            </a:endParaRPr>
          </a:p>
          <a:p>
            <a:endParaRPr lang="uk-UA"/>
          </a:p>
        </p:txBody>
      </p:sp>
      <p:sp>
        <p:nvSpPr>
          <p:cNvPr id="48247" name="Rectangle 119"/>
          <p:cNvSpPr>
            <a:spLocks noChangeArrowheads="1"/>
          </p:cNvSpPr>
          <p:nvPr/>
        </p:nvSpPr>
        <p:spPr bwMode="auto">
          <a:xfrm>
            <a:off x="812800" y="4770438"/>
            <a:ext cx="1309688" cy="25082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Управління (відділи) ЦЗ</a:t>
            </a:r>
          </a:p>
          <a:p>
            <a:endParaRPr lang="uk-UA" sz="800"/>
          </a:p>
        </p:txBody>
      </p:sp>
      <p:sp>
        <p:nvSpPr>
          <p:cNvPr id="48248" name="Rectangle 120"/>
          <p:cNvSpPr>
            <a:spLocks noChangeArrowheads="1"/>
          </p:cNvSpPr>
          <p:nvPr/>
        </p:nvSpPr>
        <p:spPr bwMode="auto">
          <a:xfrm>
            <a:off x="419100" y="5203825"/>
            <a:ext cx="1127125"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49" name="Rectangle 121"/>
          <p:cNvSpPr>
            <a:spLocks noChangeArrowheads="1"/>
          </p:cNvSpPr>
          <p:nvPr/>
        </p:nvSpPr>
        <p:spPr bwMode="auto">
          <a:xfrm>
            <a:off x="6251575" y="3708400"/>
            <a:ext cx="2095500" cy="3730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Регіональні і місцеві органи міністерств, відомств</a:t>
            </a:r>
          </a:p>
          <a:p>
            <a:endParaRPr lang="uk-UA"/>
          </a:p>
        </p:txBody>
      </p:sp>
      <p:sp>
        <p:nvSpPr>
          <p:cNvPr id="48250" name="Rectangle 122"/>
          <p:cNvSpPr>
            <a:spLocks noChangeArrowheads="1"/>
          </p:cNvSpPr>
          <p:nvPr/>
        </p:nvSpPr>
        <p:spPr bwMode="auto">
          <a:xfrm>
            <a:off x="6391275" y="4043363"/>
            <a:ext cx="1836738" cy="31908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Спеціальний уповноважений орган ЦЗ</a:t>
            </a:r>
          </a:p>
          <a:p>
            <a:endParaRPr lang="uk-UA"/>
          </a:p>
        </p:txBody>
      </p:sp>
      <p:sp>
        <p:nvSpPr>
          <p:cNvPr id="48251" name="Rectangle 123"/>
          <p:cNvSpPr>
            <a:spLocks noChangeArrowheads="1"/>
          </p:cNvSpPr>
          <p:nvPr/>
        </p:nvSpPr>
        <p:spPr bwMode="auto">
          <a:xfrm>
            <a:off x="6578600" y="4589463"/>
            <a:ext cx="1508125"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Служби, сили та засоби</a:t>
            </a:r>
          </a:p>
          <a:p>
            <a:endParaRPr lang="uk-UA"/>
          </a:p>
        </p:txBody>
      </p:sp>
      <p:sp>
        <p:nvSpPr>
          <p:cNvPr id="48252" name="Rectangle 124"/>
          <p:cNvSpPr>
            <a:spLocks noChangeArrowheads="1"/>
          </p:cNvSpPr>
          <p:nvPr/>
        </p:nvSpPr>
        <p:spPr bwMode="auto">
          <a:xfrm>
            <a:off x="3151188" y="3194050"/>
            <a:ext cx="2816225" cy="24288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Заступник НЦЗ області – начальник ГУ МНС в області</a:t>
            </a:r>
          </a:p>
          <a:p>
            <a:endParaRPr lang="uk-UA" sz="800"/>
          </a:p>
        </p:txBody>
      </p:sp>
      <p:sp>
        <p:nvSpPr>
          <p:cNvPr id="48253" name="Rectangle 125"/>
          <p:cNvSpPr>
            <a:spLocks noChangeArrowheads="1"/>
          </p:cNvSpPr>
          <p:nvPr/>
        </p:nvSpPr>
        <p:spPr bwMode="auto">
          <a:xfrm>
            <a:off x="3257550" y="3357563"/>
            <a:ext cx="2620963" cy="503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ГУ МНС в області: органи держнагляду у сфері ЦЗ та техногенної безпеки,пожежної безпеки, оперативного реагування на НС, мінімізації НЧК</a:t>
            </a:r>
          </a:p>
          <a:p>
            <a:endParaRPr lang="uk-UA"/>
          </a:p>
        </p:txBody>
      </p:sp>
      <p:sp>
        <p:nvSpPr>
          <p:cNvPr id="48254" name="Rectangle 126"/>
          <p:cNvSpPr>
            <a:spLocks noChangeArrowheads="1"/>
          </p:cNvSpPr>
          <p:nvPr/>
        </p:nvSpPr>
        <p:spPr bwMode="auto">
          <a:xfrm>
            <a:off x="2859088" y="3978275"/>
            <a:ext cx="1112837"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55" name="Rectangle 127"/>
          <p:cNvSpPr>
            <a:spLocks noChangeArrowheads="1"/>
          </p:cNvSpPr>
          <p:nvPr/>
        </p:nvSpPr>
        <p:spPr bwMode="auto">
          <a:xfrm>
            <a:off x="4843463" y="3975100"/>
            <a:ext cx="131127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Навчальні заклади ЦЗ</a:t>
            </a:r>
          </a:p>
          <a:p>
            <a:endParaRPr lang="uk-UA"/>
          </a:p>
        </p:txBody>
      </p:sp>
      <p:sp>
        <p:nvSpPr>
          <p:cNvPr id="48256" name="Rectangle 128"/>
          <p:cNvSpPr>
            <a:spLocks noChangeArrowheads="1"/>
          </p:cNvSpPr>
          <p:nvPr/>
        </p:nvSpPr>
        <p:spPr bwMode="auto">
          <a:xfrm>
            <a:off x="3106738" y="4268788"/>
            <a:ext cx="2946400" cy="3508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Заступник НЦЗ районів, міст, міських районів начальників управлінь (відділів)</a:t>
            </a:r>
          </a:p>
          <a:p>
            <a:endParaRPr lang="uk-UA"/>
          </a:p>
        </p:txBody>
      </p:sp>
      <p:sp>
        <p:nvSpPr>
          <p:cNvPr id="48257" name="Rectangle 129"/>
          <p:cNvSpPr>
            <a:spLocks noChangeArrowheads="1"/>
          </p:cNvSpPr>
          <p:nvPr/>
        </p:nvSpPr>
        <p:spPr bwMode="auto">
          <a:xfrm>
            <a:off x="3184525" y="4579938"/>
            <a:ext cx="2817813" cy="4365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Управління (відділи) МНС в районах, містах, міських районах: районні (міські) органи держнагляду у сфері ЦЗ, оперативного реагування на НС, мінімізації НЧК</a:t>
            </a:r>
          </a:p>
          <a:p>
            <a:endParaRPr lang="uk-UA"/>
          </a:p>
        </p:txBody>
      </p:sp>
      <p:sp>
        <p:nvSpPr>
          <p:cNvPr id="48258" name="Rectangle 130"/>
          <p:cNvSpPr>
            <a:spLocks noChangeArrowheads="1"/>
          </p:cNvSpPr>
          <p:nvPr/>
        </p:nvSpPr>
        <p:spPr bwMode="auto">
          <a:xfrm>
            <a:off x="2484438" y="5145088"/>
            <a:ext cx="3887787" cy="2413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200" b="1">
                <a:latin typeface="Times New Roman" pitchFamily="18" charset="0"/>
              </a:rPr>
              <a:t>НЦЗ ОГД – керівник ОГД</a:t>
            </a:r>
            <a:r>
              <a:rPr lang="uk-UA" sz="900">
                <a:latin typeface="Times New Roman" pitchFamily="18" charset="0"/>
              </a:rPr>
              <a:t> </a:t>
            </a:r>
          </a:p>
          <a:p>
            <a:endParaRPr lang="uk-UA"/>
          </a:p>
        </p:txBody>
      </p:sp>
      <p:sp>
        <p:nvSpPr>
          <p:cNvPr id="48259" name="Rectangle 131"/>
          <p:cNvSpPr>
            <a:spLocks noChangeArrowheads="1"/>
          </p:cNvSpPr>
          <p:nvPr/>
        </p:nvSpPr>
        <p:spPr bwMode="auto">
          <a:xfrm>
            <a:off x="2700338" y="5373688"/>
            <a:ext cx="3527425"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000" b="1">
                <a:latin typeface="Times New Roman" pitchFamily="18" charset="0"/>
              </a:rPr>
              <a:t>Комісія з питань НС</a:t>
            </a:r>
          </a:p>
          <a:p>
            <a:pPr algn="ctr"/>
            <a:r>
              <a:rPr lang="uk-UA" sz="1000" b="1">
                <a:latin typeface="Times New Roman" pitchFamily="18" charset="0"/>
              </a:rPr>
              <a:t>Спеціальна Комісія з ліквідації НС (за необхідності)</a:t>
            </a:r>
          </a:p>
          <a:p>
            <a:endParaRPr lang="uk-UA" sz="1000" b="1">
              <a:latin typeface="Times New Roman" pitchFamily="18" charset="0"/>
            </a:endParaRPr>
          </a:p>
          <a:p>
            <a:endParaRPr lang="uk-UA"/>
          </a:p>
        </p:txBody>
      </p:sp>
      <p:sp>
        <p:nvSpPr>
          <p:cNvPr id="48260" name="Rectangle 132"/>
          <p:cNvSpPr>
            <a:spLocks noChangeArrowheads="1"/>
          </p:cNvSpPr>
          <p:nvPr/>
        </p:nvSpPr>
        <p:spPr bwMode="auto">
          <a:xfrm>
            <a:off x="3630613" y="5764213"/>
            <a:ext cx="1919287" cy="155575"/>
          </a:xfrm>
          <a:prstGeom prst="rect">
            <a:avLst/>
          </a:prstGeom>
          <a:solidFill>
            <a:srgbClr val="FFFFFF"/>
          </a:solidFill>
          <a:ln w="9525">
            <a:solidFill>
              <a:srgbClr val="000000"/>
            </a:solidFill>
            <a:miter lim="800000"/>
            <a:headEnd/>
            <a:tailEnd/>
          </a:ln>
        </p:spPr>
        <p:txBody>
          <a:bodyPr lIns="84125" tIns="42062" rIns="84125" bIns="42062"/>
          <a:lstStyle/>
          <a:p>
            <a:pPr algn="ctr"/>
            <a:endParaRPr lang="uk-UA" sz="900">
              <a:latin typeface="Times New Roman" pitchFamily="18" charset="0"/>
            </a:endParaRPr>
          </a:p>
          <a:p>
            <a:pPr algn="ctr"/>
            <a:r>
              <a:rPr lang="uk-UA" sz="900">
                <a:latin typeface="Times New Roman" pitchFamily="18" charset="0"/>
              </a:rPr>
              <a:t>комісія з НС</a:t>
            </a:r>
          </a:p>
          <a:p>
            <a:endParaRPr lang="uk-UA"/>
          </a:p>
        </p:txBody>
      </p:sp>
      <p:sp>
        <p:nvSpPr>
          <p:cNvPr id="48261" name="Rectangle 133"/>
          <p:cNvSpPr>
            <a:spLocks noChangeArrowheads="1"/>
          </p:cNvSpPr>
          <p:nvPr/>
        </p:nvSpPr>
        <p:spPr bwMode="auto">
          <a:xfrm>
            <a:off x="2987675" y="5719763"/>
            <a:ext cx="2952750"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000" b="1">
                <a:latin typeface="Times New Roman" pitchFamily="18" charset="0"/>
              </a:rPr>
              <a:t>Структурний підрозділ  ОГД  або</a:t>
            </a:r>
          </a:p>
          <a:p>
            <a:pPr algn="ctr"/>
            <a:r>
              <a:rPr lang="uk-UA" sz="1000" b="1">
                <a:latin typeface="Times New Roman" pitchFamily="18" charset="0"/>
              </a:rPr>
              <a:t>спеціально призначена особа з питань НС</a:t>
            </a:r>
            <a:r>
              <a:rPr lang="uk-UA" sz="900">
                <a:latin typeface="Times New Roman" pitchFamily="18" charset="0"/>
              </a:rPr>
              <a:t> </a:t>
            </a:r>
          </a:p>
          <a:p>
            <a:endParaRPr lang="uk-UA"/>
          </a:p>
        </p:txBody>
      </p:sp>
      <p:sp>
        <p:nvSpPr>
          <p:cNvPr id="48262" name="Rectangle 134"/>
          <p:cNvSpPr>
            <a:spLocks noChangeArrowheads="1"/>
          </p:cNvSpPr>
          <p:nvPr/>
        </p:nvSpPr>
        <p:spPr bwMode="auto">
          <a:xfrm>
            <a:off x="2268538" y="6092825"/>
            <a:ext cx="4535487" cy="3730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200" b="1">
                <a:latin typeface="Times New Roman" pitchFamily="18" charset="0"/>
              </a:rPr>
              <a:t>Служби, сили та засоби ЦЗ ОГД</a:t>
            </a:r>
          </a:p>
          <a:p>
            <a:endParaRPr lang="uk-UA" sz="1200" b="1"/>
          </a:p>
        </p:txBody>
      </p:sp>
      <p:sp>
        <p:nvSpPr>
          <p:cNvPr id="48263" name="Line 135"/>
          <p:cNvSpPr>
            <a:spLocks noChangeShapeType="1"/>
          </p:cNvSpPr>
          <p:nvPr/>
        </p:nvSpPr>
        <p:spPr bwMode="auto">
          <a:xfrm flipH="1">
            <a:off x="1795463" y="1030288"/>
            <a:ext cx="1179512" cy="0"/>
          </a:xfrm>
          <a:prstGeom prst="line">
            <a:avLst/>
          </a:prstGeom>
          <a:noFill/>
          <a:ln w="9525">
            <a:solidFill>
              <a:srgbClr val="000000"/>
            </a:solidFill>
            <a:round/>
            <a:headEnd/>
            <a:tailEnd/>
          </a:ln>
        </p:spPr>
        <p:txBody>
          <a:bodyPr/>
          <a:lstStyle/>
          <a:p>
            <a:endParaRPr lang="ru-RU"/>
          </a:p>
        </p:txBody>
      </p:sp>
      <p:sp>
        <p:nvSpPr>
          <p:cNvPr id="48264" name="Line 136"/>
          <p:cNvSpPr>
            <a:spLocks noChangeShapeType="1"/>
          </p:cNvSpPr>
          <p:nvPr/>
        </p:nvSpPr>
        <p:spPr bwMode="auto">
          <a:xfrm>
            <a:off x="1795463" y="1030288"/>
            <a:ext cx="0" cy="500062"/>
          </a:xfrm>
          <a:prstGeom prst="line">
            <a:avLst/>
          </a:prstGeom>
          <a:noFill/>
          <a:ln w="9525">
            <a:solidFill>
              <a:srgbClr val="000000"/>
            </a:solidFill>
            <a:round/>
            <a:headEnd/>
            <a:tailEnd type="triangle" w="med" len="med"/>
          </a:ln>
        </p:spPr>
        <p:txBody>
          <a:bodyPr/>
          <a:lstStyle/>
          <a:p>
            <a:endParaRPr lang="ru-RU"/>
          </a:p>
        </p:txBody>
      </p:sp>
      <p:sp>
        <p:nvSpPr>
          <p:cNvPr id="48265" name="Line 137"/>
          <p:cNvSpPr>
            <a:spLocks noChangeShapeType="1"/>
          </p:cNvSpPr>
          <p:nvPr/>
        </p:nvSpPr>
        <p:spPr bwMode="auto">
          <a:xfrm>
            <a:off x="6316663" y="1030288"/>
            <a:ext cx="1179512" cy="0"/>
          </a:xfrm>
          <a:prstGeom prst="line">
            <a:avLst/>
          </a:prstGeom>
          <a:noFill/>
          <a:ln w="9525">
            <a:solidFill>
              <a:srgbClr val="000000"/>
            </a:solidFill>
            <a:round/>
            <a:headEnd/>
            <a:tailEnd/>
          </a:ln>
        </p:spPr>
        <p:txBody>
          <a:bodyPr/>
          <a:lstStyle/>
          <a:p>
            <a:endParaRPr lang="ru-RU"/>
          </a:p>
        </p:txBody>
      </p:sp>
      <p:sp>
        <p:nvSpPr>
          <p:cNvPr id="48266" name="Line 138"/>
          <p:cNvSpPr>
            <a:spLocks noChangeShapeType="1"/>
          </p:cNvSpPr>
          <p:nvPr/>
        </p:nvSpPr>
        <p:spPr bwMode="auto">
          <a:xfrm>
            <a:off x="7496175" y="1030288"/>
            <a:ext cx="0" cy="809625"/>
          </a:xfrm>
          <a:prstGeom prst="line">
            <a:avLst/>
          </a:prstGeom>
          <a:noFill/>
          <a:ln w="9525">
            <a:solidFill>
              <a:srgbClr val="000000"/>
            </a:solidFill>
            <a:round/>
            <a:headEnd/>
            <a:tailEnd type="triangle" w="med" len="med"/>
          </a:ln>
        </p:spPr>
        <p:txBody>
          <a:bodyPr/>
          <a:lstStyle/>
          <a:p>
            <a:endParaRPr lang="ru-RU"/>
          </a:p>
        </p:txBody>
      </p:sp>
      <p:sp>
        <p:nvSpPr>
          <p:cNvPr id="48267" name="Line 139"/>
          <p:cNvSpPr>
            <a:spLocks noChangeShapeType="1"/>
          </p:cNvSpPr>
          <p:nvPr/>
        </p:nvSpPr>
        <p:spPr bwMode="auto">
          <a:xfrm>
            <a:off x="7496175" y="2587625"/>
            <a:ext cx="0" cy="187325"/>
          </a:xfrm>
          <a:prstGeom prst="line">
            <a:avLst/>
          </a:prstGeom>
          <a:noFill/>
          <a:ln w="9525">
            <a:solidFill>
              <a:srgbClr val="000000"/>
            </a:solidFill>
            <a:round/>
            <a:headEnd/>
            <a:tailEnd type="triangle" w="med" len="med"/>
          </a:ln>
        </p:spPr>
        <p:txBody>
          <a:bodyPr/>
          <a:lstStyle/>
          <a:p>
            <a:endParaRPr lang="ru-RU"/>
          </a:p>
        </p:txBody>
      </p:sp>
      <p:sp>
        <p:nvSpPr>
          <p:cNvPr id="48268" name="Line 140"/>
          <p:cNvSpPr>
            <a:spLocks noChangeShapeType="1"/>
          </p:cNvSpPr>
          <p:nvPr/>
        </p:nvSpPr>
        <p:spPr bwMode="auto">
          <a:xfrm>
            <a:off x="8353425" y="4024313"/>
            <a:ext cx="322263" cy="0"/>
          </a:xfrm>
          <a:prstGeom prst="line">
            <a:avLst/>
          </a:prstGeom>
          <a:noFill/>
          <a:ln w="9525">
            <a:solidFill>
              <a:srgbClr val="000000"/>
            </a:solidFill>
            <a:round/>
            <a:headEnd/>
            <a:tailEnd/>
          </a:ln>
        </p:spPr>
        <p:txBody>
          <a:bodyPr/>
          <a:lstStyle/>
          <a:p>
            <a:endParaRPr lang="ru-RU"/>
          </a:p>
        </p:txBody>
      </p:sp>
      <p:sp>
        <p:nvSpPr>
          <p:cNvPr id="48269" name="Line 141"/>
          <p:cNvSpPr>
            <a:spLocks noChangeShapeType="1"/>
          </p:cNvSpPr>
          <p:nvPr/>
        </p:nvSpPr>
        <p:spPr bwMode="auto">
          <a:xfrm>
            <a:off x="8675688" y="4021138"/>
            <a:ext cx="0" cy="1182687"/>
          </a:xfrm>
          <a:prstGeom prst="line">
            <a:avLst/>
          </a:prstGeom>
          <a:noFill/>
          <a:ln w="9525">
            <a:solidFill>
              <a:srgbClr val="000000"/>
            </a:solidFill>
            <a:round/>
            <a:headEnd/>
            <a:tailEnd/>
          </a:ln>
        </p:spPr>
        <p:txBody>
          <a:bodyPr/>
          <a:lstStyle/>
          <a:p>
            <a:endParaRPr lang="ru-RU"/>
          </a:p>
        </p:txBody>
      </p:sp>
      <p:sp>
        <p:nvSpPr>
          <p:cNvPr id="48270" name="Line 142"/>
          <p:cNvSpPr>
            <a:spLocks noChangeShapeType="1"/>
          </p:cNvSpPr>
          <p:nvPr/>
        </p:nvSpPr>
        <p:spPr bwMode="auto">
          <a:xfrm flipH="1" flipV="1">
            <a:off x="6372225" y="5229225"/>
            <a:ext cx="2303463" cy="0"/>
          </a:xfrm>
          <a:prstGeom prst="line">
            <a:avLst/>
          </a:prstGeom>
          <a:noFill/>
          <a:ln w="9525">
            <a:solidFill>
              <a:srgbClr val="000000"/>
            </a:solidFill>
            <a:round/>
            <a:headEnd/>
            <a:tailEnd type="triangle" w="med" len="med"/>
          </a:ln>
        </p:spPr>
        <p:txBody>
          <a:bodyPr/>
          <a:lstStyle/>
          <a:p>
            <a:endParaRPr lang="ru-RU"/>
          </a:p>
        </p:txBody>
      </p:sp>
      <p:sp>
        <p:nvSpPr>
          <p:cNvPr id="48274" name="Line 146"/>
          <p:cNvSpPr>
            <a:spLocks noChangeShapeType="1"/>
          </p:cNvSpPr>
          <p:nvPr/>
        </p:nvSpPr>
        <p:spPr bwMode="auto">
          <a:xfrm>
            <a:off x="4546600" y="5016500"/>
            <a:ext cx="0" cy="123825"/>
          </a:xfrm>
          <a:prstGeom prst="line">
            <a:avLst/>
          </a:prstGeom>
          <a:noFill/>
          <a:ln w="9525">
            <a:solidFill>
              <a:srgbClr val="000000"/>
            </a:solidFill>
            <a:round/>
            <a:headEnd/>
            <a:tailEnd type="triangle" w="med" len="med"/>
          </a:ln>
        </p:spPr>
        <p:txBody>
          <a:bodyPr/>
          <a:lstStyle/>
          <a:p>
            <a:endParaRPr lang="ru-RU"/>
          </a:p>
        </p:txBody>
      </p:sp>
      <p:sp>
        <p:nvSpPr>
          <p:cNvPr id="48275" name="Line 147"/>
          <p:cNvSpPr>
            <a:spLocks noChangeShapeType="1"/>
          </p:cNvSpPr>
          <p:nvPr/>
        </p:nvSpPr>
        <p:spPr bwMode="auto">
          <a:xfrm>
            <a:off x="3500438" y="3878263"/>
            <a:ext cx="0" cy="127000"/>
          </a:xfrm>
          <a:prstGeom prst="line">
            <a:avLst/>
          </a:prstGeom>
          <a:noFill/>
          <a:ln w="9525">
            <a:solidFill>
              <a:srgbClr val="000000"/>
            </a:solidFill>
            <a:round/>
            <a:headEnd/>
            <a:tailEnd type="triangle" w="med" len="med"/>
          </a:ln>
        </p:spPr>
        <p:txBody>
          <a:bodyPr/>
          <a:lstStyle/>
          <a:p>
            <a:endParaRPr lang="ru-RU"/>
          </a:p>
        </p:txBody>
      </p:sp>
      <p:sp>
        <p:nvSpPr>
          <p:cNvPr id="48276" name="Line 148"/>
          <p:cNvSpPr>
            <a:spLocks noChangeShapeType="1"/>
          </p:cNvSpPr>
          <p:nvPr/>
        </p:nvSpPr>
        <p:spPr bwMode="auto">
          <a:xfrm>
            <a:off x="5464175" y="3878263"/>
            <a:ext cx="0" cy="127000"/>
          </a:xfrm>
          <a:prstGeom prst="line">
            <a:avLst/>
          </a:prstGeom>
          <a:noFill/>
          <a:ln w="9525">
            <a:solidFill>
              <a:srgbClr val="000000"/>
            </a:solidFill>
            <a:round/>
            <a:headEnd/>
            <a:tailEnd type="triangle" w="med" len="med"/>
          </a:ln>
        </p:spPr>
        <p:txBody>
          <a:bodyPr/>
          <a:lstStyle/>
          <a:p>
            <a:endParaRPr lang="ru-RU"/>
          </a:p>
        </p:txBody>
      </p:sp>
      <p:sp>
        <p:nvSpPr>
          <p:cNvPr id="48277" name="Line 149"/>
          <p:cNvSpPr>
            <a:spLocks noChangeShapeType="1"/>
          </p:cNvSpPr>
          <p:nvPr/>
        </p:nvSpPr>
        <p:spPr bwMode="auto">
          <a:xfrm>
            <a:off x="3890963" y="2713038"/>
            <a:ext cx="0" cy="122237"/>
          </a:xfrm>
          <a:prstGeom prst="line">
            <a:avLst/>
          </a:prstGeom>
          <a:noFill/>
          <a:ln w="9525">
            <a:solidFill>
              <a:srgbClr val="000000"/>
            </a:solidFill>
            <a:round/>
            <a:headEnd/>
            <a:tailEnd type="triangle" w="med" len="med"/>
          </a:ln>
        </p:spPr>
        <p:txBody>
          <a:bodyPr/>
          <a:lstStyle/>
          <a:p>
            <a:endParaRPr lang="ru-RU"/>
          </a:p>
        </p:txBody>
      </p:sp>
      <p:sp>
        <p:nvSpPr>
          <p:cNvPr id="48278" name="Line 150"/>
          <p:cNvSpPr>
            <a:spLocks noChangeShapeType="1"/>
          </p:cNvSpPr>
          <p:nvPr/>
        </p:nvSpPr>
        <p:spPr bwMode="auto">
          <a:xfrm>
            <a:off x="5334000" y="2713038"/>
            <a:ext cx="0" cy="122237"/>
          </a:xfrm>
          <a:prstGeom prst="line">
            <a:avLst/>
          </a:prstGeom>
          <a:noFill/>
          <a:ln w="9525">
            <a:solidFill>
              <a:srgbClr val="000000"/>
            </a:solidFill>
            <a:round/>
            <a:headEnd/>
            <a:tailEnd type="triangle" w="med" len="med"/>
          </a:ln>
        </p:spPr>
        <p:txBody>
          <a:bodyPr/>
          <a:lstStyle/>
          <a:p>
            <a:endParaRPr lang="ru-RU"/>
          </a:p>
        </p:txBody>
      </p:sp>
      <p:sp>
        <p:nvSpPr>
          <p:cNvPr id="48279" name="Line 151"/>
          <p:cNvSpPr>
            <a:spLocks noChangeShapeType="1"/>
          </p:cNvSpPr>
          <p:nvPr/>
        </p:nvSpPr>
        <p:spPr bwMode="auto">
          <a:xfrm>
            <a:off x="4546600" y="2713038"/>
            <a:ext cx="0" cy="498475"/>
          </a:xfrm>
          <a:prstGeom prst="line">
            <a:avLst/>
          </a:prstGeom>
          <a:noFill/>
          <a:ln w="9525">
            <a:solidFill>
              <a:srgbClr val="000000"/>
            </a:solidFill>
            <a:round/>
            <a:headEnd/>
            <a:tailEnd type="triangle" w="med" len="med"/>
          </a:ln>
        </p:spPr>
        <p:txBody>
          <a:bodyPr/>
          <a:lstStyle/>
          <a:p>
            <a:endParaRPr lang="ru-RU"/>
          </a:p>
        </p:txBody>
      </p:sp>
      <p:sp>
        <p:nvSpPr>
          <p:cNvPr id="48280" name="Line 152"/>
          <p:cNvSpPr>
            <a:spLocks noChangeShapeType="1"/>
          </p:cNvSpPr>
          <p:nvPr/>
        </p:nvSpPr>
        <p:spPr bwMode="auto">
          <a:xfrm>
            <a:off x="550863" y="4144963"/>
            <a:ext cx="0" cy="1058862"/>
          </a:xfrm>
          <a:prstGeom prst="line">
            <a:avLst/>
          </a:prstGeom>
          <a:noFill/>
          <a:ln w="9525">
            <a:solidFill>
              <a:srgbClr val="000000"/>
            </a:solidFill>
            <a:round/>
            <a:headEnd/>
            <a:tailEnd type="triangle" w="med" len="med"/>
          </a:ln>
        </p:spPr>
        <p:txBody>
          <a:bodyPr/>
          <a:lstStyle/>
          <a:p>
            <a:endParaRPr lang="ru-RU"/>
          </a:p>
        </p:txBody>
      </p:sp>
      <p:sp>
        <p:nvSpPr>
          <p:cNvPr id="48281" name="Line 153"/>
          <p:cNvSpPr>
            <a:spLocks noChangeShapeType="1"/>
          </p:cNvSpPr>
          <p:nvPr/>
        </p:nvSpPr>
        <p:spPr bwMode="auto">
          <a:xfrm flipV="1">
            <a:off x="1924050" y="5253038"/>
            <a:ext cx="576263" cy="0"/>
          </a:xfrm>
          <a:prstGeom prst="line">
            <a:avLst/>
          </a:prstGeom>
          <a:noFill/>
          <a:ln w="9525">
            <a:solidFill>
              <a:srgbClr val="000000"/>
            </a:solidFill>
            <a:round/>
            <a:headEnd/>
            <a:tailEnd type="triangle" w="med" len="med"/>
          </a:ln>
        </p:spPr>
        <p:txBody>
          <a:bodyPr/>
          <a:lstStyle/>
          <a:p>
            <a:endParaRPr lang="ru-RU"/>
          </a:p>
        </p:txBody>
      </p:sp>
      <p:sp>
        <p:nvSpPr>
          <p:cNvPr id="48282" name="Line 154"/>
          <p:cNvSpPr>
            <a:spLocks noChangeShapeType="1"/>
          </p:cNvSpPr>
          <p:nvPr/>
        </p:nvSpPr>
        <p:spPr bwMode="auto">
          <a:xfrm flipH="1">
            <a:off x="2122488" y="4885470"/>
            <a:ext cx="1049337" cy="0"/>
          </a:xfrm>
          <a:prstGeom prst="line">
            <a:avLst/>
          </a:prstGeom>
          <a:noFill/>
          <a:ln w="9525">
            <a:solidFill>
              <a:srgbClr val="000000"/>
            </a:solidFill>
            <a:round/>
            <a:headEnd/>
            <a:tailEnd type="triangle" w="med" len="med"/>
          </a:ln>
        </p:spPr>
        <p:txBody>
          <a:bodyPr/>
          <a:lstStyle/>
          <a:p>
            <a:endParaRPr lang="ru-RU"/>
          </a:p>
        </p:txBody>
      </p:sp>
      <p:sp>
        <p:nvSpPr>
          <p:cNvPr id="48283" name="Line 155"/>
          <p:cNvSpPr>
            <a:spLocks noChangeShapeType="1"/>
          </p:cNvSpPr>
          <p:nvPr/>
        </p:nvSpPr>
        <p:spPr bwMode="auto">
          <a:xfrm>
            <a:off x="2516188" y="3895725"/>
            <a:ext cx="196850" cy="0"/>
          </a:xfrm>
          <a:prstGeom prst="line">
            <a:avLst/>
          </a:prstGeom>
          <a:noFill/>
          <a:ln w="9525">
            <a:solidFill>
              <a:srgbClr val="000000"/>
            </a:solidFill>
            <a:round/>
            <a:headEnd/>
            <a:tailEnd/>
          </a:ln>
        </p:spPr>
        <p:txBody>
          <a:bodyPr/>
          <a:lstStyle/>
          <a:p>
            <a:endParaRPr lang="ru-RU"/>
          </a:p>
        </p:txBody>
      </p:sp>
      <p:sp>
        <p:nvSpPr>
          <p:cNvPr id="48284" name="Line 156"/>
          <p:cNvSpPr>
            <a:spLocks noChangeShapeType="1"/>
          </p:cNvSpPr>
          <p:nvPr/>
        </p:nvSpPr>
        <p:spPr bwMode="auto">
          <a:xfrm>
            <a:off x="2713038" y="3895725"/>
            <a:ext cx="0" cy="560388"/>
          </a:xfrm>
          <a:prstGeom prst="line">
            <a:avLst/>
          </a:prstGeom>
          <a:noFill/>
          <a:ln w="9525">
            <a:solidFill>
              <a:srgbClr val="000000"/>
            </a:solidFill>
            <a:round/>
            <a:headEnd/>
            <a:tailEnd/>
          </a:ln>
        </p:spPr>
        <p:txBody>
          <a:bodyPr/>
          <a:lstStyle/>
          <a:p>
            <a:endParaRPr lang="ru-RU"/>
          </a:p>
        </p:txBody>
      </p:sp>
      <p:sp>
        <p:nvSpPr>
          <p:cNvPr id="48285" name="Line 157"/>
          <p:cNvSpPr>
            <a:spLocks noChangeShapeType="1"/>
          </p:cNvSpPr>
          <p:nvPr/>
        </p:nvSpPr>
        <p:spPr bwMode="auto">
          <a:xfrm>
            <a:off x="2713038" y="4456113"/>
            <a:ext cx="393700" cy="0"/>
          </a:xfrm>
          <a:prstGeom prst="line">
            <a:avLst/>
          </a:prstGeom>
          <a:noFill/>
          <a:ln w="9525">
            <a:solidFill>
              <a:srgbClr val="000000"/>
            </a:solidFill>
            <a:round/>
            <a:headEnd/>
            <a:tailEnd type="triangle" w="med" len="med"/>
          </a:ln>
        </p:spPr>
        <p:txBody>
          <a:bodyPr/>
          <a:lstStyle/>
          <a:p>
            <a:endParaRPr lang="ru-RU"/>
          </a:p>
        </p:txBody>
      </p:sp>
      <p:sp>
        <p:nvSpPr>
          <p:cNvPr id="48286" name="Line 158"/>
          <p:cNvSpPr>
            <a:spLocks noChangeShapeType="1"/>
          </p:cNvSpPr>
          <p:nvPr/>
        </p:nvSpPr>
        <p:spPr bwMode="auto">
          <a:xfrm flipH="1">
            <a:off x="1784350" y="3038475"/>
            <a:ext cx="0" cy="669925"/>
          </a:xfrm>
          <a:prstGeom prst="line">
            <a:avLst/>
          </a:prstGeom>
          <a:noFill/>
          <a:ln w="9525">
            <a:solidFill>
              <a:srgbClr val="000000"/>
            </a:solidFill>
            <a:round/>
            <a:headEnd/>
            <a:tailEnd type="triangle" w="med" len="med"/>
          </a:ln>
        </p:spPr>
        <p:txBody>
          <a:bodyPr/>
          <a:lstStyle/>
          <a:p>
            <a:endParaRPr lang="ru-RU"/>
          </a:p>
        </p:txBody>
      </p:sp>
      <p:sp>
        <p:nvSpPr>
          <p:cNvPr id="48287" name="Line 159"/>
          <p:cNvSpPr>
            <a:spLocks noChangeShapeType="1"/>
          </p:cNvSpPr>
          <p:nvPr/>
        </p:nvSpPr>
        <p:spPr bwMode="auto">
          <a:xfrm>
            <a:off x="501650" y="1820863"/>
            <a:ext cx="0" cy="1300162"/>
          </a:xfrm>
          <a:prstGeom prst="line">
            <a:avLst/>
          </a:prstGeom>
          <a:noFill/>
          <a:ln w="9525">
            <a:solidFill>
              <a:srgbClr val="000000"/>
            </a:solidFill>
            <a:round/>
            <a:headEnd/>
            <a:tailEnd type="triangle" w="med" len="med"/>
          </a:ln>
        </p:spPr>
        <p:txBody>
          <a:bodyPr/>
          <a:lstStyle/>
          <a:p>
            <a:endParaRPr lang="ru-RU"/>
          </a:p>
        </p:txBody>
      </p:sp>
      <p:sp>
        <p:nvSpPr>
          <p:cNvPr id="48288" name="Line 160"/>
          <p:cNvSpPr>
            <a:spLocks noChangeShapeType="1"/>
          </p:cNvSpPr>
          <p:nvPr/>
        </p:nvSpPr>
        <p:spPr bwMode="auto">
          <a:xfrm flipH="1">
            <a:off x="1143000" y="3038475"/>
            <a:ext cx="0" cy="101600"/>
          </a:xfrm>
          <a:prstGeom prst="line">
            <a:avLst/>
          </a:prstGeom>
          <a:noFill/>
          <a:ln w="9525">
            <a:solidFill>
              <a:srgbClr val="000000"/>
            </a:solidFill>
            <a:round/>
            <a:headEnd/>
            <a:tailEnd type="triangle" w="med" len="med"/>
          </a:ln>
        </p:spPr>
        <p:txBody>
          <a:bodyPr/>
          <a:lstStyle/>
          <a:p>
            <a:endParaRPr lang="ru-RU"/>
          </a:p>
        </p:txBody>
      </p:sp>
      <p:sp>
        <p:nvSpPr>
          <p:cNvPr id="48289" name="Line 161"/>
          <p:cNvSpPr>
            <a:spLocks noChangeShapeType="1"/>
          </p:cNvSpPr>
          <p:nvPr/>
        </p:nvSpPr>
        <p:spPr bwMode="auto">
          <a:xfrm flipH="1">
            <a:off x="2908300" y="2463800"/>
            <a:ext cx="852488" cy="0"/>
          </a:xfrm>
          <a:prstGeom prst="line">
            <a:avLst/>
          </a:prstGeom>
          <a:noFill/>
          <a:ln w="9525">
            <a:solidFill>
              <a:srgbClr val="000000"/>
            </a:solidFill>
            <a:round/>
            <a:headEnd/>
            <a:tailEnd/>
          </a:ln>
        </p:spPr>
        <p:txBody>
          <a:bodyPr/>
          <a:lstStyle/>
          <a:p>
            <a:endParaRPr lang="ru-RU"/>
          </a:p>
        </p:txBody>
      </p:sp>
      <p:sp>
        <p:nvSpPr>
          <p:cNvPr id="48290" name="Line 162"/>
          <p:cNvSpPr>
            <a:spLocks noChangeShapeType="1"/>
          </p:cNvSpPr>
          <p:nvPr/>
        </p:nvSpPr>
        <p:spPr bwMode="auto">
          <a:xfrm flipV="1">
            <a:off x="2908300" y="1343025"/>
            <a:ext cx="0" cy="1120775"/>
          </a:xfrm>
          <a:prstGeom prst="line">
            <a:avLst/>
          </a:prstGeom>
          <a:noFill/>
          <a:ln w="9525">
            <a:solidFill>
              <a:srgbClr val="000000"/>
            </a:solidFill>
            <a:round/>
            <a:headEnd/>
            <a:tailEnd/>
          </a:ln>
        </p:spPr>
        <p:txBody>
          <a:bodyPr/>
          <a:lstStyle/>
          <a:p>
            <a:endParaRPr lang="ru-RU"/>
          </a:p>
        </p:txBody>
      </p:sp>
      <p:sp>
        <p:nvSpPr>
          <p:cNvPr id="48291" name="Line 163"/>
          <p:cNvSpPr>
            <a:spLocks noChangeShapeType="1"/>
          </p:cNvSpPr>
          <p:nvPr/>
        </p:nvSpPr>
        <p:spPr bwMode="auto">
          <a:xfrm flipH="1">
            <a:off x="2254250" y="1343025"/>
            <a:ext cx="654050" cy="0"/>
          </a:xfrm>
          <a:prstGeom prst="line">
            <a:avLst/>
          </a:prstGeom>
          <a:noFill/>
          <a:ln w="9525">
            <a:solidFill>
              <a:srgbClr val="000000"/>
            </a:solidFill>
            <a:round/>
            <a:headEnd/>
            <a:tailEnd/>
          </a:ln>
        </p:spPr>
        <p:txBody>
          <a:bodyPr/>
          <a:lstStyle/>
          <a:p>
            <a:endParaRPr lang="ru-RU"/>
          </a:p>
        </p:txBody>
      </p:sp>
      <p:sp>
        <p:nvSpPr>
          <p:cNvPr id="48292" name="Line 164"/>
          <p:cNvSpPr>
            <a:spLocks noChangeShapeType="1"/>
          </p:cNvSpPr>
          <p:nvPr/>
        </p:nvSpPr>
        <p:spPr bwMode="auto">
          <a:xfrm>
            <a:off x="2254250" y="1343025"/>
            <a:ext cx="0" cy="187325"/>
          </a:xfrm>
          <a:prstGeom prst="line">
            <a:avLst/>
          </a:prstGeom>
          <a:noFill/>
          <a:ln w="9525">
            <a:solidFill>
              <a:srgbClr val="000000"/>
            </a:solidFill>
            <a:round/>
            <a:headEnd/>
            <a:tailEnd type="triangle" w="med" len="med"/>
          </a:ln>
        </p:spPr>
        <p:txBody>
          <a:bodyPr/>
          <a:lstStyle/>
          <a:p>
            <a:endParaRPr lang="ru-RU"/>
          </a:p>
        </p:txBody>
      </p:sp>
      <p:sp>
        <p:nvSpPr>
          <p:cNvPr id="48293" name="Line 165"/>
          <p:cNvSpPr>
            <a:spLocks noChangeShapeType="1"/>
          </p:cNvSpPr>
          <p:nvPr/>
        </p:nvSpPr>
        <p:spPr bwMode="auto">
          <a:xfrm>
            <a:off x="2681288" y="1654175"/>
            <a:ext cx="0" cy="1619250"/>
          </a:xfrm>
          <a:prstGeom prst="line">
            <a:avLst/>
          </a:prstGeom>
          <a:noFill/>
          <a:ln w="9525">
            <a:solidFill>
              <a:srgbClr val="000000"/>
            </a:solidFill>
            <a:round/>
            <a:headEnd/>
            <a:tailEnd/>
          </a:ln>
        </p:spPr>
        <p:txBody>
          <a:bodyPr/>
          <a:lstStyle/>
          <a:p>
            <a:endParaRPr lang="ru-RU"/>
          </a:p>
        </p:txBody>
      </p:sp>
      <p:sp>
        <p:nvSpPr>
          <p:cNvPr id="48294" name="Line 166"/>
          <p:cNvSpPr>
            <a:spLocks noChangeShapeType="1"/>
          </p:cNvSpPr>
          <p:nvPr/>
        </p:nvSpPr>
        <p:spPr bwMode="auto">
          <a:xfrm flipH="1">
            <a:off x="2549525" y="1654175"/>
            <a:ext cx="131763" cy="0"/>
          </a:xfrm>
          <a:prstGeom prst="line">
            <a:avLst/>
          </a:prstGeom>
          <a:noFill/>
          <a:ln w="9525">
            <a:solidFill>
              <a:srgbClr val="000000"/>
            </a:solidFill>
            <a:round/>
            <a:headEnd/>
            <a:tailEnd/>
          </a:ln>
        </p:spPr>
        <p:txBody>
          <a:bodyPr/>
          <a:lstStyle/>
          <a:p>
            <a:endParaRPr lang="ru-RU"/>
          </a:p>
        </p:txBody>
      </p:sp>
      <p:sp>
        <p:nvSpPr>
          <p:cNvPr id="48295" name="Line 167"/>
          <p:cNvSpPr>
            <a:spLocks noChangeShapeType="1"/>
          </p:cNvSpPr>
          <p:nvPr/>
        </p:nvSpPr>
        <p:spPr bwMode="auto">
          <a:xfrm>
            <a:off x="2681288" y="3273425"/>
            <a:ext cx="458787" cy="0"/>
          </a:xfrm>
          <a:prstGeom prst="line">
            <a:avLst/>
          </a:prstGeom>
          <a:noFill/>
          <a:ln w="9525">
            <a:solidFill>
              <a:srgbClr val="000000"/>
            </a:solidFill>
            <a:round/>
            <a:headEnd/>
            <a:tailEnd type="triangle" w="med" len="med"/>
          </a:ln>
        </p:spPr>
        <p:txBody>
          <a:bodyPr/>
          <a:lstStyle/>
          <a:p>
            <a:endParaRPr lang="ru-RU"/>
          </a:p>
        </p:txBody>
      </p:sp>
      <p:sp>
        <p:nvSpPr>
          <p:cNvPr id="48296" name="Line 168"/>
          <p:cNvSpPr>
            <a:spLocks noChangeShapeType="1"/>
          </p:cNvSpPr>
          <p:nvPr/>
        </p:nvSpPr>
        <p:spPr bwMode="auto">
          <a:xfrm>
            <a:off x="5529263" y="2587625"/>
            <a:ext cx="787400" cy="0"/>
          </a:xfrm>
          <a:prstGeom prst="line">
            <a:avLst/>
          </a:prstGeom>
          <a:noFill/>
          <a:ln w="9525">
            <a:solidFill>
              <a:srgbClr val="000000"/>
            </a:solidFill>
            <a:round/>
            <a:headEnd/>
            <a:tailEnd/>
          </a:ln>
        </p:spPr>
        <p:txBody>
          <a:bodyPr/>
          <a:lstStyle/>
          <a:p>
            <a:endParaRPr lang="ru-RU"/>
          </a:p>
        </p:txBody>
      </p:sp>
      <p:sp>
        <p:nvSpPr>
          <p:cNvPr id="48297" name="Line 169"/>
          <p:cNvSpPr>
            <a:spLocks noChangeShapeType="1"/>
          </p:cNvSpPr>
          <p:nvPr/>
        </p:nvSpPr>
        <p:spPr bwMode="auto">
          <a:xfrm flipV="1">
            <a:off x="6316663" y="1965325"/>
            <a:ext cx="0" cy="622300"/>
          </a:xfrm>
          <a:prstGeom prst="line">
            <a:avLst/>
          </a:prstGeom>
          <a:noFill/>
          <a:ln w="9525">
            <a:solidFill>
              <a:srgbClr val="000000"/>
            </a:solidFill>
            <a:round/>
            <a:headEnd/>
            <a:tailEnd/>
          </a:ln>
        </p:spPr>
        <p:txBody>
          <a:bodyPr/>
          <a:lstStyle/>
          <a:p>
            <a:endParaRPr lang="ru-RU"/>
          </a:p>
        </p:txBody>
      </p:sp>
      <p:sp>
        <p:nvSpPr>
          <p:cNvPr id="48298" name="Line 170"/>
          <p:cNvSpPr>
            <a:spLocks noChangeShapeType="1"/>
          </p:cNvSpPr>
          <p:nvPr/>
        </p:nvSpPr>
        <p:spPr bwMode="auto">
          <a:xfrm>
            <a:off x="6316663" y="1965325"/>
            <a:ext cx="131762" cy="0"/>
          </a:xfrm>
          <a:prstGeom prst="line">
            <a:avLst/>
          </a:prstGeom>
          <a:noFill/>
          <a:ln w="9525">
            <a:solidFill>
              <a:srgbClr val="000000"/>
            </a:solidFill>
            <a:round/>
            <a:headEnd/>
            <a:tailEnd type="triangle" w="med" len="med"/>
          </a:ln>
        </p:spPr>
        <p:txBody>
          <a:bodyPr/>
          <a:lstStyle/>
          <a:p>
            <a:endParaRPr lang="ru-RU"/>
          </a:p>
        </p:txBody>
      </p:sp>
      <p:sp>
        <p:nvSpPr>
          <p:cNvPr id="48299" name="Line 171"/>
          <p:cNvSpPr>
            <a:spLocks noChangeShapeType="1"/>
          </p:cNvSpPr>
          <p:nvPr/>
        </p:nvSpPr>
        <p:spPr bwMode="auto">
          <a:xfrm flipH="1">
            <a:off x="2451100" y="3646488"/>
            <a:ext cx="785813" cy="0"/>
          </a:xfrm>
          <a:prstGeom prst="line">
            <a:avLst/>
          </a:prstGeom>
          <a:noFill/>
          <a:ln w="9525">
            <a:solidFill>
              <a:srgbClr val="000000"/>
            </a:solidFill>
            <a:round/>
            <a:headEnd/>
            <a:tailEnd/>
          </a:ln>
        </p:spPr>
        <p:txBody>
          <a:bodyPr/>
          <a:lstStyle/>
          <a:p>
            <a:endParaRPr lang="ru-RU"/>
          </a:p>
        </p:txBody>
      </p:sp>
      <p:sp>
        <p:nvSpPr>
          <p:cNvPr id="48300" name="Line 172"/>
          <p:cNvSpPr>
            <a:spLocks noChangeShapeType="1"/>
          </p:cNvSpPr>
          <p:nvPr/>
        </p:nvSpPr>
        <p:spPr bwMode="auto">
          <a:xfrm flipH="1" flipV="1">
            <a:off x="2425700" y="2835275"/>
            <a:ext cx="25400" cy="811213"/>
          </a:xfrm>
          <a:prstGeom prst="line">
            <a:avLst/>
          </a:prstGeom>
          <a:noFill/>
          <a:ln w="9525">
            <a:solidFill>
              <a:srgbClr val="000000"/>
            </a:solidFill>
            <a:round/>
            <a:headEnd/>
            <a:tailEnd/>
          </a:ln>
        </p:spPr>
        <p:txBody>
          <a:bodyPr/>
          <a:lstStyle/>
          <a:p>
            <a:endParaRPr lang="ru-RU"/>
          </a:p>
        </p:txBody>
      </p:sp>
      <p:sp>
        <p:nvSpPr>
          <p:cNvPr id="48301" name="Line 173"/>
          <p:cNvSpPr>
            <a:spLocks noChangeShapeType="1"/>
          </p:cNvSpPr>
          <p:nvPr/>
        </p:nvSpPr>
        <p:spPr bwMode="auto">
          <a:xfrm flipH="1">
            <a:off x="2317750" y="2835275"/>
            <a:ext cx="107950" cy="0"/>
          </a:xfrm>
          <a:prstGeom prst="line">
            <a:avLst/>
          </a:prstGeom>
          <a:noFill/>
          <a:ln w="9525">
            <a:solidFill>
              <a:srgbClr val="000000"/>
            </a:solidFill>
            <a:round/>
            <a:headEnd/>
            <a:tailEnd type="triangle" w="med" len="med"/>
          </a:ln>
        </p:spPr>
        <p:txBody>
          <a:bodyPr/>
          <a:lstStyle/>
          <a:p>
            <a:endParaRPr lang="ru-RU"/>
          </a:p>
        </p:txBody>
      </p:sp>
      <p:sp>
        <p:nvSpPr>
          <p:cNvPr id="48302" name="Rectangle 174"/>
          <p:cNvSpPr>
            <a:spLocks noChangeArrowheads="1"/>
          </p:cNvSpPr>
          <p:nvPr/>
        </p:nvSpPr>
        <p:spPr bwMode="auto">
          <a:xfrm>
            <a:off x="484188" y="1092200"/>
            <a:ext cx="1049337" cy="376238"/>
          </a:xfrm>
          <a:prstGeom prst="rect">
            <a:avLst/>
          </a:prstGeom>
          <a:noFill/>
          <a:ln w="9525">
            <a:noFill/>
            <a:miter lim="800000"/>
            <a:headEnd/>
            <a:tailEnd/>
          </a:ln>
        </p:spPr>
        <p:txBody>
          <a:bodyPr lIns="84125" tIns="42062" rIns="84125" bIns="42062"/>
          <a:lstStyle/>
          <a:p>
            <a:pPr algn="ctr"/>
            <a:r>
              <a:rPr lang="uk-UA" sz="900" b="1">
                <a:latin typeface="Times New Roman" pitchFamily="18" charset="0"/>
              </a:rPr>
              <a:t>Територіальна підсистема</a:t>
            </a:r>
          </a:p>
          <a:p>
            <a:endParaRPr lang="uk-UA"/>
          </a:p>
        </p:txBody>
      </p:sp>
      <p:sp>
        <p:nvSpPr>
          <p:cNvPr id="48303" name="Rectangle 175"/>
          <p:cNvSpPr>
            <a:spLocks noChangeArrowheads="1"/>
          </p:cNvSpPr>
          <p:nvPr/>
        </p:nvSpPr>
        <p:spPr bwMode="auto">
          <a:xfrm>
            <a:off x="7561263" y="1468438"/>
            <a:ext cx="1049337" cy="371475"/>
          </a:xfrm>
          <a:prstGeom prst="rect">
            <a:avLst/>
          </a:prstGeom>
          <a:noFill/>
          <a:ln w="9525">
            <a:noFill/>
            <a:miter lim="800000"/>
            <a:headEnd/>
            <a:tailEnd/>
          </a:ln>
        </p:spPr>
        <p:txBody>
          <a:bodyPr lIns="84125" tIns="42062" rIns="84125" bIns="42062"/>
          <a:lstStyle/>
          <a:p>
            <a:pPr algn="ctr"/>
            <a:r>
              <a:rPr lang="uk-UA" sz="900" b="1">
                <a:latin typeface="Times New Roman" pitchFamily="18" charset="0"/>
              </a:rPr>
              <a:t>Функціональна</a:t>
            </a:r>
          </a:p>
          <a:p>
            <a:pPr algn="ctr"/>
            <a:r>
              <a:rPr lang="uk-UA" sz="900" b="1">
                <a:latin typeface="Times New Roman" pitchFamily="18" charset="0"/>
              </a:rPr>
              <a:t>підсистема</a:t>
            </a:r>
          </a:p>
          <a:p>
            <a:endParaRPr lang="uk-UA"/>
          </a:p>
        </p:txBody>
      </p:sp>
      <p:sp>
        <p:nvSpPr>
          <p:cNvPr id="48304" name="Line 176"/>
          <p:cNvSpPr>
            <a:spLocks noChangeShapeType="1"/>
          </p:cNvSpPr>
          <p:nvPr/>
        </p:nvSpPr>
        <p:spPr bwMode="auto">
          <a:xfrm flipH="1">
            <a:off x="8347075" y="3895725"/>
            <a:ext cx="300038" cy="0"/>
          </a:xfrm>
          <a:prstGeom prst="line">
            <a:avLst/>
          </a:prstGeom>
          <a:noFill/>
          <a:ln w="9525">
            <a:solidFill>
              <a:srgbClr val="000000"/>
            </a:solidFill>
            <a:round/>
            <a:headEnd/>
            <a:tailEnd type="triangle" w="med" len="med"/>
          </a:ln>
        </p:spPr>
        <p:txBody>
          <a:bodyPr/>
          <a:lstStyle/>
          <a:p>
            <a:endParaRPr lang="ru-RU"/>
          </a:p>
        </p:txBody>
      </p:sp>
      <p:sp>
        <p:nvSpPr>
          <p:cNvPr id="48305" name="Line 177"/>
          <p:cNvSpPr>
            <a:spLocks noChangeShapeType="1"/>
          </p:cNvSpPr>
          <p:nvPr/>
        </p:nvSpPr>
        <p:spPr bwMode="auto">
          <a:xfrm>
            <a:off x="8659813" y="2027238"/>
            <a:ext cx="0" cy="1868487"/>
          </a:xfrm>
          <a:prstGeom prst="line">
            <a:avLst/>
          </a:prstGeom>
          <a:noFill/>
          <a:ln w="9525">
            <a:solidFill>
              <a:srgbClr val="000000"/>
            </a:solidFill>
            <a:round/>
            <a:headEnd/>
            <a:tailEnd/>
          </a:ln>
        </p:spPr>
        <p:txBody>
          <a:bodyPr/>
          <a:lstStyle/>
          <a:p>
            <a:endParaRPr lang="ru-RU"/>
          </a:p>
        </p:txBody>
      </p:sp>
      <p:sp>
        <p:nvSpPr>
          <p:cNvPr id="48234" name="Rectangle 106"/>
          <p:cNvSpPr>
            <a:spLocks noChangeArrowheads="1"/>
          </p:cNvSpPr>
          <p:nvPr/>
        </p:nvSpPr>
        <p:spPr bwMode="auto">
          <a:xfrm>
            <a:off x="539750" y="1820863"/>
            <a:ext cx="1898650" cy="3048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Облдержадміністрація, Києва,</a:t>
            </a:r>
          </a:p>
          <a:p>
            <a:pPr algn="ctr"/>
            <a:r>
              <a:rPr lang="uk-UA" sz="900">
                <a:latin typeface="Times New Roman" pitchFamily="18" charset="0"/>
              </a:rPr>
              <a:t>Севастополя</a:t>
            </a:r>
          </a:p>
          <a:p>
            <a:pPr algn="ctr"/>
            <a:endParaRPr lang="uk-UA" sz="900">
              <a:latin typeface="Times New Roman" pitchFamily="18" charset="0"/>
            </a:endParaRPr>
          </a:p>
          <a:p>
            <a:endParaRPr lang="uk-UA"/>
          </a:p>
        </p:txBody>
      </p:sp>
      <p:sp>
        <p:nvSpPr>
          <p:cNvPr id="48308" name="Text Box 180"/>
          <p:cNvSpPr txBox="1">
            <a:spLocks noChangeArrowheads="1"/>
          </p:cNvSpPr>
          <p:nvPr/>
        </p:nvSpPr>
        <p:spPr bwMode="auto">
          <a:xfrm>
            <a:off x="755650" y="142852"/>
            <a:ext cx="7129463" cy="519113"/>
          </a:xfrm>
          <a:prstGeom prst="rect">
            <a:avLst/>
          </a:prstGeom>
          <a:noFill/>
          <a:ln w="9525">
            <a:noFill/>
            <a:miter lim="800000"/>
            <a:headEnd/>
            <a:tailEnd/>
          </a:ln>
          <a:effectLst/>
        </p:spPr>
        <p:txBody>
          <a:bodyPr>
            <a:spAutoFit/>
          </a:bodyPr>
          <a:lstStyle/>
          <a:p>
            <a:pPr marL="342900" indent="-342900" algn="ctr"/>
            <a:r>
              <a:rPr lang="uk-UA" sz="2800" b="1" dirty="0">
                <a:solidFill>
                  <a:srgbClr val="C00000"/>
                </a:solidFill>
                <a:effectLst>
                  <a:outerShdw blurRad="38100" dist="38100" dir="2700000" algn="tl">
                    <a:srgbClr val="000000"/>
                  </a:outerShdw>
                </a:effectLst>
              </a:rPr>
              <a:t>Організація цивільного захисту в Україні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8728" y="357166"/>
            <a:ext cx="6511925" cy="1143000"/>
          </a:xfrm>
        </p:spPr>
        <p:txBody>
          <a:bodyPr/>
          <a:lstStyle/>
          <a:p>
            <a:pPr algn="ctr" eaLnBrk="1" hangingPunct="1">
              <a:buNone/>
            </a:pPr>
            <a:r>
              <a:rPr lang="uk-UA" sz="4000" dirty="0" smtClean="0">
                <a:solidFill>
                  <a:srgbClr val="A50021"/>
                </a:solidFill>
              </a:rPr>
              <a:t>ЩОРІЧНО В УКРАЇНІ:</a:t>
            </a:r>
            <a:endParaRPr lang="ru-RU" sz="4000" dirty="0" smtClean="0">
              <a:solidFill>
                <a:srgbClr val="A50021"/>
              </a:solidFill>
            </a:endParaRPr>
          </a:p>
        </p:txBody>
      </p:sp>
      <p:sp>
        <p:nvSpPr>
          <p:cNvPr id="99332" name="Rectangle 4"/>
          <p:cNvSpPr>
            <a:spLocks noChangeArrowheads="1"/>
          </p:cNvSpPr>
          <p:nvPr/>
        </p:nvSpPr>
        <p:spPr bwMode="auto">
          <a:xfrm>
            <a:off x="827088" y="1965325"/>
            <a:ext cx="7489825" cy="2898775"/>
          </a:xfrm>
          <a:prstGeom prst="rect">
            <a:avLst/>
          </a:prstGeom>
          <a:noFill/>
          <a:ln w="9525">
            <a:noFill/>
            <a:miter lim="800000"/>
            <a:headEnd/>
            <a:tailEnd/>
          </a:ln>
          <a:effectLst/>
        </p:spPr>
        <p:txBody>
          <a:bodyPr anchor="ctr">
            <a:spAutoFit/>
          </a:bodyPr>
          <a:lstStyle/>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виникає пожеж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понад 40 000</a:t>
            </a:r>
            <a:r>
              <a:rPr lang="uk-UA" sz="3200" dirty="0">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од.;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під час пожеж гине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3200 осіб;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одержує травми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майже 2000 осіб;</a:t>
            </a:r>
            <a:r>
              <a:rPr lang="uk-UA" sz="3200" dirty="0">
                <a:effectLst>
                  <a:outerShdw blurRad="38100" dist="38100" dir="2700000" algn="tl">
                    <a:srgbClr val="000000">
                      <a:alpha val="43137"/>
                    </a:srgbClr>
                  </a:outerShdw>
                </a:effectLst>
                <a:latin typeface="Arial" pitchFamily="34" charset="0"/>
                <a:cs typeface="Arial" pitchFamily="34" charset="0"/>
              </a:rPr>
              <a:t>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прямі матеріальні збитки від пожеж – </a:t>
            </a:r>
            <a:r>
              <a:rPr lang="uk-UA" sz="3200" b="1" dirty="0">
                <a:effectLst>
                  <a:outerShdw blurRad="38100" dist="38100" dir="2700000" algn="tl">
                    <a:srgbClr val="000000">
                      <a:alpha val="43137"/>
                    </a:srgbClr>
                  </a:outerShdw>
                </a:effectLst>
                <a:latin typeface="Arial" pitchFamily="34" charset="0"/>
                <a:cs typeface="Arial" pitchFamily="34" charset="0"/>
              </a:rPr>
              <a:t>480 000 000 грн.</a:t>
            </a:r>
            <a:r>
              <a:rPr lang="uk-UA" sz="32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99332"/>
                                        </p:tgtEl>
                                        <p:attrNameLst>
                                          <p:attrName>style.visibility</p:attrName>
                                        </p:attrNameLst>
                                      </p:cBhvr>
                                      <p:to>
                                        <p:strVal val="visible"/>
                                      </p:to>
                                    </p:set>
                                    <p:animEffect transition="in" filter="diamond(in)">
                                      <p:cBhvr>
                                        <p:cTn id="11" dur="2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993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827088" y="260350"/>
            <a:ext cx="7467600" cy="1143000"/>
          </a:xfrm>
        </p:spPr>
        <p:txBody>
          <a:bodyPr/>
          <a:lstStyle/>
          <a:p>
            <a:pPr algn="ctr" eaLnBrk="1" hangingPunct="1">
              <a:buNone/>
            </a:pPr>
            <a:r>
              <a:rPr lang="uk-UA" sz="4000" dirty="0" smtClean="0">
                <a:solidFill>
                  <a:srgbClr val="A50021"/>
                </a:solidFill>
              </a:rPr>
              <a:t>Причини пожеж в Україні: </a:t>
            </a:r>
            <a:endParaRPr lang="ru-RU" sz="4000" dirty="0" smtClean="0">
              <a:solidFill>
                <a:srgbClr val="A50021"/>
              </a:solidFill>
            </a:endParaRPr>
          </a:p>
        </p:txBody>
      </p:sp>
      <p:sp>
        <p:nvSpPr>
          <p:cNvPr id="3" name="Содержимое 2"/>
          <p:cNvSpPr>
            <a:spLocks noGrp="1"/>
          </p:cNvSpPr>
          <p:nvPr>
            <p:ph idx="4294967295"/>
          </p:nvPr>
        </p:nvSpPr>
        <p:spPr>
          <a:xfrm>
            <a:off x="468313" y="1844675"/>
            <a:ext cx="8218487" cy="4525963"/>
          </a:xfrm>
          <a:prstGeom prst="rect">
            <a:avLst/>
          </a:prstGeom>
        </p:spPr>
        <p:txBody>
          <a:bodyPr>
            <a:normAutofit/>
          </a:bodyPr>
          <a:lstStyle/>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необережне поводження з вогнем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52%;</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порушення правил монтажу і експлуатації електроустаткування та побутових електроприладів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24%;</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порушення правил експлуатації приладів опалення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9%;</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пустощі дітей з вогнем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2%;</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підпали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5%</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a:t>
            </a:r>
            <a:r>
              <a:rPr lang="ru-RU"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Font typeface="Wingdings 2"/>
              <a:buNone/>
              <a:defRPr/>
            </a:pPr>
            <a:endParaRPr lang="ru-RU"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idx="4294967295"/>
          </p:nvPr>
        </p:nvSpPr>
        <p:spPr>
          <a:xfrm>
            <a:off x="684213" y="1285860"/>
            <a:ext cx="7772400" cy="1470025"/>
          </a:xfrm>
        </p:spPr>
        <p:txBody>
          <a:bodyPr/>
          <a:lstStyle/>
          <a:p>
            <a:pPr algn="ctr">
              <a:buNone/>
            </a:pPr>
            <a:r>
              <a:rPr lang="ru-RU" b="1" dirty="0" smtClean="0">
                <a:solidFill>
                  <a:srgbClr val="A50021"/>
                </a:solidFill>
              </a:rPr>
              <a:t>Причини </a:t>
            </a:r>
            <a:r>
              <a:rPr lang="ru-RU" b="1" dirty="0" err="1" smtClean="0">
                <a:solidFill>
                  <a:srgbClr val="A50021"/>
                </a:solidFill>
              </a:rPr>
              <a:t>пожежі</a:t>
            </a:r>
            <a:endParaRPr lang="ru-RU" b="1" dirty="0">
              <a:solidFill>
                <a:srgbClr val="A50021"/>
              </a:solidFill>
            </a:endParaRPr>
          </a:p>
        </p:txBody>
      </p:sp>
      <p:pic>
        <p:nvPicPr>
          <p:cNvPr id="53251" name="Picture 6" descr="Рисунок1"/>
          <p:cNvPicPr>
            <a:picLocks noChangeAspect="1" noChangeArrowheads="1" noCrop="1"/>
          </p:cNvPicPr>
          <p:nvPr/>
        </p:nvPicPr>
        <p:blipFill>
          <a:blip r:embed="rId2"/>
          <a:srcRect/>
          <a:stretch>
            <a:fillRect/>
          </a:stretch>
        </p:blipFill>
        <p:spPr bwMode="auto">
          <a:xfrm>
            <a:off x="3157538" y="3141663"/>
            <a:ext cx="2405062"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0.70"/>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randombar(vertical)">
                                      <p:cBhvr>
                                        <p:cTn id="13"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sz="half" idx="4294967295"/>
          </p:nvPr>
        </p:nvSpPr>
        <p:spPr>
          <a:xfrm>
            <a:off x="179388" y="260350"/>
            <a:ext cx="4316412" cy="6337300"/>
          </a:xfrm>
        </p:spPr>
        <p:txBody>
          <a:bodyPr/>
          <a:lstStyle/>
          <a:p>
            <a:pPr>
              <a:lnSpc>
                <a:spcPct val="80000"/>
              </a:lnSpc>
              <a:spcAft>
                <a:spcPts val="900"/>
              </a:spcAft>
            </a:pPr>
            <a:r>
              <a:rPr lang="ru-RU" sz="2400" b="1" dirty="0" err="1" smtClean="0">
                <a:solidFill>
                  <a:schemeClr val="tx2"/>
                </a:solidFill>
              </a:rPr>
              <a:t>необережне</a:t>
            </a:r>
            <a:r>
              <a:rPr lang="ru-RU" sz="2400" b="1" dirty="0" smtClean="0">
                <a:solidFill>
                  <a:schemeClr val="tx2"/>
                </a:solidFill>
              </a:rPr>
              <a:t> </a:t>
            </a:r>
            <a:r>
              <a:rPr lang="ru-RU" sz="2400" b="1" dirty="0" err="1" smtClean="0">
                <a:solidFill>
                  <a:schemeClr val="tx2"/>
                </a:solidFill>
              </a:rPr>
              <a:t>поводження</a:t>
            </a:r>
            <a:r>
              <a:rPr lang="ru-RU" sz="2400" b="1" dirty="0" smtClean="0">
                <a:solidFill>
                  <a:schemeClr val="tx2"/>
                </a:solidFill>
              </a:rPr>
              <a:t> </a:t>
            </a:r>
            <a:r>
              <a:rPr lang="ru-RU" sz="2400" b="1" dirty="0" err="1" smtClean="0">
                <a:solidFill>
                  <a:schemeClr val="tx2"/>
                </a:solidFill>
              </a:rPr>
              <a:t>з</a:t>
            </a:r>
            <a:r>
              <a:rPr lang="ru-RU" sz="2400" b="1" dirty="0" smtClean="0">
                <a:solidFill>
                  <a:schemeClr val="tx2"/>
                </a:solidFill>
              </a:rPr>
              <a:t> вогнем;</a:t>
            </a:r>
            <a:endParaRPr lang="ru-RU" sz="2400" b="1" dirty="0">
              <a:solidFill>
                <a:schemeClr val="tx2"/>
              </a:solidFill>
            </a:endParaRPr>
          </a:p>
          <a:p>
            <a:pPr>
              <a:lnSpc>
                <a:spcPct val="80000"/>
              </a:lnSpc>
              <a:spcAft>
                <a:spcPts val="900"/>
              </a:spcAft>
            </a:pPr>
            <a:r>
              <a:rPr lang="ru-RU" sz="2400" b="1" dirty="0" err="1" smtClean="0">
                <a:solidFill>
                  <a:schemeClr val="tx2"/>
                </a:solidFill>
              </a:rPr>
              <a:t>порушення</a:t>
            </a:r>
            <a:r>
              <a:rPr lang="ru-RU" sz="2400" b="1" dirty="0" smtClean="0">
                <a:solidFill>
                  <a:schemeClr val="tx2"/>
                </a:solidFill>
              </a:rPr>
              <a:t> правил </a:t>
            </a:r>
            <a:r>
              <a:rPr lang="ru-RU" sz="2400" b="1" dirty="0" err="1" smtClean="0">
                <a:solidFill>
                  <a:schemeClr val="tx2"/>
                </a:solidFill>
              </a:rPr>
              <a:t>експлуатації</a:t>
            </a:r>
            <a:r>
              <a:rPr lang="ru-RU" sz="2400" b="1" dirty="0" smtClean="0">
                <a:solidFill>
                  <a:schemeClr val="tx2"/>
                </a:solidFill>
              </a:rPr>
              <a:t> </a:t>
            </a:r>
            <a:r>
              <a:rPr lang="ru-RU" sz="2400" b="1" dirty="0" err="1" smtClean="0">
                <a:solidFill>
                  <a:schemeClr val="tx2"/>
                </a:solidFill>
              </a:rPr>
              <a:t>електроприладів</a:t>
            </a:r>
            <a:r>
              <a:rPr lang="ru-RU" sz="2400" b="1" dirty="0" smtClean="0">
                <a:solidFill>
                  <a:schemeClr val="tx2"/>
                </a:solidFill>
              </a:rPr>
              <a:t> </a:t>
            </a:r>
            <a:r>
              <a:rPr lang="ru-RU" sz="2400" b="1" dirty="0" err="1" smtClean="0">
                <a:solidFill>
                  <a:schemeClr val="tx2"/>
                </a:solidFill>
              </a:rPr>
              <a:t>і</a:t>
            </a:r>
            <a:r>
              <a:rPr lang="ru-RU" sz="2400" b="1" dirty="0" smtClean="0">
                <a:solidFill>
                  <a:schemeClr val="tx2"/>
                </a:solidFill>
              </a:rPr>
              <a:t> </a:t>
            </a:r>
            <a:r>
              <a:rPr lang="ru-RU" sz="2400" b="1" dirty="0" err="1" smtClean="0">
                <a:solidFill>
                  <a:schemeClr val="tx2"/>
                </a:solidFill>
              </a:rPr>
              <a:t>електроустаткування</a:t>
            </a:r>
            <a:r>
              <a:rPr lang="ru-RU" sz="2400" b="1" dirty="0" smtClean="0">
                <a:solidFill>
                  <a:schemeClr val="tx2"/>
                </a:solidFill>
              </a:rPr>
              <a:t>;</a:t>
            </a:r>
            <a:endParaRPr lang="ru-RU" sz="2400" b="1" dirty="0">
              <a:solidFill>
                <a:schemeClr val="tx2"/>
              </a:solidFill>
            </a:endParaRPr>
          </a:p>
          <a:p>
            <a:pPr>
              <a:lnSpc>
                <a:spcPct val="80000"/>
              </a:lnSpc>
              <a:spcAft>
                <a:spcPts val="900"/>
              </a:spcAft>
            </a:pPr>
            <a:r>
              <a:rPr lang="ru-RU" sz="2400" b="1" dirty="0" err="1" smtClean="0">
                <a:solidFill>
                  <a:schemeClr val="tx2"/>
                </a:solidFill>
              </a:rPr>
              <a:t>замикання</a:t>
            </a:r>
            <a:r>
              <a:rPr lang="ru-RU" sz="2400" b="1" dirty="0" smtClean="0">
                <a:solidFill>
                  <a:schemeClr val="tx2"/>
                </a:solidFill>
              </a:rPr>
              <a:t> </a:t>
            </a:r>
            <a:r>
              <a:rPr lang="ru-RU" sz="2400" b="1" dirty="0" err="1" smtClean="0">
                <a:solidFill>
                  <a:schemeClr val="tx2"/>
                </a:solidFill>
              </a:rPr>
              <a:t>електропроводки</a:t>
            </a:r>
            <a:r>
              <a:rPr lang="ru-RU" sz="2400" b="1" dirty="0" smtClean="0">
                <a:solidFill>
                  <a:schemeClr val="tx2"/>
                </a:solidFill>
              </a:rPr>
              <a:t>;</a:t>
            </a:r>
          </a:p>
          <a:p>
            <a:pPr>
              <a:lnSpc>
                <a:spcPct val="80000"/>
              </a:lnSpc>
              <a:spcAft>
                <a:spcPts val="900"/>
              </a:spcAft>
            </a:pPr>
            <a:r>
              <a:rPr lang="ru-RU" sz="2400" b="1" dirty="0" err="1" smtClean="0">
                <a:solidFill>
                  <a:schemeClr val="tx2"/>
                </a:solidFill>
              </a:rPr>
              <a:t>залишені</a:t>
            </a:r>
            <a:r>
              <a:rPr lang="ru-RU" sz="2400" b="1" dirty="0" smtClean="0">
                <a:solidFill>
                  <a:schemeClr val="tx2"/>
                </a:solidFill>
              </a:rPr>
              <a:t> </a:t>
            </a:r>
            <a:r>
              <a:rPr lang="ru-RU" sz="2400" b="1" dirty="0" err="1" smtClean="0">
                <a:solidFill>
                  <a:schemeClr val="tx2"/>
                </a:solidFill>
              </a:rPr>
              <a:t>вогнища</a:t>
            </a:r>
            <a:r>
              <a:rPr lang="ru-RU" sz="2400" b="1" dirty="0" smtClean="0">
                <a:solidFill>
                  <a:schemeClr val="tx2"/>
                </a:solidFill>
              </a:rPr>
              <a:t>;</a:t>
            </a:r>
          </a:p>
          <a:p>
            <a:pPr>
              <a:lnSpc>
                <a:spcPct val="80000"/>
              </a:lnSpc>
              <a:spcAft>
                <a:spcPts val="900"/>
              </a:spcAft>
            </a:pPr>
            <a:r>
              <a:rPr lang="ru-RU" sz="2400" b="1" dirty="0" err="1" smtClean="0">
                <a:solidFill>
                  <a:schemeClr val="tx2"/>
                </a:solidFill>
              </a:rPr>
              <a:t>витік</a:t>
            </a:r>
            <a:r>
              <a:rPr lang="ru-RU" sz="2400" b="1" dirty="0" smtClean="0">
                <a:solidFill>
                  <a:schemeClr val="tx2"/>
                </a:solidFill>
              </a:rPr>
              <a:t> газу;</a:t>
            </a:r>
          </a:p>
          <a:p>
            <a:pPr>
              <a:lnSpc>
                <a:spcPct val="80000"/>
              </a:lnSpc>
              <a:spcAft>
                <a:spcPts val="900"/>
              </a:spcAft>
            </a:pPr>
            <a:r>
              <a:rPr lang="ru-RU" sz="2400" b="1" dirty="0" err="1" smtClean="0">
                <a:solidFill>
                  <a:schemeClr val="tx2"/>
                </a:solidFill>
              </a:rPr>
              <a:t>залишена</a:t>
            </a:r>
            <a:r>
              <a:rPr lang="ru-RU" sz="2400" b="1" dirty="0" smtClean="0">
                <a:solidFill>
                  <a:schemeClr val="tx2"/>
                </a:solidFill>
              </a:rPr>
              <a:t> </a:t>
            </a:r>
            <a:r>
              <a:rPr lang="ru-RU" sz="2400" b="1" dirty="0" err="1" smtClean="0">
                <a:solidFill>
                  <a:schemeClr val="tx2"/>
                </a:solidFill>
              </a:rPr>
              <a:t>свічка</a:t>
            </a:r>
            <a:r>
              <a:rPr lang="ru-RU" sz="2400" b="1" dirty="0" smtClean="0">
                <a:solidFill>
                  <a:schemeClr val="tx2"/>
                </a:solidFill>
              </a:rPr>
              <a:t>;</a:t>
            </a:r>
          </a:p>
          <a:p>
            <a:pPr>
              <a:lnSpc>
                <a:spcPct val="80000"/>
              </a:lnSpc>
              <a:spcAft>
                <a:spcPts val="900"/>
              </a:spcAft>
            </a:pPr>
            <a:r>
              <a:rPr lang="ru-RU" sz="2400" b="1" dirty="0" err="1" smtClean="0">
                <a:solidFill>
                  <a:schemeClr val="tx2"/>
                </a:solidFill>
              </a:rPr>
              <a:t>неуважність</a:t>
            </a:r>
            <a:r>
              <a:rPr lang="ru-RU" sz="2400" b="1" dirty="0" smtClean="0">
                <a:solidFill>
                  <a:schemeClr val="tx2"/>
                </a:solidFill>
              </a:rPr>
              <a:t> в </a:t>
            </a:r>
            <a:r>
              <a:rPr lang="ru-RU" sz="2400" b="1" dirty="0" err="1" smtClean="0">
                <a:solidFill>
                  <a:schemeClr val="tx2"/>
                </a:solidFill>
              </a:rPr>
              <a:t>поводженні</a:t>
            </a:r>
            <a:r>
              <a:rPr lang="ru-RU" sz="2400" b="1" dirty="0" smtClean="0">
                <a:solidFill>
                  <a:schemeClr val="tx2"/>
                </a:solidFill>
              </a:rPr>
              <a:t> </a:t>
            </a:r>
            <a:r>
              <a:rPr lang="ru-RU" sz="2400" b="1" dirty="0" err="1" smtClean="0">
                <a:solidFill>
                  <a:schemeClr val="tx2"/>
                </a:solidFill>
              </a:rPr>
              <a:t>з</a:t>
            </a:r>
            <a:r>
              <a:rPr lang="ru-RU" sz="2400" b="1" dirty="0" smtClean="0">
                <a:solidFill>
                  <a:schemeClr val="tx2"/>
                </a:solidFill>
              </a:rPr>
              <a:t> </a:t>
            </a:r>
            <a:r>
              <a:rPr lang="ru-RU" sz="2400" b="1" dirty="0" err="1" smtClean="0">
                <a:solidFill>
                  <a:schemeClr val="tx2"/>
                </a:solidFill>
              </a:rPr>
              <a:t>піротехнічними</a:t>
            </a:r>
            <a:r>
              <a:rPr lang="ru-RU" sz="2400" b="1" dirty="0" smtClean="0">
                <a:solidFill>
                  <a:schemeClr val="tx2"/>
                </a:solidFill>
              </a:rPr>
              <a:t> </a:t>
            </a:r>
            <a:r>
              <a:rPr lang="ru-RU" sz="2400" b="1" dirty="0" err="1" smtClean="0">
                <a:solidFill>
                  <a:schemeClr val="tx2"/>
                </a:solidFill>
              </a:rPr>
              <a:t>засобами</a:t>
            </a:r>
            <a:r>
              <a:rPr lang="ru-RU" sz="2400" b="1" dirty="0" smtClean="0">
                <a:solidFill>
                  <a:schemeClr val="tx2"/>
                </a:solidFill>
              </a:rPr>
              <a:t>;</a:t>
            </a:r>
          </a:p>
          <a:p>
            <a:pPr>
              <a:lnSpc>
                <a:spcPct val="80000"/>
              </a:lnSpc>
              <a:spcAft>
                <a:spcPts val="900"/>
              </a:spcAft>
            </a:pPr>
            <a:r>
              <a:rPr lang="ru-RU" sz="2400" b="1" dirty="0" smtClean="0">
                <a:solidFill>
                  <a:schemeClr val="tx2"/>
                </a:solidFill>
              </a:rPr>
              <a:t>кинута сигарета, </a:t>
            </a:r>
            <a:r>
              <a:rPr lang="ru-RU" sz="2400" b="1" dirty="0" err="1" smtClean="0">
                <a:solidFill>
                  <a:schemeClr val="tx2"/>
                </a:solidFill>
              </a:rPr>
              <a:t>сірник</a:t>
            </a:r>
            <a:r>
              <a:rPr lang="ru-RU" sz="2400" b="1" dirty="0" smtClean="0">
                <a:solidFill>
                  <a:schemeClr val="tx2"/>
                </a:solidFill>
              </a:rPr>
              <a:t>;</a:t>
            </a:r>
          </a:p>
          <a:p>
            <a:pPr>
              <a:lnSpc>
                <a:spcPct val="80000"/>
              </a:lnSpc>
              <a:spcAft>
                <a:spcPts val="900"/>
              </a:spcAft>
            </a:pPr>
            <a:r>
              <a:rPr lang="ru-RU" sz="2400" b="1" dirty="0" err="1" smtClean="0">
                <a:solidFill>
                  <a:schemeClr val="tx2"/>
                </a:solidFill>
              </a:rPr>
              <a:t>блискавка</a:t>
            </a:r>
            <a:r>
              <a:rPr lang="ru-RU" sz="2400" b="1" dirty="0" smtClean="0">
                <a:solidFill>
                  <a:schemeClr val="tx2"/>
                </a:solidFill>
              </a:rPr>
              <a:t>.</a:t>
            </a:r>
            <a:r>
              <a:rPr lang="ru-RU" sz="2400" b="1" dirty="0" smtClean="0">
                <a:solidFill>
                  <a:srgbClr val="FFFF00"/>
                </a:solidFill>
              </a:rPr>
              <a:t> </a:t>
            </a:r>
            <a:endParaRPr lang="ru-RU" sz="2400" b="1" dirty="0">
              <a:solidFill>
                <a:srgbClr val="FFFF00"/>
              </a:solidFill>
            </a:endParaRPr>
          </a:p>
        </p:txBody>
      </p:sp>
      <p:pic>
        <p:nvPicPr>
          <p:cNvPr id="54275" name="Picture 10" descr="ga_lghtlft"/>
          <p:cNvPicPr>
            <a:picLocks noGrp="1" noChangeAspect="1" noChangeArrowheads="1" noCrop="1"/>
          </p:cNvPicPr>
          <p:nvPr>
            <p:ph sz="quarter" idx="4294967295"/>
          </p:nvPr>
        </p:nvPicPr>
        <p:blipFill>
          <a:blip r:embed="rId2"/>
          <a:srcRect/>
          <a:stretch>
            <a:fillRect/>
          </a:stretch>
        </p:blipFill>
        <p:spPr>
          <a:xfrm>
            <a:off x="7451725" y="476250"/>
            <a:ext cx="1365250" cy="2087563"/>
          </a:xfrm>
          <a:noFill/>
        </p:spPr>
      </p:pic>
      <p:pic>
        <p:nvPicPr>
          <p:cNvPr id="54276" name="Picture 11" descr="light80"/>
          <p:cNvPicPr>
            <a:picLocks noGrp="1" noChangeAspect="1" noChangeArrowheads="1" noCrop="1"/>
          </p:cNvPicPr>
          <p:nvPr>
            <p:ph sz="quarter" idx="4294967295"/>
          </p:nvPr>
        </p:nvPicPr>
        <p:blipFill>
          <a:blip r:embed="rId3"/>
          <a:srcRect/>
          <a:stretch>
            <a:fillRect/>
          </a:stretch>
        </p:blipFill>
        <p:spPr>
          <a:xfrm>
            <a:off x="7451725" y="4508500"/>
            <a:ext cx="1458913" cy="2160588"/>
          </a:xfrm>
          <a:noFill/>
        </p:spPr>
      </p:pic>
      <p:pic>
        <p:nvPicPr>
          <p:cNvPr id="54277" name="Picture 12" descr="light8"/>
          <p:cNvPicPr>
            <a:picLocks noChangeAspect="1" noChangeArrowheads="1" noCrop="1"/>
          </p:cNvPicPr>
          <p:nvPr/>
        </p:nvPicPr>
        <p:blipFill>
          <a:blip r:embed="rId4"/>
          <a:srcRect/>
          <a:stretch>
            <a:fillRect/>
          </a:stretch>
        </p:blipFill>
        <p:spPr bwMode="auto">
          <a:xfrm>
            <a:off x="5219700" y="2781300"/>
            <a:ext cx="2736850" cy="1665288"/>
          </a:xfrm>
          <a:prstGeom prst="rect">
            <a:avLst/>
          </a:prstGeom>
          <a:noFill/>
          <a:ln w="9525">
            <a:noFill/>
            <a:miter lim="800000"/>
            <a:headEnd/>
            <a:tailEnd/>
          </a:ln>
        </p:spPr>
      </p:pic>
      <p:pic>
        <p:nvPicPr>
          <p:cNvPr id="54278" name="Picture 13" descr="j0286720"/>
          <p:cNvPicPr>
            <a:picLocks noChangeAspect="1" noChangeArrowheads="1" noCrop="1"/>
          </p:cNvPicPr>
          <p:nvPr/>
        </p:nvPicPr>
        <p:blipFill>
          <a:blip r:embed="rId5"/>
          <a:srcRect/>
          <a:stretch>
            <a:fillRect/>
          </a:stretch>
        </p:blipFill>
        <p:spPr bwMode="auto">
          <a:xfrm>
            <a:off x="4500563" y="4868863"/>
            <a:ext cx="2447925" cy="1803400"/>
          </a:xfrm>
          <a:prstGeom prst="rect">
            <a:avLst/>
          </a:prstGeom>
          <a:noFill/>
          <a:ln w="9525">
            <a:noFill/>
            <a:miter lim="800000"/>
            <a:headEnd/>
            <a:tailEnd/>
          </a:ln>
        </p:spPr>
      </p:pic>
      <p:pic>
        <p:nvPicPr>
          <p:cNvPr id="54279" name="Picture 14" descr="ПОЖАР"/>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4716463" y="482600"/>
            <a:ext cx="2160587" cy="2005013"/>
          </a:xfrm>
          <a:prstGeom prst="rect">
            <a:avLst/>
          </a:prstGeom>
          <a:noFill/>
          <a:ln w="9525">
            <a:noFill/>
            <a:miter lim="800000"/>
            <a:headEnd/>
            <a:tailEnd/>
          </a:ln>
        </p:spPr>
      </p:pic>
      <p:pic>
        <p:nvPicPr>
          <p:cNvPr id="21506" name="Picture 2"/>
          <p:cNvPicPr>
            <a:picLocks noChangeAspect="1" noChangeArrowheads="1"/>
          </p:cNvPicPr>
          <p:nvPr/>
        </p:nvPicPr>
        <p:blipFill>
          <a:blip r:embed="rId7"/>
          <a:srcRect/>
          <a:stretch>
            <a:fillRect/>
          </a:stretch>
        </p:blipFill>
        <p:spPr bwMode="auto">
          <a:xfrm>
            <a:off x="3805664" y="2714620"/>
            <a:ext cx="1328311" cy="111443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8"/>
          <a:srcRect/>
          <a:stretch>
            <a:fillRect/>
          </a:stretch>
        </p:blipFill>
        <p:spPr bwMode="auto">
          <a:xfrm>
            <a:off x="8072462" y="3261627"/>
            <a:ext cx="642942" cy="753161"/>
          </a:xfrm>
          <a:prstGeom prst="rect">
            <a:avLst/>
          </a:prstGeom>
          <a:noFill/>
          <a:ln w="9525">
            <a:noFill/>
            <a:miter lim="800000"/>
            <a:headEnd/>
            <a:tailEnd/>
          </a:ln>
          <a:effectLst/>
        </p:spPr>
      </p:pic>
      <p:pic>
        <p:nvPicPr>
          <p:cNvPr id="21508" name="Picture 4"/>
          <p:cNvPicPr>
            <a:picLocks noChangeAspect="1" noChangeArrowheads="1"/>
          </p:cNvPicPr>
          <p:nvPr/>
        </p:nvPicPr>
        <p:blipFill>
          <a:blip r:embed="rId9"/>
          <a:srcRect/>
          <a:stretch>
            <a:fillRect/>
          </a:stretch>
        </p:blipFill>
        <p:spPr bwMode="auto">
          <a:xfrm>
            <a:off x="6967562" y="2876550"/>
            <a:ext cx="1104900" cy="1104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1000"/>
                                        <p:tgtEl>
                                          <p:spTgt spid="54274">
                                            <p:txEl>
                                              <p:pRg st="0" end="0"/>
                                            </p:txEl>
                                          </p:spTgt>
                                        </p:tgtEl>
                                      </p:cBhvr>
                                    </p:animEffect>
                                    <p:anim calcmode="lin" valueType="num">
                                      <p:cBhvr>
                                        <p:cTn id="8" dur="10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4274">
                                            <p:txEl>
                                              <p:pRg st="1" end="1"/>
                                            </p:txEl>
                                          </p:spTgt>
                                        </p:tgtEl>
                                        <p:attrNameLst>
                                          <p:attrName>style.visibility</p:attrName>
                                        </p:attrNameLst>
                                      </p:cBhvr>
                                      <p:to>
                                        <p:strVal val="visible"/>
                                      </p:to>
                                    </p:set>
                                    <p:animEffect transition="in" filter="fade">
                                      <p:cBhvr>
                                        <p:cTn id="14" dur="1000"/>
                                        <p:tgtEl>
                                          <p:spTgt spid="54274">
                                            <p:txEl>
                                              <p:pRg st="1" end="1"/>
                                            </p:txEl>
                                          </p:spTgt>
                                        </p:tgtEl>
                                      </p:cBhvr>
                                    </p:animEffect>
                                    <p:anim calcmode="lin" valueType="num">
                                      <p:cBhvr>
                                        <p:cTn id="15" dur="10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427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427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4274">
                                            <p:txEl>
                                              <p:pRg st="2" end="2"/>
                                            </p:txEl>
                                          </p:spTgt>
                                        </p:tgtEl>
                                        <p:attrNameLst>
                                          <p:attrName>style.visibility</p:attrName>
                                        </p:attrNameLst>
                                      </p:cBhvr>
                                      <p:to>
                                        <p:strVal val="visible"/>
                                      </p:to>
                                    </p:set>
                                    <p:animEffect transition="in" filter="fade">
                                      <p:cBhvr>
                                        <p:cTn id="21" dur="1000"/>
                                        <p:tgtEl>
                                          <p:spTgt spid="54274">
                                            <p:txEl>
                                              <p:pRg st="2" end="2"/>
                                            </p:txEl>
                                          </p:spTgt>
                                        </p:tgtEl>
                                      </p:cBhvr>
                                    </p:animEffect>
                                    <p:anim calcmode="lin" valueType="num">
                                      <p:cBhvr>
                                        <p:cTn id="22" dur="10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427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427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54274">
                                            <p:txEl>
                                              <p:pRg st="3" end="3"/>
                                            </p:txEl>
                                          </p:spTgt>
                                        </p:tgtEl>
                                        <p:attrNameLst>
                                          <p:attrName>style.visibility</p:attrName>
                                        </p:attrNameLst>
                                      </p:cBhvr>
                                      <p:to>
                                        <p:strVal val="visible"/>
                                      </p:to>
                                    </p:set>
                                    <p:animEffect transition="in" filter="fade">
                                      <p:cBhvr>
                                        <p:cTn id="28" dur="1000"/>
                                        <p:tgtEl>
                                          <p:spTgt spid="54274">
                                            <p:txEl>
                                              <p:pRg st="3" end="3"/>
                                            </p:txEl>
                                          </p:spTgt>
                                        </p:tgtEl>
                                      </p:cBhvr>
                                    </p:animEffect>
                                    <p:anim calcmode="lin" valueType="num">
                                      <p:cBhvr>
                                        <p:cTn id="29" dur="10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427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427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54274">
                                            <p:txEl>
                                              <p:pRg st="4" end="4"/>
                                            </p:txEl>
                                          </p:spTgt>
                                        </p:tgtEl>
                                        <p:attrNameLst>
                                          <p:attrName>style.visibility</p:attrName>
                                        </p:attrNameLst>
                                      </p:cBhvr>
                                      <p:to>
                                        <p:strVal val="visible"/>
                                      </p:to>
                                    </p:set>
                                    <p:animEffect transition="in" filter="fade">
                                      <p:cBhvr>
                                        <p:cTn id="35" dur="1000"/>
                                        <p:tgtEl>
                                          <p:spTgt spid="54274">
                                            <p:txEl>
                                              <p:pRg st="4" end="4"/>
                                            </p:txEl>
                                          </p:spTgt>
                                        </p:tgtEl>
                                      </p:cBhvr>
                                    </p:animEffect>
                                    <p:anim calcmode="lin" valueType="num">
                                      <p:cBhvr>
                                        <p:cTn id="36" dur="10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427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4274">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54274">
                                            <p:txEl>
                                              <p:pRg st="5" end="5"/>
                                            </p:txEl>
                                          </p:spTgt>
                                        </p:tgtEl>
                                        <p:attrNameLst>
                                          <p:attrName>style.visibility</p:attrName>
                                        </p:attrNameLst>
                                      </p:cBhvr>
                                      <p:to>
                                        <p:strVal val="visible"/>
                                      </p:to>
                                    </p:set>
                                    <p:animEffect transition="in" filter="fade">
                                      <p:cBhvr>
                                        <p:cTn id="42" dur="1000"/>
                                        <p:tgtEl>
                                          <p:spTgt spid="54274">
                                            <p:txEl>
                                              <p:pRg st="5" end="5"/>
                                            </p:txEl>
                                          </p:spTgt>
                                        </p:tgtEl>
                                      </p:cBhvr>
                                    </p:animEffect>
                                    <p:anim calcmode="lin" valueType="num">
                                      <p:cBhvr>
                                        <p:cTn id="43" dur="10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4274">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4274">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54274">
                                            <p:txEl>
                                              <p:pRg st="6" end="6"/>
                                            </p:txEl>
                                          </p:spTgt>
                                        </p:tgtEl>
                                        <p:attrNameLst>
                                          <p:attrName>style.visibility</p:attrName>
                                        </p:attrNameLst>
                                      </p:cBhvr>
                                      <p:to>
                                        <p:strVal val="visible"/>
                                      </p:to>
                                    </p:set>
                                    <p:animEffect transition="in" filter="fade">
                                      <p:cBhvr>
                                        <p:cTn id="49" dur="1000"/>
                                        <p:tgtEl>
                                          <p:spTgt spid="54274">
                                            <p:txEl>
                                              <p:pRg st="6" end="6"/>
                                            </p:txEl>
                                          </p:spTgt>
                                        </p:tgtEl>
                                      </p:cBhvr>
                                    </p:animEffect>
                                    <p:anim calcmode="lin" valueType="num">
                                      <p:cBhvr>
                                        <p:cTn id="50" dur="1000" fill="hold"/>
                                        <p:tgtEl>
                                          <p:spTgt spid="54274">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4274">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4274">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54274">
                                            <p:txEl>
                                              <p:pRg st="7" end="7"/>
                                            </p:txEl>
                                          </p:spTgt>
                                        </p:tgtEl>
                                        <p:attrNameLst>
                                          <p:attrName>style.visibility</p:attrName>
                                        </p:attrNameLst>
                                      </p:cBhvr>
                                      <p:to>
                                        <p:strVal val="visible"/>
                                      </p:to>
                                    </p:set>
                                    <p:animEffect transition="in" filter="fade">
                                      <p:cBhvr>
                                        <p:cTn id="56" dur="1000"/>
                                        <p:tgtEl>
                                          <p:spTgt spid="54274">
                                            <p:txEl>
                                              <p:pRg st="7" end="7"/>
                                            </p:txEl>
                                          </p:spTgt>
                                        </p:tgtEl>
                                      </p:cBhvr>
                                    </p:animEffect>
                                    <p:anim calcmode="lin" valueType="num">
                                      <p:cBhvr>
                                        <p:cTn id="57" dur="1000" fill="hold"/>
                                        <p:tgtEl>
                                          <p:spTgt spid="54274">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54274">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4274">
                                            <p:txEl>
                                              <p:pRg st="7" end="7"/>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54274">
                                            <p:txEl>
                                              <p:pRg st="8" end="8"/>
                                            </p:txEl>
                                          </p:spTgt>
                                        </p:tgtEl>
                                        <p:attrNameLst>
                                          <p:attrName>style.visibility</p:attrName>
                                        </p:attrNameLst>
                                      </p:cBhvr>
                                      <p:to>
                                        <p:strVal val="visible"/>
                                      </p:to>
                                    </p:set>
                                    <p:animEffect transition="in" filter="fade">
                                      <p:cBhvr>
                                        <p:cTn id="63" dur="1000"/>
                                        <p:tgtEl>
                                          <p:spTgt spid="54274">
                                            <p:txEl>
                                              <p:pRg st="8" end="8"/>
                                            </p:txEl>
                                          </p:spTgt>
                                        </p:tgtEl>
                                      </p:cBhvr>
                                    </p:animEffect>
                                    <p:anim calcmode="lin" valueType="num">
                                      <p:cBhvr>
                                        <p:cTn id="64" dur="1000" fill="hold"/>
                                        <p:tgtEl>
                                          <p:spTgt spid="54274">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4274">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4274">
                                            <p:txEl>
                                              <p:pRg st="8" end="8"/>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9" presetClass="entr" presetSubtype="0" fill="hold" nodeType="afterEffect">
                                  <p:stCondLst>
                                    <p:cond delay="0"/>
                                  </p:stCondLst>
                                  <p:childTnLst>
                                    <p:set>
                                      <p:cBhvr>
                                        <p:cTn id="69" dur="1" fill="hold">
                                          <p:stCondLst>
                                            <p:cond delay="0"/>
                                          </p:stCondLst>
                                        </p:cTn>
                                        <p:tgtEl>
                                          <p:spTgt spid="54279"/>
                                        </p:tgtEl>
                                        <p:attrNameLst>
                                          <p:attrName>style.visibility</p:attrName>
                                        </p:attrNameLst>
                                      </p:cBhvr>
                                      <p:to>
                                        <p:strVal val="visible"/>
                                      </p:to>
                                    </p:set>
                                    <p:animEffect transition="in" filter="dissolve">
                                      <p:cBhvr>
                                        <p:cTn id="70" dur="1000"/>
                                        <p:tgtEl>
                                          <p:spTgt spid="54279"/>
                                        </p:tgtEl>
                                      </p:cBhvr>
                                    </p:animEffect>
                                  </p:childTnLst>
                                </p:cTn>
                              </p:par>
                            </p:childTnLst>
                          </p:cTn>
                        </p:par>
                        <p:par>
                          <p:cTn id="71" fill="hold">
                            <p:stCondLst>
                              <p:cond delay="10000"/>
                            </p:stCondLst>
                            <p:childTnLst>
                              <p:par>
                                <p:cTn id="72" presetID="9" presetClass="entr" presetSubtype="0" fill="hold" nodeType="afterEffect">
                                  <p:stCondLst>
                                    <p:cond delay="0"/>
                                  </p:stCondLst>
                                  <p:childTnLst>
                                    <p:set>
                                      <p:cBhvr>
                                        <p:cTn id="73" dur="1" fill="hold">
                                          <p:stCondLst>
                                            <p:cond delay="0"/>
                                          </p:stCondLst>
                                        </p:cTn>
                                        <p:tgtEl>
                                          <p:spTgt spid="54275"/>
                                        </p:tgtEl>
                                        <p:attrNameLst>
                                          <p:attrName>style.visibility</p:attrName>
                                        </p:attrNameLst>
                                      </p:cBhvr>
                                      <p:to>
                                        <p:strVal val="visible"/>
                                      </p:to>
                                    </p:set>
                                    <p:animEffect transition="in" filter="dissolve">
                                      <p:cBhvr>
                                        <p:cTn id="74" dur="1000"/>
                                        <p:tgtEl>
                                          <p:spTgt spid="54275"/>
                                        </p:tgtEl>
                                      </p:cBhvr>
                                    </p:animEffect>
                                  </p:childTnLst>
                                </p:cTn>
                              </p:par>
                            </p:childTnLst>
                          </p:cTn>
                        </p:par>
                        <p:par>
                          <p:cTn id="75" fill="hold">
                            <p:stCondLst>
                              <p:cond delay="11000"/>
                            </p:stCondLst>
                            <p:childTnLst>
                              <p:par>
                                <p:cTn id="76" presetID="9" presetClass="entr" presetSubtype="0" fill="hold" nodeType="afterEffect">
                                  <p:stCondLst>
                                    <p:cond delay="0"/>
                                  </p:stCondLst>
                                  <p:childTnLst>
                                    <p:set>
                                      <p:cBhvr>
                                        <p:cTn id="77" dur="1" fill="hold">
                                          <p:stCondLst>
                                            <p:cond delay="0"/>
                                          </p:stCondLst>
                                        </p:cTn>
                                        <p:tgtEl>
                                          <p:spTgt spid="54277"/>
                                        </p:tgtEl>
                                        <p:attrNameLst>
                                          <p:attrName>style.visibility</p:attrName>
                                        </p:attrNameLst>
                                      </p:cBhvr>
                                      <p:to>
                                        <p:strVal val="visible"/>
                                      </p:to>
                                    </p:set>
                                    <p:animEffect transition="in" filter="dissolve">
                                      <p:cBhvr>
                                        <p:cTn id="78" dur="1000"/>
                                        <p:tgtEl>
                                          <p:spTgt spid="54277"/>
                                        </p:tgtEl>
                                      </p:cBhvr>
                                    </p:animEffect>
                                  </p:childTnLst>
                                </p:cTn>
                              </p:par>
                            </p:childTnLst>
                          </p:cTn>
                        </p:par>
                        <p:par>
                          <p:cTn id="79" fill="hold">
                            <p:stCondLst>
                              <p:cond delay="12000"/>
                            </p:stCondLst>
                            <p:childTnLst>
                              <p:par>
                                <p:cTn id="80" presetID="9" presetClass="entr" presetSubtype="0" fill="hold" nodeType="afterEffect">
                                  <p:stCondLst>
                                    <p:cond delay="0"/>
                                  </p:stCondLst>
                                  <p:childTnLst>
                                    <p:set>
                                      <p:cBhvr>
                                        <p:cTn id="81" dur="1" fill="hold">
                                          <p:stCondLst>
                                            <p:cond delay="0"/>
                                          </p:stCondLst>
                                        </p:cTn>
                                        <p:tgtEl>
                                          <p:spTgt spid="54278"/>
                                        </p:tgtEl>
                                        <p:attrNameLst>
                                          <p:attrName>style.visibility</p:attrName>
                                        </p:attrNameLst>
                                      </p:cBhvr>
                                      <p:to>
                                        <p:strVal val="visible"/>
                                      </p:to>
                                    </p:set>
                                    <p:animEffect transition="in" filter="dissolve">
                                      <p:cBhvr>
                                        <p:cTn id="82" dur="1000"/>
                                        <p:tgtEl>
                                          <p:spTgt spid="54278"/>
                                        </p:tgtEl>
                                      </p:cBhvr>
                                    </p:animEffect>
                                  </p:childTnLst>
                                </p:cTn>
                              </p:par>
                            </p:childTnLst>
                          </p:cTn>
                        </p:par>
                        <p:par>
                          <p:cTn id="83" fill="hold">
                            <p:stCondLst>
                              <p:cond delay="13000"/>
                            </p:stCondLst>
                            <p:childTnLst>
                              <p:par>
                                <p:cTn id="84" presetID="9" presetClass="entr" presetSubtype="0" fill="hold" nodeType="afterEffect">
                                  <p:stCondLst>
                                    <p:cond delay="0"/>
                                  </p:stCondLst>
                                  <p:childTnLst>
                                    <p:set>
                                      <p:cBhvr>
                                        <p:cTn id="85" dur="1" fill="hold">
                                          <p:stCondLst>
                                            <p:cond delay="0"/>
                                          </p:stCondLst>
                                        </p:cTn>
                                        <p:tgtEl>
                                          <p:spTgt spid="54276"/>
                                        </p:tgtEl>
                                        <p:attrNameLst>
                                          <p:attrName>style.visibility</p:attrName>
                                        </p:attrNameLst>
                                      </p:cBhvr>
                                      <p:to>
                                        <p:strVal val="visible"/>
                                      </p:to>
                                    </p:set>
                                    <p:animEffect transition="in" filter="dissolve">
                                      <p:cBhvr>
                                        <p:cTn id="86"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685800" y="2673355"/>
            <a:ext cx="7772400" cy="1470025"/>
          </a:xfrm>
        </p:spPr>
        <p:txBody>
          <a:bodyPr/>
          <a:lstStyle/>
          <a:p>
            <a:pPr algn="ctr">
              <a:buNone/>
            </a:pPr>
            <a:r>
              <a:rPr lang="ru-RU" dirty="0" err="1" smtClean="0">
                <a:solidFill>
                  <a:srgbClr val="A50021"/>
                </a:solidFill>
              </a:rPr>
              <a:t>Небезпечні</a:t>
            </a:r>
            <a:r>
              <a:rPr lang="ru-RU" dirty="0" smtClean="0">
                <a:solidFill>
                  <a:srgbClr val="A50021"/>
                </a:solidFill>
              </a:rPr>
              <a:t> </a:t>
            </a:r>
            <a:r>
              <a:rPr lang="ru-RU" dirty="0" err="1" smtClean="0">
                <a:solidFill>
                  <a:srgbClr val="A50021"/>
                </a:solidFill>
              </a:rPr>
              <a:t>супутники</a:t>
            </a:r>
            <a:r>
              <a:rPr lang="ru-RU" dirty="0" smtClean="0">
                <a:solidFill>
                  <a:srgbClr val="A50021"/>
                </a:solidFill>
              </a:rPr>
              <a:t> </a:t>
            </a:r>
            <a:r>
              <a:rPr lang="ru-RU" dirty="0" err="1" smtClean="0">
                <a:solidFill>
                  <a:srgbClr val="A50021"/>
                </a:solidFill>
              </a:rPr>
              <a:t>вогню</a:t>
            </a:r>
            <a:endParaRPr lang="ru-RU" b="1" dirty="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0.70"/>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a:xfrm>
            <a:off x="714348" y="731838"/>
            <a:ext cx="7858180" cy="3475037"/>
          </a:xfrm>
        </p:spPr>
        <p:txBody>
          <a:bodyPr/>
          <a:lstStyle/>
          <a:p>
            <a:pPr marL="609600" indent="-609600" algn="ctr">
              <a:spcAft>
                <a:spcPts val="1200"/>
              </a:spcAft>
              <a:buNone/>
            </a:pPr>
            <a:r>
              <a:rPr lang="ru-RU" sz="3200" b="1" dirty="0" err="1" smtClean="0">
                <a:solidFill>
                  <a:schemeClr val="tx1"/>
                </a:solidFill>
              </a:rPr>
              <a:t>Отруйний</a:t>
            </a:r>
            <a:r>
              <a:rPr lang="ru-RU" sz="3200" b="1" dirty="0" smtClean="0">
                <a:solidFill>
                  <a:schemeClr val="tx1"/>
                </a:solidFill>
              </a:rPr>
              <a:t> </a:t>
            </a:r>
            <a:r>
              <a:rPr lang="ru-RU" sz="3200" b="1" dirty="0" err="1" smtClean="0">
                <a:solidFill>
                  <a:schemeClr val="tx1"/>
                </a:solidFill>
              </a:rPr>
              <a:t>дим</a:t>
            </a:r>
            <a:r>
              <a:rPr lang="ru-RU" sz="3200" b="1" dirty="0" smtClean="0">
                <a:solidFill>
                  <a:schemeClr val="tx1"/>
                </a:solidFill>
              </a:rPr>
              <a:t>.</a:t>
            </a:r>
          </a:p>
          <a:p>
            <a:pPr marL="609600" indent="-609600" algn="ctr">
              <a:spcAft>
                <a:spcPts val="1200"/>
              </a:spcAft>
              <a:buNone/>
            </a:pPr>
            <a:r>
              <a:rPr lang="ru-RU" sz="3200" b="1" dirty="0" err="1" smtClean="0">
                <a:solidFill>
                  <a:schemeClr val="tx1"/>
                </a:solidFill>
              </a:rPr>
              <a:t>Висока</a:t>
            </a:r>
            <a:r>
              <a:rPr lang="ru-RU" sz="3200" b="1" dirty="0" smtClean="0">
                <a:solidFill>
                  <a:schemeClr val="tx1"/>
                </a:solidFill>
              </a:rPr>
              <a:t> температура.</a:t>
            </a:r>
          </a:p>
          <a:p>
            <a:pPr marL="609600" indent="-609600" algn="ctr">
              <a:spcAft>
                <a:spcPts val="1200"/>
              </a:spcAft>
              <a:buNone/>
            </a:pPr>
            <a:r>
              <a:rPr lang="ru-RU" sz="3200" b="1" dirty="0" err="1" smtClean="0">
                <a:solidFill>
                  <a:schemeClr val="tx1"/>
                </a:solidFill>
              </a:rPr>
              <a:t>Погана</a:t>
            </a:r>
            <a:r>
              <a:rPr lang="ru-RU" sz="3200" b="1" dirty="0" smtClean="0">
                <a:solidFill>
                  <a:schemeClr val="tx1"/>
                </a:solidFill>
              </a:rPr>
              <a:t> </a:t>
            </a:r>
            <a:r>
              <a:rPr lang="ru-RU" sz="3200" b="1" dirty="0" err="1" smtClean="0">
                <a:solidFill>
                  <a:schemeClr val="tx1"/>
                </a:solidFill>
              </a:rPr>
              <a:t>видимість</a:t>
            </a:r>
            <a:r>
              <a:rPr lang="ru-RU" sz="3200" b="1" dirty="0" smtClean="0">
                <a:solidFill>
                  <a:schemeClr val="tx1"/>
                </a:solidFill>
              </a:rPr>
              <a:t>.</a:t>
            </a:r>
          </a:p>
          <a:p>
            <a:pPr marL="609600" indent="-609600" algn="ctr">
              <a:spcAft>
                <a:spcPts val="1200"/>
              </a:spcAft>
              <a:buNone/>
            </a:pPr>
            <a:r>
              <a:rPr lang="ru-RU" sz="3200" b="1" dirty="0" err="1" smtClean="0">
                <a:solidFill>
                  <a:schemeClr val="tx1"/>
                </a:solidFill>
              </a:rPr>
              <a:t>Паніка</a:t>
            </a:r>
            <a:r>
              <a:rPr lang="ru-RU" sz="3200" b="1" dirty="0" smtClean="0">
                <a:solidFill>
                  <a:schemeClr val="tx1"/>
                </a:solidFill>
              </a:rPr>
              <a:t> </a:t>
            </a:r>
            <a:r>
              <a:rPr lang="ru-RU" sz="3200" b="1" dirty="0" err="1" smtClean="0">
                <a:solidFill>
                  <a:schemeClr val="tx1"/>
                </a:solidFill>
              </a:rPr>
              <a:t>і</a:t>
            </a:r>
            <a:r>
              <a:rPr lang="ru-RU" sz="3200" b="1" dirty="0" smtClean="0">
                <a:solidFill>
                  <a:schemeClr val="tx1"/>
                </a:solidFill>
              </a:rPr>
              <a:t> </a:t>
            </a:r>
            <a:r>
              <a:rPr lang="ru-RU" sz="3200" b="1" dirty="0" err="1" smtClean="0">
                <a:solidFill>
                  <a:schemeClr val="tx1"/>
                </a:solidFill>
              </a:rPr>
              <a:t>розгубленість</a:t>
            </a:r>
            <a:r>
              <a:rPr lang="ru-RU" sz="3200" b="1" dirty="0" smtClean="0">
                <a:solidFill>
                  <a:schemeClr val="tx1"/>
                </a:solidFill>
              </a:rPr>
              <a:t>.</a:t>
            </a:r>
          </a:p>
          <a:p>
            <a:pPr marL="609600" indent="-609600" algn="ctr">
              <a:spcAft>
                <a:spcPts val="1200"/>
              </a:spcAft>
              <a:buNone/>
            </a:pPr>
            <a:r>
              <a:rPr lang="ru-RU" sz="3200" b="1" dirty="0" err="1" smtClean="0">
                <a:solidFill>
                  <a:schemeClr val="tx1"/>
                </a:solidFill>
              </a:rPr>
              <a:t>Поразка</a:t>
            </a:r>
            <a:r>
              <a:rPr lang="ru-RU" sz="3200" b="1" dirty="0" smtClean="0">
                <a:solidFill>
                  <a:schemeClr val="tx1"/>
                </a:solidFill>
              </a:rPr>
              <a:t> </a:t>
            </a:r>
            <a:r>
              <a:rPr lang="ru-RU" sz="3200" b="1" dirty="0" err="1" smtClean="0">
                <a:solidFill>
                  <a:schemeClr val="tx1"/>
                </a:solidFill>
              </a:rPr>
              <a:t>електричним</a:t>
            </a:r>
            <a:r>
              <a:rPr lang="ru-RU" sz="3200" b="1" dirty="0" smtClean="0">
                <a:solidFill>
                  <a:schemeClr val="tx1"/>
                </a:solidFill>
              </a:rPr>
              <a:t> </a:t>
            </a:r>
            <a:r>
              <a:rPr lang="ru-RU" sz="3200" b="1" dirty="0" err="1" smtClean="0">
                <a:solidFill>
                  <a:schemeClr val="tx1"/>
                </a:solidFill>
              </a:rPr>
              <a:t>струмом</a:t>
            </a:r>
            <a:r>
              <a:rPr lang="ru-RU" sz="3200" b="1" dirty="0" smtClean="0">
                <a:solidFill>
                  <a:schemeClr val="tx1"/>
                </a:solidFill>
              </a:rPr>
              <a:t>.</a:t>
            </a:r>
          </a:p>
          <a:p>
            <a:pPr marL="609600" indent="-609600" algn="ctr">
              <a:spcAft>
                <a:spcPts val="1200"/>
              </a:spcAft>
              <a:buNone/>
            </a:pPr>
            <a:r>
              <a:rPr lang="ru-RU" sz="3200" b="1" dirty="0" err="1" smtClean="0">
                <a:solidFill>
                  <a:schemeClr val="tx1"/>
                </a:solidFill>
              </a:rPr>
              <a:t>Обвалення</a:t>
            </a:r>
            <a:r>
              <a:rPr lang="ru-RU" sz="3200" b="1" dirty="0" smtClean="0">
                <a:solidFill>
                  <a:schemeClr val="tx1"/>
                </a:solidFill>
              </a:rPr>
              <a:t> </a:t>
            </a:r>
            <a:r>
              <a:rPr lang="ru-RU" sz="3200" b="1" dirty="0" err="1" smtClean="0">
                <a:solidFill>
                  <a:schemeClr val="tx1"/>
                </a:solidFill>
              </a:rPr>
              <a:t>конструкцій</a:t>
            </a:r>
            <a:r>
              <a:rPr lang="ru-RU" sz="3200" b="1" dirty="0" smtClean="0">
                <a:solidFill>
                  <a:schemeClr val="tx1"/>
                </a:solidFill>
              </a:rPr>
              <a:t>.</a:t>
            </a: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10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 calcmode="lin" valueType="num">
                                      <p:cBhvr additive="base">
                                        <p:cTn id="12" dur="10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59394">
                                            <p:txEl>
                                              <p:pRg st="2" end="2"/>
                                            </p:txEl>
                                          </p:spTgt>
                                        </p:tgtEl>
                                        <p:attrNameLst>
                                          <p:attrName>style.visibility</p:attrName>
                                        </p:attrNameLst>
                                      </p:cBhvr>
                                      <p:to>
                                        <p:strVal val="visible"/>
                                      </p:to>
                                    </p:set>
                                    <p:anim calcmode="lin" valueType="num">
                                      <p:cBhvr additive="base">
                                        <p:cTn id="17" dur="1000" fill="hold"/>
                                        <p:tgtEl>
                                          <p:spTgt spid="5939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939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grpId="0" nodeType="afterEffect">
                                  <p:stCondLst>
                                    <p:cond delay="0"/>
                                  </p:stCondLst>
                                  <p:childTnLst>
                                    <p:set>
                                      <p:cBhvr>
                                        <p:cTn id="21" dur="1" fill="hold">
                                          <p:stCondLst>
                                            <p:cond delay="0"/>
                                          </p:stCondLst>
                                        </p:cTn>
                                        <p:tgtEl>
                                          <p:spTgt spid="59394">
                                            <p:txEl>
                                              <p:pRg st="3" end="3"/>
                                            </p:txEl>
                                          </p:spTgt>
                                        </p:tgtEl>
                                        <p:attrNameLst>
                                          <p:attrName>style.visibility</p:attrName>
                                        </p:attrNameLst>
                                      </p:cBhvr>
                                      <p:to>
                                        <p:strVal val="visible"/>
                                      </p:to>
                                    </p:set>
                                    <p:anim calcmode="lin" valueType="num">
                                      <p:cBhvr additive="base">
                                        <p:cTn id="22" dur="1000" fill="hold"/>
                                        <p:tgtEl>
                                          <p:spTgt spid="5939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939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7" presetClass="entr" presetSubtype="4" fill="hold" grpId="0" nodeType="afterEffect">
                                  <p:stCondLst>
                                    <p:cond delay="0"/>
                                  </p:stCondLst>
                                  <p:childTnLst>
                                    <p:set>
                                      <p:cBhvr>
                                        <p:cTn id="26" dur="1" fill="hold">
                                          <p:stCondLst>
                                            <p:cond delay="0"/>
                                          </p:stCondLst>
                                        </p:cTn>
                                        <p:tgtEl>
                                          <p:spTgt spid="59394">
                                            <p:txEl>
                                              <p:pRg st="4" end="4"/>
                                            </p:txEl>
                                          </p:spTgt>
                                        </p:tgtEl>
                                        <p:attrNameLst>
                                          <p:attrName>style.visibility</p:attrName>
                                        </p:attrNameLst>
                                      </p:cBhvr>
                                      <p:to>
                                        <p:strVal val="visible"/>
                                      </p:to>
                                    </p:set>
                                    <p:anim calcmode="lin" valueType="num">
                                      <p:cBhvr additive="base">
                                        <p:cTn id="27" dur="1000" fill="hold"/>
                                        <p:tgtEl>
                                          <p:spTgt spid="5939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939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7" presetClass="entr" presetSubtype="4" fill="hold" grpId="0" nodeType="afterEffect">
                                  <p:stCondLst>
                                    <p:cond delay="0"/>
                                  </p:stCondLst>
                                  <p:childTnLst>
                                    <p:set>
                                      <p:cBhvr>
                                        <p:cTn id="31" dur="1" fill="hold">
                                          <p:stCondLst>
                                            <p:cond delay="0"/>
                                          </p:stCondLst>
                                        </p:cTn>
                                        <p:tgtEl>
                                          <p:spTgt spid="59394">
                                            <p:txEl>
                                              <p:pRg st="5" end="5"/>
                                            </p:txEl>
                                          </p:spTgt>
                                        </p:tgtEl>
                                        <p:attrNameLst>
                                          <p:attrName>style.visibility</p:attrName>
                                        </p:attrNameLst>
                                      </p:cBhvr>
                                      <p:to>
                                        <p:strVal val="visible"/>
                                      </p:to>
                                    </p:set>
                                    <p:anim calcmode="lin" valueType="num">
                                      <p:cBhvr additive="base">
                                        <p:cTn id="32" dur="1000" fill="hold"/>
                                        <p:tgtEl>
                                          <p:spTgt spid="59394">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93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06" y="115888"/>
            <a:ext cx="9072594" cy="6678751"/>
          </a:xfrm>
          <a:prstGeom prst="rect">
            <a:avLst/>
          </a:prstGeom>
        </p:spPr>
        <p:txBody>
          <a:bodyPr wrap="square">
            <a:spAutoFit/>
          </a:bodyPr>
          <a:lstStyle/>
          <a:p>
            <a:pPr algn="ctr" fontAlgn="auto">
              <a:spcBef>
                <a:spcPts val="0"/>
              </a:spcBef>
              <a:spcAft>
                <a:spcPts val="0"/>
              </a:spcAft>
              <a:defRPr/>
            </a:pPr>
            <a:r>
              <a:rPr lang="uk-UA" sz="3200" b="1" i="1" dirty="0">
                <a:solidFill>
                  <a:srgbClr val="0000CC"/>
                </a:solidFill>
                <a:latin typeface="+mn-lt"/>
              </a:rPr>
              <a:t>Дії під час </a:t>
            </a:r>
            <a:r>
              <a:rPr lang="ru-RU" sz="3200" dirty="0">
                <a:solidFill>
                  <a:schemeClr val="accent6"/>
                </a:solidFill>
                <a:latin typeface="+mn-lt"/>
              </a:rPr>
              <a:t>ГРОЗИ</a:t>
            </a:r>
            <a:r>
              <a:rPr lang="uk-UA" sz="3200" b="1" dirty="0">
                <a:solidFill>
                  <a:srgbClr val="0000CC"/>
                </a:solidFill>
                <a:latin typeface="+mn-lt"/>
              </a:rPr>
              <a:t>:</a:t>
            </a:r>
          </a:p>
          <a:p>
            <a:pPr fontAlgn="auto">
              <a:spcBef>
                <a:spcPts val="0"/>
              </a:spcBef>
              <a:spcAft>
                <a:spcPts val="0"/>
              </a:spcAft>
              <a:defRPr/>
            </a:pPr>
            <a:r>
              <a:rPr lang="ru-RU" sz="3200" dirty="0">
                <a:latin typeface="+mn-lt"/>
              </a:rPr>
              <a:t/>
            </a:r>
            <a:br>
              <a:rPr lang="ru-RU" sz="3200" dirty="0">
                <a:latin typeface="+mn-lt"/>
              </a:rPr>
            </a:br>
            <a:r>
              <a:rPr lang="ru-RU" sz="2800" dirty="0">
                <a:solidFill>
                  <a:srgbClr val="0000CC"/>
                </a:solidFill>
                <a:latin typeface="+mn-lt"/>
              </a:rPr>
              <a:t>*не </a:t>
            </a:r>
            <a:r>
              <a:rPr lang="ru-RU" sz="2800" dirty="0" err="1">
                <a:solidFill>
                  <a:srgbClr val="0000CC"/>
                </a:solidFill>
                <a:latin typeface="+mn-lt"/>
              </a:rPr>
              <a:t>виходити</a:t>
            </a:r>
            <a:r>
              <a:rPr lang="ru-RU" sz="2800" dirty="0">
                <a:solidFill>
                  <a:srgbClr val="0000CC"/>
                </a:solidFill>
                <a:latin typeface="+mn-lt"/>
              </a:rPr>
              <a:t> з дому, </a:t>
            </a:r>
            <a:r>
              <a:rPr lang="ru-RU" sz="2800" dirty="0" err="1">
                <a:solidFill>
                  <a:srgbClr val="0000CC"/>
                </a:solidFill>
                <a:latin typeface="+mn-lt"/>
              </a:rPr>
              <a:t>зачинити</a:t>
            </a:r>
            <a:r>
              <a:rPr lang="ru-RU" sz="2800" dirty="0">
                <a:solidFill>
                  <a:srgbClr val="0000CC"/>
                </a:solidFill>
                <a:latin typeface="+mn-lt"/>
              </a:rPr>
              <a:t> </a:t>
            </a:r>
            <a:r>
              <a:rPr lang="ru-RU" sz="2800" dirty="0" err="1">
                <a:solidFill>
                  <a:srgbClr val="0000CC"/>
                </a:solidFill>
                <a:latin typeface="+mn-lt"/>
              </a:rPr>
              <a:t>вікна</a:t>
            </a:r>
            <a:r>
              <a:rPr lang="ru-RU" sz="2800" dirty="0">
                <a:solidFill>
                  <a:srgbClr val="0000CC"/>
                </a:solidFill>
                <a:latin typeface="+mn-lt"/>
              </a:rPr>
              <a:t>, </a:t>
            </a:r>
            <a:r>
              <a:rPr lang="ru-RU" sz="2800" dirty="0" err="1">
                <a:solidFill>
                  <a:srgbClr val="0000CC"/>
                </a:solidFill>
                <a:latin typeface="+mn-lt"/>
              </a:rPr>
              <a:t>двері</a:t>
            </a:r>
            <a:r>
              <a:rPr lang="ru-RU" sz="2800" dirty="0">
                <a:solidFill>
                  <a:srgbClr val="0000CC"/>
                </a:solidFill>
                <a:latin typeface="+mn-lt"/>
              </a:rPr>
              <a:t> і </a:t>
            </a:r>
            <a:r>
              <a:rPr lang="ru-RU" sz="2800" dirty="0" err="1">
                <a:solidFill>
                  <a:srgbClr val="0000CC"/>
                </a:solidFill>
                <a:latin typeface="+mn-lt"/>
              </a:rPr>
              <a:t>димоходи</a:t>
            </a:r>
            <a:r>
              <a:rPr lang="ru-RU" sz="2800" dirty="0">
                <a:solidFill>
                  <a:srgbClr val="0000CC"/>
                </a:solidFill>
                <a:latin typeface="+mn-lt"/>
              </a:rPr>
              <a:t>, </a:t>
            </a:r>
            <a:r>
              <a:rPr lang="ru-RU" sz="2800" dirty="0" err="1">
                <a:solidFill>
                  <a:srgbClr val="0000CC"/>
                </a:solidFill>
                <a:latin typeface="+mn-lt"/>
              </a:rPr>
              <a:t>подбати</a:t>
            </a:r>
            <a:r>
              <a:rPr lang="ru-RU" sz="2800" dirty="0">
                <a:solidFill>
                  <a:srgbClr val="0000CC"/>
                </a:solidFill>
                <a:latin typeface="+mn-lt"/>
              </a:rPr>
              <a:t>, </a:t>
            </a:r>
            <a:r>
              <a:rPr lang="ru-RU" sz="2800" dirty="0" err="1">
                <a:solidFill>
                  <a:srgbClr val="0000CC"/>
                </a:solidFill>
                <a:latin typeface="+mn-lt"/>
              </a:rPr>
              <a:t>щоб</a:t>
            </a:r>
            <a:r>
              <a:rPr lang="ru-RU" sz="2800" dirty="0">
                <a:solidFill>
                  <a:srgbClr val="0000CC"/>
                </a:solidFill>
                <a:latin typeface="+mn-lt"/>
              </a:rPr>
              <a:t> не </a:t>
            </a:r>
            <a:r>
              <a:rPr lang="ru-RU" sz="2800" dirty="0" err="1">
                <a:solidFill>
                  <a:srgbClr val="0000CC"/>
                </a:solidFill>
                <a:latin typeface="+mn-lt"/>
              </a:rPr>
              <a:t>було</a:t>
            </a:r>
            <a:r>
              <a:rPr lang="ru-RU" sz="2800" dirty="0">
                <a:solidFill>
                  <a:srgbClr val="0000CC"/>
                </a:solidFill>
                <a:latin typeface="+mn-lt"/>
              </a:rPr>
              <a:t> </a:t>
            </a:r>
            <a:r>
              <a:rPr lang="ru-RU" sz="2800" dirty="0" err="1">
                <a:solidFill>
                  <a:srgbClr val="0000CC"/>
                </a:solidFill>
                <a:latin typeface="+mn-lt"/>
              </a:rPr>
              <a:t>протягу</a:t>
            </a:r>
            <a:r>
              <a:rPr lang="ru-RU" sz="2800" dirty="0">
                <a:solidFill>
                  <a:srgbClr val="0000CC"/>
                </a:solidFill>
                <a:latin typeface="+mn-lt"/>
              </a:rPr>
              <a:t>, </a:t>
            </a:r>
            <a:r>
              <a:rPr lang="ru-RU" sz="2800" dirty="0" err="1">
                <a:solidFill>
                  <a:srgbClr val="0000CC"/>
                </a:solidFill>
                <a:latin typeface="+mn-lt"/>
              </a:rPr>
              <a:t>який</a:t>
            </a:r>
            <a:r>
              <a:rPr lang="ru-RU" sz="2800" dirty="0">
                <a:solidFill>
                  <a:srgbClr val="0000CC"/>
                </a:solidFill>
                <a:latin typeface="+mn-lt"/>
              </a:rPr>
              <a:t> </a:t>
            </a:r>
            <a:r>
              <a:rPr lang="ru-RU" sz="2800" dirty="0" err="1">
                <a:solidFill>
                  <a:srgbClr val="0000CC"/>
                </a:solidFill>
                <a:latin typeface="+mn-lt"/>
              </a:rPr>
              <a:t>може</a:t>
            </a:r>
            <a:r>
              <a:rPr lang="ru-RU" sz="2800" dirty="0">
                <a:solidFill>
                  <a:srgbClr val="0000CC"/>
                </a:solidFill>
                <a:latin typeface="+mn-lt"/>
              </a:rPr>
              <a:t> </a:t>
            </a:r>
            <a:r>
              <a:rPr lang="ru-RU" sz="2800" dirty="0" err="1">
                <a:solidFill>
                  <a:srgbClr val="0000CC"/>
                </a:solidFill>
                <a:latin typeface="+mn-lt"/>
              </a:rPr>
              <a:t>привернути</a:t>
            </a:r>
            <a:r>
              <a:rPr lang="ru-RU" sz="2800" dirty="0">
                <a:solidFill>
                  <a:srgbClr val="0000CC"/>
                </a:solidFill>
                <a:latin typeface="+mn-lt"/>
              </a:rPr>
              <a:t> </a:t>
            </a:r>
            <a:r>
              <a:rPr lang="ru-RU" sz="2800" dirty="0" err="1">
                <a:solidFill>
                  <a:srgbClr val="0000CC"/>
                </a:solidFill>
                <a:latin typeface="+mn-lt"/>
              </a:rPr>
              <a:t>кульову</a:t>
            </a:r>
            <a:r>
              <a:rPr lang="ru-RU" sz="2800" dirty="0">
                <a:solidFill>
                  <a:srgbClr val="0000CC"/>
                </a:solidFill>
                <a:latin typeface="+mn-lt"/>
              </a:rPr>
              <a:t> </a:t>
            </a:r>
            <a:r>
              <a:rPr lang="ru-RU" sz="2800" dirty="0" err="1" smtClean="0">
                <a:solidFill>
                  <a:srgbClr val="0000CC"/>
                </a:solidFill>
                <a:latin typeface="+mn-lt"/>
              </a:rPr>
              <a:t>блискавку</a:t>
            </a:r>
            <a:r>
              <a:rPr lang="ru-RU" sz="2800" dirty="0" smtClean="0">
                <a:solidFill>
                  <a:srgbClr val="0000CC"/>
                </a:solidFill>
                <a:latin typeface="+mn-lt"/>
              </a:rPr>
              <a:t>;</a:t>
            </a:r>
          </a:p>
          <a:p>
            <a:pPr fontAlgn="auto">
              <a:spcBef>
                <a:spcPts val="0"/>
              </a:spcBef>
              <a:spcAft>
                <a:spcPts val="0"/>
              </a:spcAft>
              <a:defRPr/>
            </a:pPr>
            <a:endParaRPr lang="uk-UA" sz="2800" dirty="0">
              <a:solidFill>
                <a:srgbClr val="0000CC"/>
              </a:solidFill>
              <a:latin typeface="+mn-lt"/>
            </a:endParaRPr>
          </a:p>
          <a:p>
            <a:pPr algn="r" fontAlgn="auto">
              <a:spcBef>
                <a:spcPts val="0"/>
              </a:spcBef>
              <a:spcAft>
                <a:spcPts val="0"/>
              </a:spcAft>
              <a:defRPr/>
            </a:pPr>
            <a:r>
              <a:rPr lang="ru-RU" sz="2800" dirty="0">
                <a:solidFill>
                  <a:srgbClr val="0000CC"/>
                </a:solidFill>
                <a:latin typeface="+mn-lt"/>
              </a:rPr>
              <a:t>*не </a:t>
            </a:r>
            <a:r>
              <a:rPr lang="ru-RU" sz="2800" dirty="0" err="1">
                <a:solidFill>
                  <a:srgbClr val="0000CC"/>
                </a:solidFill>
                <a:latin typeface="+mn-lt"/>
              </a:rPr>
              <a:t>можна</a:t>
            </a:r>
            <a:r>
              <a:rPr lang="ru-RU" sz="2800" dirty="0">
                <a:solidFill>
                  <a:srgbClr val="0000CC"/>
                </a:solidFill>
                <a:latin typeface="+mn-lt"/>
              </a:rPr>
              <a:t> </a:t>
            </a:r>
            <a:r>
              <a:rPr lang="ru-RU" sz="2800" dirty="0" err="1" smtClean="0">
                <a:solidFill>
                  <a:srgbClr val="0000CC"/>
                </a:solidFill>
                <a:latin typeface="+mn-lt"/>
              </a:rPr>
              <a:t>стояти</a:t>
            </a:r>
            <a:r>
              <a:rPr lang="ru-RU" sz="2800" dirty="0" smtClean="0">
                <a:solidFill>
                  <a:srgbClr val="0000CC"/>
                </a:solidFill>
                <a:latin typeface="+mn-lt"/>
              </a:rPr>
              <a:t> </a:t>
            </a:r>
            <a:r>
              <a:rPr lang="ru-RU" sz="2800" dirty="0" err="1" smtClean="0">
                <a:solidFill>
                  <a:srgbClr val="0000CC"/>
                </a:solidFill>
                <a:latin typeface="+mn-lt"/>
              </a:rPr>
              <a:t>біля</a:t>
            </a:r>
            <a:r>
              <a:rPr lang="ru-RU" sz="2800" dirty="0" smtClean="0">
                <a:solidFill>
                  <a:srgbClr val="0000CC"/>
                </a:solidFill>
                <a:latin typeface="+mn-lt"/>
              </a:rPr>
              <a:t> (</a:t>
            </a:r>
            <a:r>
              <a:rPr lang="ru-RU" sz="2800" dirty="0" err="1" smtClean="0">
                <a:solidFill>
                  <a:srgbClr val="0000CC"/>
                </a:solidFill>
                <a:latin typeface="+mn-lt"/>
              </a:rPr>
              <a:t>під</a:t>
            </a:r>
            <a:r>
              <a:rPr lang="ru-RU" sz="2800" dirty="0" smtClean="0">
                <a:solidFill>
                  <a:srgbClr val="0000CC"/>
                </a:solidFill>
                <a:latin typeface="+mn-lt"/>
              </a:rPr>
              <a:t>) дерев, </a:t>
            </a:r>
            <a:r>
              <a:rPr lang="uk-UA" sz="2800" dirty="0" smtClean="0">
                <a:solidFill>
                  <a:srgbClr val="0000CC"/>
                </a:solidFill>
                <a:latin typeface="+mn-lt"/>
              </a:rPr>
              <a:t>опор л</a:t>
            </a:r>
            <a:r>
              <a:rPr lang="ru-RU" sz="2800" dirty="0" err="1" smtClean="0">
                <a:solidFill>
                  <a:srgbClr val="0000CC"/>
                </a:solidFill>
                <a:latin typeface="+mn-lt"/>
              </a:rPr>
              <a:t>інії</a:t>
            </a:r>
            <a:r>
              <a:rPr lang="ru-RU" sz="2800" dirty="0" smtClean="0">
                <a:solidFill>
                  <a:srgbClr val="0000CC"/>
                </a:solidFill>
                <a:latin typeface="+mn-lt"/>
              </a:rPr>
              <a:t> </a:t>
            </a:r>
            <a:r>
              <a:rPr lang="ru-RU" sz="2800" dirty="0" err="1">
                <a:solidFill>
                  <a:srgbClr val="0000CC"/>
                </a:solidFill>
                <a:latin typeface="+mn-lt"/>
              </a:rPr>
              <a:t>електропередач</a:t>
            </a:r>
            <a:r>
              <a:rPr lang="ru-RU" sz="2800" dirty="0">
                <a:solidFill>
                  <a:srgbClr val="0000CC"/>
                </a:solidFill>
                <a:latin typeface="+mn-lt"/>
              </a:rPr>
              <a:t>, </a:t>
            </a:r>
            <a:r>
              <a:rPr lang="uk-UA" sz="2800" dirty="0">
                <a:solidFill>
                  <a:srgbClr val="0000CC"/>
                </a:solidFill>
                <a:latin typeface="+mn-lt"/>
              </a:rPr>
              <a:t>будівель і споруд, високих парканів, стовпів, </a:t>
            </a:r>
            <a:r>
              <a:rPr lang="uk-UA" sz="2800" dirty="0" smtClean="0">
                <a:solidFill>
                  <a:srgbClr val="0000CC"/>
                </a:solidFill>
                <a:latin typeface="+mn-lt"/>
              </a:rPr>
              <a:t>щогл, проводів,  </a:t>
            </a:r>
            <a:r>
              <a:rPr lang="ru-RU" sz="2800" dirty="0" err="1">
                <a:solidFill>
                  <a:srgbClr val="0000CC"/>
                </a:solidFill>
                <a:latin typeface="+mn-lt"/>
              </a:rPr>
              <a:t>бігти</a:t>
            </a:r>
            <a:r>
              <a:rPr lang="ru-RU" sz="2800" dirty="0">
                <a:solidFill>
                  <a:srgbClr val="0000CC"/>
                </a:solidFill>
                <a:latin typeface="+mn-lt"/>
              </a:rPr>
              <a:t> у </a:t>
            </a:r>
            <a:r>
              <a:rPr lang="ru-RU" sz="2800" dirty="0" err="1">
                <a:solidFill>
                  <a:srgbClr val="0000CC"/>
                </a:solidFill>
                <a:latin typeface="+mn-lt"/>
              </a:rPr>
              <a:t>відкритому</a:t>
            </a:r>
            <a:r>
              <a:rPr lang="ru-RU" sz="2800" dirty="0">
                <a:solidFill>
                  <a:srgbClr val="0000CC"/>
                </a:solidFill>
                <a:latin typeface="+mn-lt"/>
              </a:rPr>
              <a:t> </a:t>
            </a:r>
            <a:r>
              <a:rPr lang="ru-RU" sz="2800" dirty="0" err="1">
                <a:solidFill>
                  <a:srgbClr val="0000CC"/>
                </a:solidFill>
                <a:latin typeface="+mn-lt"/>
              </a:rPr>
              <a:t>полі</a:t>
            </a:r>
            <a:r>
              <a:rPr lang="ru-RU" sz="2800" dirty="0">
                <a:solidFill>
                  <a:srgbClr val="0000CC"/>
                </a:solidFill>
                <a:latin typeface="+mn-lt"/>
              </a:rPr>
              <a:t>;</a:t>
            </a:r>
          </a:p>
          <a:p>
            <a:pPr fontAlgn="auto">
              <a:spcBef>
                <a:spcPts val="0"/>
              </a:spcBef>
              <a:spcAft>
                <a:spcPts val="0"/>
              </a:spcAft>
              <a:defRPr/>
            </a:pPr>
            <a:r>
              <a:rPr lang="ru-RU" sz="2800" dirty="0">
                <a:solidFill>
                  <a:srgbClr val="0000CC"/>
                </a:solidFill>
                <a:latin typeface="+mn-lt"/>
              </a:rPr>
              <a:t/>
            </a:r>
            <a:br>
              <a:rPr lang="ru-RU" sz="2800" dirty="0">
                <a:solidFill>
                  <a:srgbClr val="0000CC"/>
                </a:solidFill>
                <a:latin typeface="+mn-lt"/>
              </a:rPr>
            </a:br>
            <a:r>
              <a:rPr lang="ru-RU" sz="2800" dirty="0" smtClean="0">
                <a:solidFill>
                  <a:srgbClr val="0000CC"/>
                </a:solidFill>
                <a:latin typeface="+mn-lt"/>
              </a:rPr>
              <a:t>*</a:t>
            </a:r>
            <a:r>
              <a:rPr lang="ru-RU" sz="2800" dirty="0" err="1">
                <a:solidFill>
                  <a:srgbClr val="0000CC"/>
                </a:solidFill>
                <a:latin typeface="+mn-lt"/>
              </a:rPr>
              <a:t>радіо</a:t>
            </a:r>
            <a:r>
              <a:rPr lang="ru-RU" sz="2800" dirty="0">
                <a:solidFill>
                  <a:srgbClr val="0000CC"/>
                </a:solidFill>
                <a:latin typeface="+mn-lt"/>
              </a:rPr>
              <a:t>, </a:t>
            </a:r>
            <a:r>
              <a:rPr lang="ru-RU" sz="2800" dirty="0" err="1">
                <a:solidFill>
                  <a:srgbClr val="0000CC"/>
                </a:solidFill>
                <a:latin typeface="+mn-lt"/>
              </a:rPr>
              <a:t>телевізори</a:t>
            </a:r>
            <a:r>
              <a:rPr lang="ru-RU" sz="2800" dirty="0">
                <a:solidFill>
                  <a:srgbClr val="0000CC"/>
                </a:solidFill>
                <a:latin typeface="+mn-lt"/>
              </a:rPr>
              <a:t> та </a:t>
            </a:r>
            <a:r>
              <a:rPr lang="ru-RU" sz="2800" dirty="0" err="1">
                <a:solidFill>
                  <a:srgbClr val="0000CC"/>
                </a:solidFill>
                <a:latin typeface="+mn-lt"/>
              </a:rPr>
              <a:t>іншу</a:t>
            </a:r>
            <a:r>
              <a:rPr lang="ru-RU" sz="2800" dirty="0">
                <a:solidFill>
                  <a:srgbClr val="0000CC"/>
                </a:solidFill>
                <a:latin typeface="+mn-lt"/>
              </a:rPr>
              <a:t> </a:t>
            </a:r>
            <a:r>
              <a:rPr lang="ru-RU" sz="2800" dirty="0" err="1">
                <a:solidFill>
                  <a:srgbClr val="0000CC"/>
                </a:solidFill>
                <a:latin typeface="+mn-lt"/>
              </a:rPr>
              <a:t>техніку</a:t>
            </a:r>
            <a:r>
              <a:rPr lang="ru-RU" sz="2800" dirty="0">
                <a:solidFill>
                  <a:srgbClr val="0000CC"/>
                </a:solidFill>
                <a:latin typeface="+mn-lt"/>
              </a:rPr>
              <a:t> </a:t>
            </a:r>
            <a:r>
              <a:rPr lang="ru-RU" sz="2800" dirty="0" err="1">
                <a:solidFill>
                  <a:srgbClr val="0000CC"/>
                </a:solidFill>
                <a:latin typeface="+mn-lt"/>
              </a:rPr>
              <a:t>вимкнути</a:t>
            </a:r>
            <a:r>
              <a:rPr lang="ru-RU" sz="2800" dirty="0">
                <a:solidFill>
                  <a:srgbClr val="0000CC"/>
                </a:solidFill>
                <a:latin typeface="+mn-lt"/>
              </a:rPr>
              <a:t> </a:t>
            </a:r>
            <a:r>
              <a:rPr lang="ru-RU" sz="2800" dirty="0" err="1">
                <a:solidFill>
                  <a:srgbClr val="0000CC"/>
                </a:solidFill>
                <a:latin typeface="+mn-lt"/>
              </a:rPr>
              <a:t>з</a:t>
            </a:r>
            <a:r>
              <a:rPr lang="ru-RU" sz="2800" dirty="0">
                <a:solidFill>
                  <a:srgbClr val="0000CC"/>
                </a:solidFill>
                <a:latin typeface="+mn-lt"/>
              </a:rPr>
              <a:t> </a:t>
            </a:r>
            <a:r>
              <a:rPr lang="ru-RU" sz="2800" dirty="0" err="1" smtClean="0">
                <a:solidFill>
                  <a:srgbClr val="0000CC"/>
                </a:solidFill>
                <a:latin typeface="+mn-lt"/>
              </a:rPr>
              <a:t>електромережі</a:t>
            </a:r>
            <a:r>
              <a:rPr lang="ru-RU" sz="2800" dirty="0" smtClean="0">
                <a:solidFill>
                  <a:srgbClr val="0000CC"/>
                </a:solidFill>
                <a:latin typeface="+mn-lt"/>
              </a:rPr>
              <a:t> (розетки);</a:t>
            </a:r>
            <a:endParaRPr lang="ru-RU" sz="2800" dirty="0">
              <a:solidFill>
                <a:srgbClr val="0000CC"/>
              </a:solidFill>
              <a:latin typeface="+mn-lt"/>
            </a:endParaRPr>
          </a:p>
          <a:p>
            <a:pPr algn="r" fontAlgn="auto">
              <a:spcBef>
                <a:spcPts val="0"/>
              </a:spcBef>
              <a:spcAft>
                <a:spcPts val="0"/>
              </a:spcAft>
              <a:defRPr/>
            </a:pPr>
            <a:r>
              <a:rPr lang="ru-RU" sz="2800" dirty="0">
                <a:solidFill>
                  <a:srgbClr val="0000CC"/>
                </a:solidFill>
                <a:latin typeface="+mn-lt"/>
              </a:rPr>
              <a:t/>
            </a:r>
            <a:br>
              <a:rPr lang="ru-RU" sz="2800" dirty="0">
                <a:solidFill>
                  <a:srgbClr val="0000CC"/>
                </a:solidFill>
                <a:latin typeface="+mn-lt"/>
              </a:rPr>
            </a:br>
            <a:r>
              <a:rPr lang="ru-RU" sz="2800" dirty="0" smtClean="0">
                <a:solidFill>
                  <a:srgbClr val="0000CC"/>
                </a:solidFill>
                <a:latin typeface="+mn-lt"/>
              </a:rPr>
              <a:t>*</a:t>
            </a:r>
            <a:r>
              <a:rPr lang="ru-RU" sz="2800" dirty="0">
                <a:solidFill>
                  <a:srgbClr val="0000CC"/>
                </a:solidFill>
                <a:latin typeface="+mn-lt"/>
              </a:rPr>
              <a:t>не </a:t>
            </a:r>
            <a:r>
              <a:rPr lang="ru-RU" sz="2800" dirty="0" err="1">
                <a:solidFill>
                  <a:srgbClr val="0000CC"/>
                </a:solidFill>
                <a:latin typeface="+mn-lt"/>
              </a:rPr>
              <a:t>можна</a:t>
            </a:r>
            <a:r>
              <a:rPr lang="ru-RU" sz="2800" dirty="0">
                <a:solidFill>
                  <a:srgbClr val="0000CC"/>
                </a:solidFill>
                <a:latin typeface="+mn-lt"/>
              </a:rPr>
              <a:t> </a:t>
            </a:r>
            <a:r>
              <a:rPr lang="ru-RU" sz="2800" dirty="0" err="1">
                <a:solidFill>
                  <a:srgbClr val="0000CC"/>
                </a:solidFill>
                <a:latin typeface="+mn-lt"/>
              </a:rPr>
              <a:t>топити</a:t>
            </a:r>
            <a:r>
              <a:rPr lang="ru-RU" sz="2800" dirty="0">
                <a:solidFill>
                  <a:srgbClr val="0000CC"/>
                </a:solidFill>
                <a:latin typeface="+mn-lt"/>
              </a:rPr>
              <a:t> </a:t>
            </a:r>
            <a:r>
              <a:rPr lang="ru-RU" sz="2800" dirty="0" err="1">
                <a:solidFill>
                  <a:srgbClr val="0000CC"/>
                </a:solidFill>
                <a:latin typeface="+mn-lt"/>
              </a:rPr>
              <a:t>піч</a:t>
            </a:r>
            <a:r>
              <a:rPr lang="ru-RU" sz="2800" dirty="0">
                <a:solidFill>
                  <a:srgbClr val="0000CC"/>
                </a:solidFill>
                <a:latin typeface="+mn-lt"/>
              </a:rPr>
              <a:t>, </a:t>
            </a:r>
            <a:r>
              <a:rPr lang="ru-RU" sz="2800" dirty="0" err="1">
                <a:solidFill>
                  <a:srgbClr val="0000CC"/>
                </a:solidFill>
                <a:latin typeface="+mn-lt"/>
              </a:rPr>
              <a:t>бо</a:t>
            </a:r>
            <a:r>
              <a:rPr lang="ru-RU" sz="2800" dirty="0">
                <a:solidFill>
                  <a:srgbClr val="0000CC"/>
                </a:solidFill>
                <a:latin typeface="+mn-lt"/>
              </a:rPr>
              <a:t> </a:t>
            </a:r>
            <a:r>
              <a:rPr lang="ru-RU" sz="2800" dirty="0" err="1">
                <a:solidFill>
                  <a:srgbClr val="0000CC"/>
                </a:solidFill>
                <a:latin typeface="+mn-lt"/>
              </a:rPr>
              <a:t>дим</a:t>
            </a:r>
            <a:r>
              <a:rPr lang="ru-RU" sz="2800" dirty="0">
                <a:solidFill>
                  <a:srgbClr val="0000CC"/>
                </a:solidFill>
                <a:latin typeface="+mn-lt"/>
              </a:rPr>
              <a:t>, </a:t>
            </a:r>
            <a:r>
              <a:rPr lang="ru-RU" sz="2800" dirty="0" err="1">
                <a:solidFill>
                  <a:srgbClr val="0000CC"/>
                </a:solidFill>
                <a:latin typeface="+mn-lt"/>
              </a:rPr>
              <a:t>що</a:t>
            </a:r>
            <a:r>
              <a:rPr lang="ru-RU" sz="2800" dirty="0">
                <a:solidFill>
                  <a:srgbClr val="0000CC"/>
                </a:solidFill>
                <a:latin typeface="+mn-lt"/>
              </a:rPr>
              <a:t> </a:t>
            </a:r>
            <a:r>
              <a:rPr lang="ru-RU" sz="2800" dirty="0" err="1">
                <a:solidFill>
                  <a:srgbClr val="0000CC"/>
                </a:solidFill>
                <a:latin typeface="+mn-lt"/>
              </a:rPr>
              <a:t>виходить</a:t>
            </a:r>
            <a:r>
              <a:rPr lang="ru-RU" sz="2800" dirty="0">
                <a:solidFill>
                  <a:srgbClr val="0000CC"/>
                </a:solidFill>
                <a:latin typeface="+mn-lt"/>
              </a:rPr>
              <a:t> </a:t>
            </a:r>
            <a:r>
              <a:rPr lang="ru-RU" sz="2800" dirty="0" err="1">
                <a:solidFill>
                  <a:srgbClr val="0000CC"/>
                </a:solidFill>
                <a:latin typeface="+mn-lt"/>
              </a:rPr>
              <a:t>з</a:t>
            </a:r>
            <a:r>
              <a:rPr lang="ru-RU" sz="2800" dirty="0">
                <a:solidFill>
                  <a:srgbClr val="0000CC"/>
                </a:solidFill>
                <a:latin typeface="+mn-lt"/>
              </a:rPr>
              <a:t> труби </a:t>
            </a:r>
            <a:r>
              <a:rPr lang="ru-RU" sz="2800" dirty="0" err="1">
                <a:solidFill>
                  <a:srgbClr val="0000CC"/>
                </a:solidFill>
                <a:latin typeface="+mn-lt"/>
              </a:rPr>
              <a:t>може</a:t>
            </a:r>
            <a:r>
              <a:rPr lang="ru-RU" sz="2800" dirty="0">
                <a:solidFill>
                  <a:srgbClr val="0000CC"/>
                </a:solidFill>
                <a:latin typeface="+mn-lt"/>
              </a:rPr>
              <a:t> </a:t>
            </a:r>
            <a:r>
              <a:rPr lang="ru-RU" sz="2800" dirty="0" err="1">
                <a:solidFill>
                  <a:srgbClr val="0000CC"/>
                </a:solidFill>
                <a:latin typeface="+mn-lt"/>
              </a:rPr>
              <a:t>привернути</a:t>
            </a:r>
            <a:r>
              <a:rPr lang="ru-RU" sz="2800" dirty="0">
                <a:solidFill>
                  <a:srgbClr val="0000CC"/>
                </a:solidFill>
                <a:latin typeface="+mn-lt"/>
              </a:rPr>
              <a:t>  </a:t>
            </a:r>
            <a:r>
              <a:rPr lang="ru-RU" sz="2800" dirty="0" err="1" smtClean="0">
                <a:solidFill>
                  <a:srgbClr val="0000CC"/>
                </a:solidFill>
                <a:latin typeface="+mn-lt"/>
              </a:rPr>
              <a:t>блискавку</a:t>
            </a:r>
            <a:r>
              <a:rPr lang="ru-RU" sz="2800" dirty="0" smtClean="0">
                <a:solidFill>
                  <a:srgbClr val="0000CC"/>
                </a:solidFill>
                <a:latin typeface="+mn-lt"/>
              </a:rPr>
              <a:t>. </a:t>
            </a:r>
            <a:endParaRPr lang="ru-RU" sz="3600" b="1" i="1" dirty="0">
              <a:solidFill>
                <a:srgbClr val="0000CC"/>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549275"/>
            <a:ext cx="8929688" cy="6340197"/>
          </a:xfrm>
          <a:prstGeom prst="rect">
            <a:avLst/>
          </a:prstGeom>
        </p:spPr>
        <p:txBody>
          <a:bodyPr>
            <a:spAutoFit/>
          </a:bodyPr>
          <a:lstStyle/>
          <a:p>
            <a:pPr algn="ctr" fontAlgn="auto">
              <a:spcBef>
                <a:spcPts val="0"/>
              </a:spcBef>
              <a:spcAft>
                <a:spcPts val="0"/>
              </a:spcAft>
              <a:defRPr/>
            </a:pPr>
            <a:r>
              <a:rPr lang="uk-UA" sz="3200" b="1" i="1" dirty="0">
                <a:solidFill>
                  <a:srgbClr val="0000CC"/>
                </a:solidFill>
                <a:latin typeface="+mn-lt"/>
              </a:rPr>
              <a:t>Дії під час </a:t>
            </a:r>
            <a:r>
              <a:rPr lang="ru-RU" sz="3200" dirty="0">
                <a:solidFill>
                  <a:schemeClr val="accent6"/>
                </a:solidFill>
                <a:latin typeface="+mn-lt"/>
              </a:rPr>
              <a:t>ЗЕМЛЕТРУСУ</a:t>
            </a:r>
            <a:r>
              <a:rPr lang="uk-UA" sz="3200" b="1" dirty="0">
                <a:solidFill>
                  <a:srgbClr val="0000CC"/>
                </a:solidFill>
                <a:latin typeface="+mn-lt"/>
              </a:rPr>
              <a:t>:</a:t>
            </a:r>
          </a:p>
          <a:p>
            <a:pPr fontAlgn="auto">
              <a:spcBef>
                <a:spcPts val="0"/>
              </a:spcBef>
              <a:spcAft>
                <a:spcPts val="0"/>
              </a:spcAft>
              <a:defRPr/>
            </a:pPr>
            <a:r>
              <a:rPr lang="ru-RU" sz="3200" dirty="0">
                <a:latin typeface="+mn-lt"/>
              </a:rPr>
              <a:t/>
            </a:r>
            <a:br>
              <a:rPr lang="ru-RU" sz="3200" dirty="0">
                <a:latin typeface="+mn-lt"/>
              </a:rPr>
            </a:br>
            <a:r>
              <a:rPr lang="ru-RU" dirty="0">
                <a:latin typeface="+mn-lt"/>
              </a:rPr>
              <a:t/>
            </a:r>
            <a:br>
              <a:rPr lang="ru-RU" dirty="0">
                <a:latin typeface="+mn-lt"/>
              </a:rPr>
            </a:br>
            <a:r>
              <a:rPr lang="ru-RU" sz="3600" dirty="0">
                <a:solidFill>
                  <a:srgbClr val="0000CC"/>
                </a:solidFill>
                <a:latin typeface="+mn-lt"/>
              </a:rPr>
              <a:t>*при </a:t>
            </a:r>
            <a:r>
              <a:rPr lang="ru-RU" sz="3600" dirty="0" err="1">
                <a:solidFill>
                  <a:srgbClr val="0000CC"/>
                </a:solidFill>
                <a:latin typeface="+mn-lt"/>
              </a:rPr>
              <a:t>перебуванні</a:t>
            </a:r>
            <a:r>
              <a:rPr lang="ru-RU" sz="3600" dirty="0">
                <a:solidFill>
                  <a:srgbClr val="0000CC"/>
                </a:solidFill>
                <a:latin typeface="+mn-lt"/>
              </a:rPr>
              <a:t> у </a:t>
            </a:r>
            <a:r>
              <a:rPr lang="ru-RU" sz="3600" dirty="0" err="1">
                <a:solidFill>
                  <a:srgbClr val="0000CC"/>
                </a:solidFill>
                <a:latin typeface="+mn-lt"/>
              </a:rPr>
              <a:t>будинку</a:t>
            </a:r>
            <a:r>
              <a:rPr lang="ru-RU" sz="3600" dirty="0">
                <a:solidFill>
                  <a:srgbClr val="0000CC"/>
                </a:solidFill>
                <a:latin typeface="+mn-lt"/>
              </a:rPr>
              <a:t> </a:t>
            </a:r>
            <a:r>
              <a:rPr lang="ru-RU" sz="3600" dirty="0" err="1">
                <a:solidFill>
                  <a:srgbClr val="0000CC"/>
                </a:solidFill>
                <a:latin typeface="+mn-lt"/>
              </a:rPr>
              <a:t>негайно</a:t>
            </a:r>
            <a:r>
              <a:rPr lang="ru-RU" sz="3600" dirty="0">
                <a:solidFill>
                  <a:srgbClr val="0000CC"/>
                </a:solidFill>
                <a:latin typeface="+mn-lt"/>
              </a:rPr>
              <a:t> </a:t>
            </a:r>
            <a:r>
              <a:rPr lang="ru-RU" sz="3600" dirty="0" err="1">
                <a:solidFill>
                  <a:srgbClr val="0000CC"/>
                </a:solidFill>
                <a:latin typeface="+mn-lt"/>
              </a:rPr>
              <a:t>вийти</a:t>
            </a:r>
            <a:r>
              <a:rPr lang="ru-RU" sz="3600" dirty="0">
                <a:solidFill>
                  <a:srgbClr val="0000CC"/>
                </a:solidFill>
                <a:latin typeface="+mn-lt"/>
              </a:rPr>
              <a:t> з </a:t>
            </a:r>
            <a:r>
              <a:rPr lang="ru-RU" sz="3600" dirty="0" err="1">
                <a:solidFill>
                  <a:srgbClr val="0000CC"/>
                </a:solidFill>
                <a:latin typeface="+mn-lt"/>
              </a:rPr>
              <a:t>нього</a:t>
            </a:r>
            <a:r>
              <a:rPr lang="ru-RU" sz="3600" dirty="0">
                <a:solidFill>
                  <a:srgbClr val="0000CC"/>
                </a:solidFill>
                <a:latin typeface="+mn-lt"/>
              </a:rPr>
              <a:t>. </a:t>
            </a:r>
            <a:r>
              <a:rPr lang="ru-RU" sz="3600" dirty="0" err="1">
                <a:solidFill>
                  <a:srgbClr val="0000CC"/>
                </a:solidFill>
                <a:latin typeface="+mn-lt"/>
              </a:rPr>
              <a:t>Ліфтом</a:t>
            </a:r>
            <a:r>
              <a:rPr lang="ru-RU" sz="3600" dirty="0">
                <a:solidFill>
                  <a:srgbClr val="0000CC"/>
                </a:solidFill>
                <a:latin typeface="+mn-lt"/>
              </a:rPr>
              <a:t> </a:t>
            </a:r>
            <a:r>
              <a:rPr lang="ru-RU" sz="3600" dirty="0" err="1">
                <a:solidFill>
                  <a:srgbClr val="0000CC"/>
                </a:solidFill>
                <a:latin typeface="+mn-lt"/>
              </a:rPr>
              <a:t>користуватися</a:t>
            </a:r>
            <a:r>
              <a:rPr lang="ru-RU" sz="3600" dirty="0">
                <a:solidFill>
                  <a:srgbClr val="0000CC"/>
                </a:solidFill>
                <a:latin typeface="+mn-lt"/>
              </a:rPr>
              <a:t> не </a:t>
            </a:r>
            <a:r>
              <a:rPr lang="ru-RU" sz="3600" dirty="0" err="1">
                <a:solidFill>
                  <a:srgbClr val="0000CC"/>
                </a:solidFill>
                <a:latin typeface="+mn-lt"/>
              </a:rPr>
              <a:t>можна</a:t>
            </a:r>
            <a:r>
              <a:rPr lang="ru-RU" sz="3600" dirty="0">
                <a:solidFill>
                  <a:srgbClr val="0000CC"/>
                </a:solidFill>
                <a:latin typeface="+mn-lt"/>
              </a:rPr>
              <a:t>, </a:t>
            </a:r>
            <a:r>
              <a:rPr lang="ru-RU" sz="3600" dirty="0" err="1">
                <a:solidFill>
                  <a:srgbClr val="0000CC"/>
                </a:solidFill>
                <a:latin typeface="+mn-lt"/>
              </a:rPr>
              <a:t>він</a:t>
            </a:r>
            <a:r>
              <a:rPr lang="ru-RU" sz="3600" dirty="0">
                <a:solidFill>
                  <a:srgbClr val="0000CC"/>
                </a:solidFill>
                <a:latin typeface="+mn-lt"/>
              </a:rPr>
              <a:t> </a:t>
            </a:r>
            <a:r>
              <a:rPr lang="ru-RU" sz="3600" dirty="0" err="1">
                <a:solidFill>
                  <a:srgbClr val="0000CC"/>
                </a:solidFill>
                <a:latin typeface="+mn-lt"/>
              </a:rPr>
              <a:t>може</a:t>
            </a:r>
            <a:r>
              <a:rPr lang="ru-RU" sz="3600" dirty="0">
                <a:solidFill>
                  <a:srgbClr val="0000CC"/>
                </a:solidFill>
                <a:latin typeface="+mn-lt"/>
              </a:rPr>
              <a:t> </a:t>
            </a:r>
            <a:r>
              <a:rPr lang="ru-RU" sz="3600" dirty="0" err="1">
                <a:solidFill>
                  <a:srgbClr val="0000CC"/>
                </a:solidFill>
                <a:latin typeface="+mn-lt"/>
              </a:rPr>
              <a:t>зупинитися</a:t>
            </a:r>
            <a:r>
              <a:rPr lang="ru-RU" sz="3600" dirty="0">
                <a:solidFill>
                  <a:srgbClr val="0000CC"/>
                </a:solidFill>
                <a:latin typeface="+mn-lt"/>
              </a:rPr>
              <a:t> </a:t>
            </a:r>
            <a:r>
              <a:rPr lang="ru-RU" sz="3600" dirty="0" err="1">
                <a:solidFill>
                  <a:srgbClr val="0000CC"/>
                </a:solidFill>
                <a:latin typeface="+mn-lt"/>
              </a:rPr>
              <a:t>між</a:t>
            </a:r>
            <a:r>
              <a:rPr lang="ru-RU" sz="3600" dirty="0">
                <a:solidFill>
                  <a:srgbClr val="0000CC"/>
                </a:solidFill>
                <a:latin typeface="+mn-lt"/>
              </a:rPr>
              <a:t> </a:t>
            </a:r>
            <a:r>
              <a:rPr lang="ru-RU" sz="3600" dirty="0" err="1" smtClean="0">
                <a:solidFill>
                  <a:srgbClr val="0000CC"/>
                </a:solidFill>
                <a:latin typeface="+mn-lt"/>
              </a:rPr>
              <a:t>поверхами</a:t>
            </a:r>
            <a:r>
              <a:rPr lang="ru-RU" sz="3600" dirty="0" smtClean="0">
                <a:solidFill>
                  <a:srgbClr val="0000CC"/>
                </a:solidFill>
                <a:latin typeface="+mn-lt"/>
              </a:rPr>
              <a:t>;</a:t>
            </a:r>
          </a:p>
          <a:p>
            <a:pPr fontAlgn="auto">
              <a:spcBef>
                <a:spcPts val="0"/>
              </a:spcBef>
              <a:spcAft>
                <a:spcPts val="0"/>
              </a:spcAft>
              <a:defRPr/>
            </a:pPr>
            <a:endParaRPr lang="ru-RU" sz="3600" dirty="0">
              <a:solidFill>
                <a:srgbClr val="0000CC"/>
              </a:solidFill>
              <a:latin typeface="+mn-lt"/>
            </a:endParaRPr>
          </a:p>
          <a:p>
            <a:pPr fontAlgn="auto">
              <a:spcBef>
                <a:spcPts val="0"/>
              </a:spcBef>
              <a:spcAft>
                <a:spcPts val="0"/>
              </a:spcAft>
              <a:defRPr/>
            </a:pPr>
            <a:r>
              <a:rPr lang="ru-RU" sz="3600" dirty="0" smtClean="0">
                <a:solidFill>
                  <a:srgbClr val="0000CC"/>
                </a:solidFill>
              </a:rPr>
              <a:t>*</a:t>
            </a:r>
            <a:r>
              <a:rPr lang="ru-RU" sz="3600" dirty="0" err="1" smtClean="0">
                <a:solidFill>
                  <a:srgbClr val="0000CC"/>
                </a:solidFill>
                <a:latin typeface="+mn-lt"/>
              </a:rPr>
              <a:t>якщо</a:t>
            </a:r>
            <a:r>
              <a:rPr lang="ru-RU" sz="3600" dirty="0" smtClean="0">
                <a:solidFill>
                  <a:srgbClr val="0000CC"/>
                </a:solidFill>
                <a:latin typeface="+mn-lt"/>
              </a:rPr>
              <a:t> </a:t>
            </a:r>
            <a:r>
              <a:rPr lang="ru-RU" sz="3600" dirty="0" err="1" smtClean="0">
                <a:solidFill>
                  <a:srgbClr val="0000CC"/>
                </a:solidFill>
                <a:latin typeface="+mn-lt"/>
              </a:rPr>
              <a:t>немає</a:t>
            </a:r>
            <a:r>
              <a:rPr lang="ru-RU" sz="3600" dirty="0" smtClean="0">
                <a:solidFill>
                  <a:srgbClr val="0000CC"/>
                </a:solidFill>
                <a:latin typeface="+mn-lt"/>
              </a:rPr>
              <a:t> </a:t>
            </a:r>
            <a:r>
              <a:rPr lang="ru-RU" sz="3600" dirty="0" err="1" smtClean="0">
                <a:solidFill>
                  <a:srgbClr val="0000CC"/>
                </a:solidFill>
                <a:latin typeface="+mn-lt"/>
              </a:rPr>
              <a:t>можливості</a:t>
            </a:r>
            <a:r>
              <a:rPr lang="ru-RU" sz="3600" dirty="0" smtClean="0">
                <a:solidFill>
                  <a:srgbClr val="0000CC"/>
                </a:solidFill>
                <a:latin typeface="+mn-lt"/>
              </a:rPr>
              <a:t> </a:t>
            </a:r>
            <a:r>
              <a:rPr lang="ru-RU" sz="3600" dirty="0" err="1" smtClean="0">
                <a:solidFill>
                  <a:srgbClr val="0000CC"/>
                </a:solidFill>
                <a:latin typeface="+mn-lt"/>
              </a:rPr>
              <a:t>покинути</a:t>
            </a:r>
            <a:r>
              <a:rPr lang="ru-RU" sz="3600" dirty="0" smtClean="0">
                <a:solidFill>
                  <a:srgbClr val="0000CC"/>
                </a:solidFill>
                <a:latin typeface="+mn-lt"/>
              </a:rPr>
              <a:t> </a:t>
            </a:r>
            <a:r>
              <a:rPr lang="ru-RU" sz="3600" dirty="0" err="1" smtClean="0">
                <a:solidFill>
                  <a:srgbClr val="0000CC"/>
                </a:solidFill>
                <a:latin typeface="+mn-lt"/>
              </a:rPr>
              <a:t>будинок-стати</a:t>
            </a:r>
            <a:r>
              <a:rPr lang="ru-RU" sz="3600" dirty="0" smtClean="0">
                <a:solidFill>
                  <a:srgbClr val="0000CC"/>
                </a:solidFill>
                <a:latin typeface="+mn-lt"/>
              </a:rPr>
              <a:t> </a:t>
            </a:r>
            <a:r>
              <a:rPr lang="ru-RU" sz="3600" dirty="0" err="1" smtClean="0">
                <a:solidFill>
                  <a:srgbClr val="0000CC"/>
                </a:solidFill>
                <a:latin typeface="+mn-lt"/>
              </a:rPr>
              <a:t>біля</a:t>
            </a:r>
            <a:r>
              <a:rPr lang="ru-RU" sz="3600" dirty="0" smtClean="0">
                <a:solidFill>
                  <a:srgbClr val="0000CC"/>
                </a:solidFill>
                <a:latin typeface="+mn-lt"/>
              </a:rPr>
              <a:t> </a:t>
            </a:r>
            <a:r>
              <a:rPr lang="ru-RU" sz="3600" dirty="0" err="1" smtClean="0">
                <a:solidFill>
                  <a:srgbClr val="0000CC"/>
                </a:solidFill>
                <a:latin typeface="+mn-lt"/>
              </a:rPr>
              <a:t>несучої</a:t>
            </a:r>
            <a:r>
              <a:rPr lang="ru-RU" sz="3600" dirty="0" smtClean="0">
                <a:solidFill>
                  <a:srgbClr val="0000CC"/>
                </a:solidFill>
                <a:latin typeface="+mn-lt"/>
              </a:rPr>
              <a:t> </a:t>
            </a:r>
            <a:r>
              <a:rPr lang="ru-RU" sz="3600" dirty="0" err="1" smtClean="0">
                <a:solidFill>
                  <a:srgbClr val="0000CC"/>
                </a:solidFill>
                <a:latin typeface="+mn-lt"/>
              </a:rPr>
              <a:t>стіни</a:t>
            </a:r>
            <a:r>
              <a:rPr lang="ru-RU" sz="3600" dirty="0" smtClean="0">
                <a:solidFill>
                  <a:srgbClr val="0000CC"/>
                </a:solidFill>
                <a:latin typeface="+mn-lt"/>
              </a:rPr>
              <a:t>, в </a:t>
            </a:r>
            <a:r>
              <a:rPr lang="ru-RU" sz="3600" dirty="0" err="1" smtClean="0">
                <a:solidFill>
                  <a:srgbClr val="0000CC"/>
                </a:solidFill>
                <a:latin typeface="+mn-lt"/>
              </a:rPr>
              <a:t>двірному</a:t>
            </a:r>
            <a:r>
              <a:rPr lang="ru-RU" sz="3600" dirty="0" smtClean="0">
                <a:solidFill>
                  <a:srgbClr val="0000CC"/>
                </a:solidFill>
                <a:latin typeface="+mn-lt"/>
              </a:rPr>
              <a:t> </a:t>
            </a:r>
            <a:r>
              <a:rPr lang="ru-RU" sz="3600" dirty="0" err="1" smtClean="0">
                <a:solidFill>
                  <a:srgbClr val="0000CC"/>
                </a:solidFill>
                <a:latin typeface="+mn-lt"/>
              </a:rPr>
              <a:t>пройомі</a:t>
            </a:r>
            <a:r>
              <a:rPr lang="ru-RU" sz="3600" dirty="0" smtClean="0">
                <a:solidFill>
                  <a:srgbClr val="0000CC"/>
                </a:solidFill>
                <a:latin typeface="+mn-lt"/>
              </a:rPr>
              <a:t>. </a:t>
            </a:r>
            <a:r>
              <a:rPr lang="ru-RU" sz="3600" dirty="0" err="1" smtClean="0">
                <a:solidFill>
                  <a:srgbClr val="0000CC"/>
                </a:solidFill>
                <a:latin typeface="+mn-lt"/>
              </a:rPr>
              <a:t>Ні</a:t>
            </a:r>
            <a:r>
              <a:rPr lang="ru-RU" sz="3600" dirty="0" smtClean="0">
                <a:solidFill>
                  <a:srgbClr val="0000CC"/>
                </a:solidFill>
                <a:latin typeface="+mn-lt"/>
              </a:rPr>
              <a:t> в </a:t>
            </a:r>
            <a:r>
              <a:rPr lang="ru-RU" sz="3600" dirty="0" err="1" smtClean="0">
                <a:solidFill>
                  <a:srgbClr val="0000CC"/>
                </a:solidFill>
                <a:latin typeface="+mn-lt"/>
              </a:rPr>
              <a:t>якому</a:t>
            </a:r>
            <a:r>
              <a:rPr lang="ru-RU" sz="3600" dirty="0" smtClean="0">
                <a:solidFill>
                  <a:srgbClr val="0000CC"/>
                </a:solidFill>
                <a:latin typeface="+mn-lt"/>
              </a:rPr>
              <a:t> </a:t>
            </a:r>
            <a:r>
              <a:rPr lang="ru-RU" sz="3600" dirty="0" err="1" smtClean="0">
                <a:solidFill>
                  <a:srgbClr val="0000CC"/>
                </a:solidFill>
                <a:latin typeface="+mn-lt"/>
              </a:rPr>
              <a:t>разі</a:t>
            </a:r>
            <a:r>
              <a:rPr lang="ru-RU" sz="3600" dirty="0" smtClean="0">
                <a:solidFill>
                  <a:srgbClr val="0000CC"/>
                </a:solidFill>
                <a:latin typeface="+mn-lt"/>
              </a:rPr>
              <a:t> не </a:t>
            </a:r>
            <a:r>
              <a:rPr lang="ru-RU" sz="3600" dirty="0" err="1" smtClean="0">
                <a:solidFill>
                  <a:srgbClr val="0000CC"/>
                </a:solidFill>
                <a:latin typeface="+mn-lt"/>
              </a:rPr>
              <a:t>виходити</a:t>
            </a:r>
            <a:r>
              <a:rPr lang="ru-RU" sz="3600" dirty="0" smtClean="0">
                <a:solidFill>
                  <a:srgbClr val="0000CC"/>
                </a:solidFill>
                <a:latin typeface="+mn-lt"/>
              </a:rPr>
              <a:t> на балкон!</a:t>
            </a:r>
          </a:p>
          <a:p>
            <a:pPr algn="just" fontAlgn="auto">
              <a:spcBef>
                <a:spcPts val="0"/>
              </a:spcBef>
              <a:spcAft>
                <a:spcPts val="0"/>
              </a:spcAft>
              <a:defRPr/>
            </a:pPr>
            <a:r>
              <a:rPr lang="ru-RU" dirty="0">
                <a:latin typeface="+mn-lt"/>
              </a:rPr>
              <a:t/>
            </a:r>
            <a:br>
              <a:rPr lang="ru-RU" dirty="0">
                <a:latin typeface="+mn-lt"/>
              </a:rPr>
            </a:br>
            <a:endParaRPr lang="ru-RU" b="1" i="1" dirty="0">
              <a:solidFill>
                <a:srgbClr val="0000CC"/>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idx="4294967295"/>
          </p:nvPr>
        </p:nvSpPr>
        <p:spPr>
          <a:xfrm>
            <a:off x="539750" y="244463"/>
            <a:ext cx="7772400" cy="1470025"/>
          </a:xfrm>
        </p:spPr>
        <p:txBody>
          <a:bodyPr/>
          <a:lstStyle/>
          <a:p>
            <a:pPr algn="ctr">
              <a:buNone/>
            </a:pPr>
            <a:r>
              <a:rPr lang="ru-RU" sz="4000" dirty="0" smtClean="0">
                <a:solidFill>
                  <a:srgbClr val="A50021"/>
                </a:solidFill>
              </a:rPr>
              <a:t>ПРАВИЛА БЕЗПЕЧНОЇ ПОВЕДІНКИ ПРИ ПОЖЕЖАХ</a:t>
            </a:r>
            <a:endParaRPr lang="ru-RU" sz="4000" b="1" dirty="0">
              <a:solidFill>
                <a:srgbClr val="A50021"/>
              </a:solidFill>
            </a:endParaRPr>
          </a:p>
        </p:txBody>
      </p:sp>
      <p:pic>
        <p:nvPicPr>
          <p:cNvPr id="22530" name="Picture 2"/>
          <p:cNvPicPr>
            <a:picLocks noChangeAspect="1" noChangeArrowheads="1"/>
          </p:cNvPicPr>
          <p:nvPr/>
        </p:nvPicPr>
        <p:blipFill>
          <a:blip r:embed="rId2"/>
          <a:srcRect/>
          <a:stretch>
            <a:fillRect/>
          </a:stretch>
        </p:blipFill>
        <p:spPr bwMode="auto">
          <a:xfrm>
            <a:off x="3496424" y="1643050"/>
            <a:ext cx="1932832" cy="144624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357158" y="3357562"/>
            <a:ext cx="2291674" cy="1714512"/>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6422265" y="3357562"/>
            <a:ext cx="2296345" cy="1643074"/>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a:srcRect/>
          <a:stretch>
            <a:fillRect/>
          </a:stretch>
        </p:blipFill>
        <p:spPr bwMode="auto">
          <a:xfrm>
            <a:off x="5143504" y="5214951"/>
            <a:ext cx="1785950" cy="1362614"/>
          </a:xfrm>
          <a:prstGeom prst="rect">
            <a:avLst/>
          </a:prstGeom>
          <a:noFill/>
          <a:ln w="9525">
            <a:noFill/>
            <a:miter lim="800000"/>
            <a:headEnd/>
            <a:tailEnd/>
          </a:ln>
          <a:effectLst/>
        </p:spPr>
      </p:pic>
      <p:pic>
        <p:nvPicPr>
          <p:cNvPr id="22534" name="Picture 6"/>
          <p:cNvPicPr>
            <a:picLocks noChangeAspect="1" noChangeArrowheads="1"/>
          </p:cNvPicPr>
          <p:nvPr/>
        </p:nvPicPr>
        <p:blipFill>
          <a:blip r:embed="rId6"/>
          <a:srcRect/>
          <a:stretch>
            <a:fillRect/>
          </a:stretch>
        </p:blipFill>
        <p:spPr bwMode="auto">
          <a:xfrm>
            <a:off x="2070868" y="5214950"/>
            <a:ext cx="2043608" cy="1357322"/>
          </a:xfrm>
          <a:prstGeom prst="rect">
            <a:avLst/>
          </a:prstGeom>
          <a:noFill/>
          <a:ln w="9525">
            <a:noFill/>
            <a:miter lim="800000"/>
            <a:headEnd/>
            <a:tailEnd/>
          </a:ln>
          <a:effectLst/>
        </p:spPr>
      </p:pic>
      <p:pic>
        <p:nvPicPr>
          <p:cNvPr id="22535" name="Picture 7"/>
          <p:cNvPicPr>
            <a:picLocks noChangeAspect="1" noChangeArrowheads="1"/>
          </p:cNvPicPr>
          <p:nvPr/>
        </p:nvPicPr>
        <p:blipFill>
          <a:blip r:embed="rId7"/>
          <a:srcRect/>
          <a:stretch>
            <a:fillRect/>
          </a:stretch>
        </p:blipFill>
        <p:spPr bwMode="auto">
          <a:xfrm>
            <a:off x="3330077" y="3214686"/>
            <a:ext cx="2384931" cy="20002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ppt_x</p:attrName>
                                        </p:attrNameLst>
                                      </p:cBhvr>
                                      <p:tavLst>
                                        <p:tav tm="0">
                                          <p:val>
                                            <p:strVal val="#ppt_x"/>
                                          </p:val>
                                        </p:tav>
                                        <p:tav tm="100000">
                                          <p:val>
                                            <p:strVal val="#ppt_x"/>
                                          </p:val>
                                        </p:tav>
                                      </p:tavLst>
                                    </p:anim>
                                    <p:anim calcmode="lin" valueType="num">
                                      <p:cBhvr>
                                        <p:cTn id="8" dur="1000" fill="hold"/>
                                        <p:tgtEl>
                                          <p:spTgt spid="67586"/>
                                        </p:tgtEl>
                                        <p:attrNameLst>
                                          <p:attrName>ppt_y</p:attrName>
                                        </p:attrNameLst>
                                      </p:cBhvr>
                                      <p:tavLst>
                                        <p:tav tm="0">
                                          <p:val>
                                            <p:strVal val="#ppt_y-#ppt_h/2"/>
                                          </p:val>
                                        </p:tav>
                                        <p:tav tm="100000">
                                          <p:val>
                                            <p:strVal val="#ppt_y"/>
                                          </p:val>
                                        </p:tav>
                                      </p:tavLst>
                                    </p:anim>
                                    <p:anim calcmode="lin" valueType="num">
                                      <p:cBhvr>
                                        <p:cTn id="9" dur="1000" fill="hold"/>
                                        <p:tgtEl>
                                          <p:spTgt spid="67586"/>
                                        </p:tgtEl>
                                        <p:attrNameLst>
                                          <p:attrName>ppt_w</p:attrName>
                                        </p:attrNameLst>
                                      </p:cBhvr>
                                      <p:tavLst>
                                        <p:tav tm="0">
                                          <p:val>
                                            <p:strVal val="#ppt_w"/>
                                          </p:val>
                                        </p:tav>
                                        <p:tav tm="100000">
                                          <p:val>
                                            <p:strVal val="#ppt_w"/>
                                          </p:val>
                                        </p:tav>
                                      </p:tavLst>
                                    </p:anim>
                                    <p:anim calcmode="lin" valueType="num">
                                      <p:cBhvr>
                                        <p:cTn id="10" dur="1000" fill="hold"/>
                                        <p:tgtEl>
                                          <p:spTgt spid="67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285852" y="285728"/>
            <a:ext cx="6511925" cy="1143000"/>
          </a:xfrm>
        </p:spPr>
        <p:txBody>
          <a:bodyPr/>
          <a:lstStyle/>
          <a:p>
            <a:pPr algn="ctr">
              <a:buNone/>
            </a:pPr>
            <a:r>
              <a:rPr lang="uk-UA" dirty="0" smtClean="0"/>
              <a:t>План:</a:t>
            </a:r>
            <a:endParaRPr lang="en-US" dirty="0"/>
          </a:p>
        </p:txBody>
      </p:sp>
      <p:sp>
        <p:nvSpPr>
          <p:cNvPr id="135171" name="Line 3"/>
          <p:cNvSpPr>
            <a:spLocks noChangeShapeType="1"/>
          </p:cNvSpPr>
          <p:nvPr/>
        </p:nvSpPr>
        <p:spPr bwMode="gray">
          <a:xfrm>
            <a:off x="851062" y="48545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2" name="Rectangle 4"/>
          <p:cNvSpPr>
            <a:spLocks noChangeArrowheads="1"/>
          </p:cNvSpPr>
          <p:nvPr/>
        </p:nvSpPr>
        <p:spPr bwMode="gray">
          <a:xfrm rot="3419336">
            <a:off x="566899"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135173" name="Text Box 5"/>
          <p:cNvSpPr txBox="1">
            <a:spLocks noChangeArrowheads="1"/>
          </p:cNvSpPr>
          <p:nvPr/>
        </p:nvSpPr>
        <p:spPr bwMode="gray">
          <a:xfrm>
            <a:off x="622462" y="43211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4</a:t>
            </a:r>
          </a:p>
        </p:txBody>
      </p:sp>
      <p:sp>
        <p:nvSpPr>
          <p:cNvPr id="135174" name="Line 6"/>
          <p:cNvSpPr>
            <a:spLocks noChangeShapeType="1"/>
          </p:cNvSpPr>
          <p:nvPr/>
        </p:nvSpPr>
        <p:spPr bwMode="gray">
          <a:xfrm>
            <a:off x="851062" y="23399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5" name="Rectangle 7"/>
          <p:cNvSpPr>
            <a:spLocks noChangeArrowheads="1"/>
          </p:cNvSpPr>
          <p:nvPr/>
        </p:nvSpPr>
        <p:spPr bwMode="gray">
          <a:xfrm rot="3419336">
            <a:off x="566899"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35176" name="Text Box 8"/>
          <p:cNvSpPr txBox="1">
            <a:spLocks noChangeArrowheads="1"/>
          </p:cNvSpPr>
          <p:nvPr/>
        </p:nvSpPr>
        <p:spPr bwMode="gray">
          <a:xfrm>
            <a:off x="1428728" y="1824327"/>
            <a:ext cx="4796185" cy="461665"/>
          </a:xfrm>
          <a:prstGeom prst="rect">
            <a:avLst/>
          </a:prstGeom>
          <a:noFill/>
          <a:ln w="9525" algn="ctr">
            <a:noFill/>
            <a:miter lim="800000"/>
            <a:headEnd/>
            <a:tailEnd/>
          </a:ln>
          <a:effectLst/>
        </p:spPr>
        <p:txBody>
          <a:bodyPr wrap="none">
            <a:spAutoFit/>
          </a:bodyPr>
          <a:lstStyle/>
          <a:p>
            <a:pPr eaLnBrk="0" hangingPunct="0"/>
            <a:r>
              <a:rPr lang="uk-UA" sz="2400" b="1" dirty="0" smtClean="0"/>
              <a:t>Поняття надзвичайних ситуацій.</a:t>
            </a:r>
            <a:endParaRPr lang="en-US" sz="2400" dirty="0">
              <a:cs typeface="Arial" charset="0"/>
            </a:endParaRPr>
          </a:p>
        </p:txBody>
      </p:sp>
      <p:sp>
        <p:nvSpPr>
          <p:cNvPr id="135177" name="Text Box 9"/>
          <p:cNvSpPr txBox="1">
            <a:spLocks noChangeArrowheads="1"/>
          </p:cNvSpPr>
          <p:nvPr/>
        </p:nvSpPr>
        <p:spPr bwMode="gray">
          <a:xfrm>
            <a:off x="622462" y="18065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1</a:t>
            </a:r>
          </a:p>
        </p:txBody>
      </p:sp>
      <p:sp>
        <p:nvSpPr>
          <p:cNvPr id="135178" name="Line 10"/>
          <p:cNvSpPr>
            <a:spLocks noChangeShapeType="1"/>
          </p:cNvSpPr>
          <p:nvPr/>
        </p:nvSpPr>
        <p:spPr bwMode="gray">
          <a:xfrm>
            <a:off x="851062" y="31781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9" name="Rectangle 11"/>
          <p:cNvSpPr>
            <a:spLocks noChangeArrowheads="1"/>
          </p:cNvSpPr>
          <p:nvPr/>
        </p:nvSpPr>
        <p:spPr bwMode="gray">
          <a:xfrm rot="3419336">
            <a:off x="566899"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35180" name="Text Box 12"/>
          <p:cNvSpPr txBox="1">
            <a:spLocks noChangeArrowheads="1"/>
          </p:cNvSpPr>
          <p:nvPr/>
        </p:nvSpPr>
        <p:spPr bwMode="gray">
          <a:xfrm>
            <a:off x="622462" y="26447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2</a:t>
            </a:r>
          </a:p>
        </p:txBody>
      </p:sp>
      <p:sp>
        <p:nvSpPr>
          <p:cNvPr id="135181" name="Line 13"/>
          <p:cNvSpPr>
            <a:spLocks noChangeShapeType="1"/>
          </p:cNvSpPr>
          <p:nvPr/>
        </p:nvSpPr>
        <p:spPr bwMode="gray">
          <a:xfrm>
            <a:off x="852650" y="4014788"/>
            <a:ext cx="7740000" cy="1587"/>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82" name="Rectangle 14"/>
          <p:cNvSpPr>
            <a:spLocks noChangeArrowheads="1"/>
          </p:cNvSpPr>
          <p:nvPr/>
        </p:nvSpPr>
        <p:spPr bwMode="gray">
          <a:xfrm rot="3419336">
            <a:off x="566899"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135183" name="Text Box 15"/>
          <p:cNvSpPr txBox="1">
            <a:spLocks noChangeArrowheads="1"/>
          </p:cNvSpPr>
          <p:nvPr/>
        </p:nvSpPr>
        <p:spPr bwMode="gray">
          <a:xfrm>
            <a:off x="622462" y="34829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3</a:t>
            </a:r>
          </a:p>
        </p:txBody>
      </p:sp>
      <p:sp>
        <p:nvSpPr>
          <p:cNvPr id="135187" name="Text Box 19"/>
          <p:cNvSpPr txBox="1">
            <a:spLocks noChangeArrowheads="1"/>
          </p:cNvSpPr>
          <p:nvPr/>
        </p:nvSpPr>
        <p:spPr bwMode="gray">
          <a:xfrm>
            <a:off x="1428728" y="2664051"/>
            <a:ext cx="5513689" cy="461665"/>
          </a:xfrm>
          <a:prstGeom prst="rect">
            <a:avLst/>
          </a:prstGeom>
          <a:noFill/>
          <a:ln w="9525" algn="ctr">
            <a:noFill/>
            <a:miter lim="800000"/>
            <a:headEnd/>
            <a:tailEnd/>
          </a:ln>
          <a:effectLst/>
        </p:spPr>
        <p:txBody>
          <a:bodyPr wrap="none">
            <a:spAutoFit/>
          </a:bodyPr>
          <a:lstStyle/>
          <a:p>
            <a:pPr eaLnBrk="0" hangingPunct="0"/>
            <a:r>
              <a:rPr lang="uk-UA" sz="2400" b="1" dirty="0" smtClean="0"/>
              <a:t>Класифікація надзвичайних ситуацій.</a:t>
            </a:r>
            <a:endParaRPr lang="en-US" sz="2400" dirty="0">
              <a:cs typeface="Arial" charset="0"/>
            </a:endParaRPr>
          </a:p>
        </p:txBody>
      </p:sp>
      <p:sp>
        <p:nvSpPr>
          <p:cNvPr id="135188" name="Text Box 20"/>
          <p:cNvSpPr txBox="1">
            <a:spLocks noChangeArrowheads="1"/>
          </p:cNvSpPr>
          <p:nvPr/>
        </p:nvSpPr>
        <p:spPr bwMode="gray">
          <a:xfrm>
            <a:off x="1428728" y="3503838"/>
            <a:ext cx="6146106" cy="461665"/>
          </a:xfrm>
          <a:prstGeom prst="rect">
            <a:avLst/>
          </a:prstGeom>
          <a:noFill/>
          <a:ln w="9525" algn="ctr">
            <a:noFill/>
            <a:miter lim="800000"/>
            <a:headEnd/>
            <a:tailEnd/>
          </a:ln>
          <a:effectLst/>
        </p:spPr>
        <p:txBody>
          <a:bodyPr wrap="none">
            <a:spAutoFit/>
          </a:bodyPr>
          <a:lstStyle/>
          <a:p>
            <a:pPr marL="342900" indent="-342900" algn="ctr"/>
            <a:r>
              <a:rPr lang="uk-UA" sz="2400" b="1" dirty="0"/>
              <a:t>Організація цивільного захисту в </a:t>
            </a:r>
            <a:r>
              <a:rPr lang="uk-UA" sz="2400" b="1" dirty="0" smtClean="0"/>
              <a:t>Україні. </a:t>
            </a:r>
            <a:endParaRPr lang="uk-UA" sz="2400" b="1" dirty="0"/>
          </a:p>
        </p:txBody>
      </p:sp>
      <p:sp>
        <p:nvSpPr>
          <p:cNvPr id="135189" name="Text Box 21"/>
          <p:cNvSpPr txBox="1">
            <a:spLocks noChangeArrowheads="1"/>
          </p:cNvSpPr>
          <p:nvPr/>
        </p:nvSpPr>
        <p:spPr bwMode="gray">
          <a:xfrm>
            <a:off x="1428728" y="4324657"/>
            <a:ext cx="7242688" cy="461665"/>
          </a:xfrm>
          <a:prstGeom prst="rect">
            <a:avLst/>
          </a:prstGeom>
          <a:noFill/>
          <a:ln w="9525" algn="ctr">
            <a:noFill/>
            <a:miter lim="800000"/>
            <a:headEnd/>
            <a:tailEnd/>
          </a:ln>
          <a:effectLst/>
        </p:spPr>
        <p:txBody>
          <a:bodyPr wrap="none">
            <a:spAutoFit/>
          </a:bodyPr>
          <a:lstStyle/>
          <a:p>
            <a:pPr eaLnBrk="0" hangingPunct="0"/>
            <a:r>
              <a:rPr lang="uk-UA" sz="2400" b="1" dirty="0" smtClean="0"/>
              <a:t>Правила поведінки </a:t>
            </a:r>
            <a:r>
              <a:rPr lang="uk-UA" sz="2400" b="1" dirty="0"/>
              <a:t>і </a:t>
            </a:r>
            <a:r>
              <a:rPr lang="uk-UA" sz="2400" b="1" dirty="0" smtClean="0"/>
              <a:t>дії </a:t>
            </a:r>
            <a:r>
              <a:rPr lang="uk-UA" sz="2400" b="1" dirty="0"/>
              <a:t>у </a:t>
            </a:r>
            <a:r>
              <a:rPr lang="uk-UA" sz="2400" b="1" dirty="0" smtClean="0"/>
              <a:t>надзвичайних ситуаціях.</a:t>
            </a:r>
            <a:endParaRPr lang="en-US" sz="2400" dirty="0">
              <a:cs typeface="Arial" charset="0"/>
            </a:endParaRPr>
          </a:p>
        </p:txBody>
      </p:sp>
      <p:pic>
        <p:nvPicPr>
          <p:cNvPr id="135191" name="Picture 23" descr="Untitled-1"/>
          <p:cNvPicPr>
            <a:picLocks noGrp="1" noChangeAspect="1" noChangeArrowheads="1"/>
          </p:cNvPicPr>
          <p:nvPr>
            <p:ph idx="4294967295"/>
          </p:nvPr>
        </p:nvPicPr>
        <p:blipFill>
          <a:blip r:embed="rId2"/>
          <a:srcRect/>
          <a:stretch>
            <a:fillRect/>
          </a:stretch>
        </p:blipFill>
        <p:spPr>
          <a:xfrm>
            <a:off x="7380288" y="549275"/>
            <a:ext cx="1008062" cy="738188"/>
          </a:xfrm>
          <a:prstGeom prst="rect">
            <a:avLst/>
          </a:prstGeom>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71406" y="476250"/>
            <a:ext cx="8964613" cy="4881576"/>
          </a:xfrm>
        </p:spPr>
        <p:txBody>
          <a:bodyPr/>
          <a:lstStyle/>
          <a:p>
            <a:pPr>
              <a:lnSpc>
                <a:spcPct val="80000"/>
              </a:lnSpc>
              <a:spcAft>
                <a:spcPts val="1200"/>
              </a:spcAft>
            </a:pPr>
            <a:r>
              <a:rPr lang="ru-RU" sz="2000" b="1" dirty="0" err="1" smtClean="0">
                <a:solidFill>
                  <a:schemeClr val="tx2"/>
                </a:solidFill>
              </a:rPr>
              <a:t>Негайно</a:t>
            </a:r>
            <a:r>
              <a:rPr lang="ru-RU" sz="2000" b="1" dirty="0" smtClean="0">
                <a:solidFill>
                  <a:schemeClr val="tx2"/>
                </a:solidFill>
              </a:rPr>
              <a:t> </a:t>
            </a:r>
            <a:r>
              <a:rPr lang="ru-RU" sz="2000" b="1" dirty="0" err="1" smtClean="0">
                <a:solidFill>
                  <a:schemeClr val="tx2"/>
                </a:solidFill>
              </a:rPr>
              <a:t>покинути</a:t>
            </a:r>
            <a:r>
              <a:rPr lang="ru-RU" sz="2000" b="1" dirty="0" smtClean="0">
                <a:solidFill>
                  <a:schemeClr val="tx2"/>
                </a:solidFill>
              </a:rPr>
              <a:t> </a:t>
            </a:r>
            <a:r>
              <a:rPr lang="ru-RU" sz="2000" b="1" dirty="0" err="1" smtClean="0">
                <a:solidFill>
                  <a:schemeClr val="tx2"/>
                </a:solidFill>
              </a:rPr>
              <a:t>будинок</a:t>
            </a:r>
            <a:r>
              <a:rPr lang="ru-RU" sz="2000" b="1" dirty="0" smtClean="0">
                <a:solidFill>
                  <a:schemeClr val="tx2"/>
                </a:solidFill>
              </a:rPr>
              <a:t>, </a:t>
            </a:r>
            <a:r>
              <a:rPr lang="ru-RU" sz="2000" b="1" dirty="0" err="1" smtClean="0">
                <a:solidFill>
                  <a:schemeClr val="tx2"/>
                </a:solidFill>
              </a:rPr>
              <a:t>використовуючи</a:t>
            </a:r>
            <a:r>
              <a:rPr lang="ru-RU" sz="2000" b="1" dirty="0" smtClean="0">
                <a:solidFill>
                  <a:schemeClr val="tx2"/>
                </a:solidFill>
              </a:rPr>
              <a:t> для </a:t>
            </a:r>
            <a:r>
              <a:rPr lang="ru-RU" sz="2000" b="1" dirty="0" err="1" smtClean="0">
                <a:solidFill>
                  <a:schemeClr val="tx2"/>
                </a:solidFill>
              </a:rPr>
              <a:t>цього</a:t>
            </a:r>
            <a:r>
              <a:rPr lang="ru-RU" sz="2000" b="1" dirty="0" smtClean="0">
                <a:solidFill>
                  <a:schemeClr val="tx2"/>
                </a:solidFill>
              </a:rPr>
              <a:t> </a:t>
            </a:r>
            <a:r>
              <a:rPr lang="ru-RU" sz="2000" b="1" dirty="0" err="1" smtClean="0">
                <a:solidFill>
                  <a:schemeClr val="tx2"/>
                </a:solidFill>
              </a:rPr>
              <a:t>основні</a:t>
            </a:r>
            <a:r>
              <a:rPr lang="ru-RU" sz="2000" b="1" dirty="0" smtClean="0">
                <a:solidFill>
                  <a:schemeClr val="tx2"/>
                </a:solidFill>
              </a:rPr>
              <a:t>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запасні</a:t>
            </a:r>
            <a:r>
              <a:rPr lang="ru-RU" sz="2000" b="1" dirty="0" smtClean="0">
                <a:solidFill>
                  <a:schemeClr val="tx2"/>
                </a:solidFill>
              </a:rPr>
              <a:t> </a:t>
            </a:r>
            <a:r>
              <a:rPr lang="ru-RU" sz="2000" b="1" dirty="0" err="1" smtClean="0">
                <a:solidFill>
                  <a:schemeClr val="tx2"/>
                </a:solidFill>
              </a:rPr>
              <a:t>виходи</a:t>
            </a:r>
            <a:r>
              <a:rPr lang="ru-RU" sz="2000" b="1" dirty="0" smtClean="0">
                <a:solidFill>
                  <a:schemeClr val="tx2"/>
                </a:solidFill>
              </a:rPr>
              <a:t>.</a:t>
            </a:r>
          </a:p>
          <a:p>
            <a:pPr>
              <a:lnSpc>
                <a:spcPct val="80000"/>
              </a:lnSpc>
              <a:spcAft>
                <a:spcPts val="1200"/>
              </a:spcAft>
            </a:pPr>
            <a:r>
              <a:rPr lang="ru-RU" sz="2000" b="1" dirty="0" err="1" smtClean="0">
                <a:solidFill>
                  <a:schemeClr val="tx2"/>
                </a:solidFill>
              </a:rPr>
              <a:t>Оповістити</a:t>
            </a:r>
            <a:r>
              <a:rPr lang="ru-RU" sz="2000" b="1" dirty="0" smtClean="0">
                <a:solidFill>
                  <a:schemeClr val="tx2"/>
                </a:solidFill>
              </a:rPr>
              <a:t> </a:t>
            </a:r>
            <a:r>
              <a:rPr lang="ru-RU" sz="2000" b="1" dirty="0" err="1" smtClean="0">
                <a:solidFill>
                  <a:schemeClr val="tx2"/>
                </a:solidFill>
              </a:rPr>
              <a:t>оточуючих</a:t>
            </a:r>
            <a:r>
              <a:rPr lang="ru-RU" sz="2000" b="1" dirty="0" smtClean="0">
                <a:solidFill>
                  <a:schemeClr val="tx2"/>
                </a:solidFill>
              </a:rPr>
              <a:t> (</a:t>
            </a:r>
            <a:r>
              <a:rPr lang="ru-RU" sz="2000" b="1" dirty="0" err="1" smtClean="0">
                <a:solidFill>
                  <a:schemeClr val="tx2"/>
                </a:solidFill>
              </a:rPr>
              <a:t>сусідів</a:t>
            </a:r>
            <a:r>
              <a:rPr lang="ru-RU" sz="2000" b="1" dirty="0" smtClean="0">
                <a:solidFill>
                  <a:schemeClr val="tx2"/>
                </a:solidFill>
              </a:rPr>
              <a:t>) про </a:t>
            </a:r>
            <a:r>
              <a:rPr lang="ru-RU" sz="2000" b="1" dirty="0" err="1" smtClean="0">
                <a:solidFill>
                  <a:schemeClr val="tx2"/>
                </a:solidFill>
              </a:rPr>
              <a:t>небезпеку</a:t>
            </a:r>
            <a:r>
              <a:rPr lang="ru-RU" sz="2000" b="1" dirty="0" smtClean="0">
                <a:solidFill>
                  <a:schemeClr val="tx2"/>
                </a:solidFill>
              </a:rPr>
              <a:t>.</a:t>
            </a:r>
          </a:p>
          <a:p>
            <a:pPr>
              <a:lnSpc>
                <a:spcPct val="80000"/>
              </a:lnSpc>
              <a:spcAft>
                <a:spcPts val="1200"/>
              </a:spcAft>
            </a:pPr>
            <a:r>
              <a:rPr lang="ru-RU" sz="2000" b="1" dirty="0" err="1" smtClean="0">
                <a:solidFill>
                  <a:schemeClr val="tx2"/>
                </a:solidFill>
              </a:rPr>
              <a:t>Повідомити</a:t>
            </a:r>
            <a:r>
              <a:rPr lang="ru-RU" sz="2000" b="1" dirty="0" smtClean="0">
                <a:solidFill>
                  <a:schemeClr val="tx2"/>
                </a:solidFill>
              </a:rPr>
              <a:t> про </a:t>
            </a:r>
            <a:r>
              <a:rPr lang="ru-RU" sz="2000" b="1" dirty="0" err="1" smtClean="0">
                <a:solidFill>
                  <a:schemeClr val="tx2"/>
                </a:solidFill>
              </a:rPr>
              <a:t>пожежу</a:t>
            </a:r>
            <a:r>
              <a:rPr lang="ru-RU" sz="2000" b="1" dirty="0" smtClean="0">
                <a:solidFill>
                  <a:schemeClr val="tx2"/>
                </a:solidFill>
              </a:rPr>
              <a:t> до </a:t>
            </a:r>
            <a:r>
              <a:rPr lang="ru-RU" sz="2000" b="1" dirty="0" err="1" smtClean="0">
                <a:solidFill>
                  <a:schemeClr val="tx2"/>
                </a:solidFill>
              </a:rPr>
              <a:t>служби</a:t>
            </a:r>
            <a:r>
              <a:rPr lang="ru-RU" sz="2000" b="1" dirty="0" smtClean="0">
                <a:solidFill>
                  <a:schemeClr val="tx2"/>
                </a:solidFill>
              </a:rPr>
              <a:t> «101». </a:t>
            </a:r>
          </a:p>
          <a:p>
            <a:pPr>
              <a:lnSpc>
                <a:spcPct val="80000"/>
              </a:lnSpc>
              <a:spcAft>
                <a:spcPts val="1200"/>
              </a:spcAft>
            </a:pPr>
            <a:r>
              <a:rPr lang="ru-RU" sz="2000" b="1" dirty="0" err="1" smtClean="0">
                <a:solidFill>
                  <a:schemeClr val="tx2"/>
                </a:solidFill>
              </a:rPr>
              <a:t>Якщо</a:t>
            </a:r>
            <a:r>
              <a:rPr lang="ru-RU" sz="2000" b="1" dirty="0" smtClean="0">
                <a:solidFill>
                  <a:schemeClr val="tx2"/>
                </a:solidFill>
              </a:rPr>
              <a:t> </a:t>
            </a:r>
            <a:r>
              <a:rPr lang="ru-RU" sz="2000" b="1" dirty="0" err="1" smtClean="0">
                <a:solidFill>
                  <a:schemeClr val="tx2"/>
                </a:solidFill>
              </a:rPr>
              <a:t>вогнище</a:t>
            </a:r>
            <a:r>
              <a:rPr lang="ru-RU" sz="2000" b="1" dirty="0" smtClean="0">
                <a:solidFill>
                  <a:schemeClr val="tx2"/>
                </a:solidFill>
              </a:rPr>
              <a:t> </a:t>
            </a:r>
            <a:r>
              <a:rPr lang="ru-RU" sz="2000" b="1" dirty="0" err="1" smtClean="0">
                <a:solidFill>
                  <a:schemeClr val="tx2"/>
                </a:solidFill>
              </a:rPr>
              <a:t>пожежі</a:t>
            </a:r>
            <a:r>
              <a:rPr lang="ru-RU" sz="2000" b="1" dirty="0" smtClean="0">
                <a:solidFill>
                  <a:schemeClr val="tx2"/>
                </a:solidFill>
              </a:rPr>
              <a:t> </a:t>
            </a:r>
            <a:r>
              <a:rPr lang="ru-RU" sz="2000" b="1" dirty="0" err="1" smtClean="0">
                <a:solidFill>
                  <a:schemeClr val="tx2"/>
                </a:solidFill>
              </a:rPr>
              <a:t>невелике</a:t>
            </a:r>
            <a:r>
              <a:rPr lang="ru-RU" sz="2000" b="1" dirty="0" smtClean="0">
                <a:solidFill>
                  <a:schemeClr val="tx2"/>
                </a:solidFill>
              </a:rPr>
              <a:t>, до </a:t>
            </a:r>
            <a:r>
              <a:rPr lang="ru-RU" sz="2000" b="1" dirty="0" err="1" smtClean="0">
                <a:solidFill>
                  <a:schemeClr val="tx2"/>
                </a:solidFill>
              </a:rPr>
              <a:t>прибуття</a:t>
            </a:r>
            <a:r>
              <a:rPr lang="ru-RU" sz="2000" b="1" dirty="0" smtClean="0">
                <a:solidFill>
                  <a:schemeClr val="tx2"/>
                </a:solidFill>
              </a:rPr>
              <a:t> </a:t>
            </a:r>
            <a:r>
              <a:rPr lang="ru-RU" sz="2000" b="1" dirty="0" err="1" smtClean="0">
                <a:solidFill>
                  <a:schemeClr val="tx2"/>
                </a:solidFill>
              </a:rPr>
              <a:t>пожежної</a:t>
            </a:r>
            <a:r>
              <a:rPr lang="ru-RU" sz="2000" b="1" dirty="0" smtClean="0">
                <a:solidFill>
                  <a:schemeClr val="tx2"/>
                </a:solidFill>
              </a:rPr>
              <a:t> </a:t>
            </a:r>
            <a:r>
              <a:rPr lang="ru-RU" sz="2000" b="1" dirty="0" err="1" smtClean="0">
                <a:solidFill>
                  <a:schemeClr val="tx2"/>
                </a:solidFill>
              </a:rPr>
              <a:t>команди</a:t>
            </a:r>
            <a:r>
              <a:rPr lang="ru-RU" sz="2000" b="1" dirty="0" smtClean="0">
                <a:solidFill>
                  <a:schemeClr val="tx2"/>
                </a:solidFill>
              </a:rPr>
              <a:t> </a:t>
            </a:r>
            <a:r>
              <a:rPr lang="ru-RU" sz="2000" b="1" dirty="0" err="1" smtClean="0">
                <a:solidFill>
                  <a:schemeClr val="tx2"/>
                </a:solidFill>
              </a:rPr>
              <a:t>спробуйте</a:t>
            </a:r>
            <a:r>
              <a:rPr lang="ru-RU" sz="2000" b="1" dirty="0" smtClean="0">
                <a:solidFill>
                  <a:schemeClr val="tx2"/>
                </a:solidFill>
              </a:rPr>
              <a:t> </a:t>
            </a:r>
            <a:r>
              <a:rPr lang="ru-RU" sz="2000" b="1" dirty="0" err="1" smtClean="0">
                <a:solidFill>
                  <a:schemeClr val="tx2"/>
                </a:solidFill>
              </a:rPr>
              <a:t>загасити</a:t>
            </a:r>
            <a:r>
              <a:rPr lang="ru-RU" sz="2000" b="1" dirty="0" smtClean="0">
                <a:solidFill>
                  <a:schemeClr val="tx2"/>
                </a:solidFill>
              </a:rPr>
              <a:t> </a:t>
            </a:r>
            <a:r>
              <a:rPr lang="ru-RU" sz="2000" b="1" dirty="0" err="1" smtClean="0">
                <a:solidFill>
                  <a:schemeClr val="tx2"/>
                </a:solidFill>
              </a:rPr>
              <a:t>його</a:t>
            </a:r>
            <a:r>
              <a:rPr lang="ru-RU" sz="2000" b="1" dirty="0" smtClean="0">
                <a:solidFill>
                  <a:schemeClr val="tx2"/>
                </a:solidFill>
              </a:rPr>
              <a:t> </a:t>
            </a:r>
            <a:r>
              <a:rPr lang="ru-RU" sz="2000" b="1" dirty="0" err="1" smtClean="0">
                <a:solidFill>
                  <a:schemeClr val="tx2"/>
                </a:solidFill>
              </a:rPr>
              <a:t>наявними</a:t>
            </a:r>
            <a:r>
              <a:rPr lang="ru-RU" sz="2000" b="1" dirty="0" smtClean="0">
                <a:solidFill>
                  <a:schemeClr val="tx2"/>
                </a:solidFill>
              </a:rPr>
              <a:t> </a:t>
            </a:r>
            <a:r>
              <a:rPr lang="ru-RU" sz="2000" b="1" dirty="0" err="1" smtClean="0">
                <a:solidFill>
                  <a:schemeClr val="tx2"/>
                </a:solidFill>
              </a:rPr>
              <a:t>підручними</a:t>
            </a:r>
            <a:r>
              <a:rPr lang="ru-RU" sz="2000" b="1" dirty="0" smtClean="0">
                <a:solidFill>
                  <a:schemeClr val="tx2"/>
                </a:solidFill>
              </a:rPr>
              <a:t> </a:t>
            </a:r>
            <a:r>
              <a:rPr lang="ru-RU" sz="2000" b="1" dirty="0" err="1" smtClean="0">
                <a:solidFill>
                  <a:schemeClr val="tx2"/>
                </a:solidFill>
              </a:rPr>
              <a:t>засобами</a:t>
            </a:r>
            <a:r>
              <a:rPr lang="ru-RU" sz="2000" b="1" dirty="0" smtClean="0">
                <a:solidFill>
                  <a:schemeClr val="tx2"/>
                </a:solidFill>
              </a:rPr>
              <a:t>.</a:t>
            </a:r>
          </a:p>
          <a:p>
            <a:pPr>
              <a:lnSpc>
                <a:spcPct val="80000"/>
              </a:lnSpc>
              <a:spcAft>
                <a:spcPts val="1200"/>
              </a:spcAft>
            </a:pPr>
            <a:r>
              <a:rPr lang="ru-RU" sz="2000" b="1" dirty="0" err="1" smtClean="0">
                <a:solidFill>
                  <a:schemeClr val="tx2"/>
                </a:solidFill>
              </a:rPr>
              <a:t>Зберігайте</a:t>
            </a:r>
            <a:r>
              <a:rPr lang="ru-RU" sz="2000" b="1" dirty="0" smtClean="0">
                <a:solidFill>
                  <a:schemeClr val="tx2"/>
                </a:solidFill>
              </a:rPr>
              <a:t> </a:t>
            </a:r>
            <a:r>
              <a:rPr lang="ru-RU" sz="2000" b="1" dirty="0" err="1" smtClean="0">
                <a:solidFill>
                  <a:schemeClr val="tx2"/>
                </a:solidFill>
              </a:rPr>
              <a:t>спокій</a:t>
            </a:r>
            <a:r>
              <a:rPr lang="ru-RU" sz="2000" b="1" dirty="0" smtClean="0">
                <a:solidFill>
                  <a:schemeClr val="tx2"/>
                </a:solidFill>
              </a:rPr>
              <a:t>, </a:t>
            </a:r>
            <a:r>
              <a:rPr lang="ru-RU" sz="2000" b="1" dirty="0" err="1" smtClean="0">
                <a:solidFill>
                  <a:schemeClr val="tx2"/>
                </a:solidFill>
              </a:rPr>
              <a:t>здатність</a:t>
            </a:r>
            <a:r>
              <a:rPr lang="ru-RU" sz="2000" b="1" dirty="0" smtClean="0">
                <a:solidFill>
                  <a:schemeClr val="tx2"/>
                </a:solidFill>
              </a:rPr>
              <a:t> </a:t>
            </a:r>
            <a:r>
              <a:rPr lang="ru-RU" sz="2000" b="1" dirty="0" err="1" smtClean="0">
                <a:solidFill>
                  <a:schemeClr val="tx2"/>
                </a:solidFill>
              </a:rPr>
              <a:t>швидко</a:t>
            </a:r>
            <a:r>
              <a:rPr lang="ru-RU" sz="2000" b="1" dirty="0" smtClean="0">
                <a:solidFill>
                  <a:schemeClr val="tx2"/>
                </a:solidFill>
              </a:rPr>
              <a:t> </a:t>
            </a:r>
            <a:r>
              <a:rPr lang="ru-RU" sz="2000" b="1" dirty="0" err="1" smtClean="0">
                <a:solidFill>
                  <a:schemeClr val="tx2"/>
                </a:solidFill>
              </a:rPr>
              <a:t>оцінювати</a:t>
            </a:r>
            <a:r>
              <a:rPr lang="ru-RU" sz="2000" b="1" dirty="0" smtClean="0">
                <a:solidFill>
                  <a:schemeClr val="tx2"/>
                </a:solidFill>
              </a:rPr>
              <a:t> обстановку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приймати</a:t>
            </a:r>
            <a:r>
              <a:rPr lang="ru-RU" sz="2000" b="1" dirty="0" smtClean="0">
                <a:solidFill>
                  <a:schemeClr val="tx2"/>
                </a:solidFill>
              </a:rPr>
              <a:t> </a:t>
            </a:r>
            <a:r>
              <a:rPr lang="ru-RU" sz="2000" b="1" dirty="0" err="1" smtClean="0">
                <a:solidFill>
                  <a:schemeClr val="tx2"/>
                </a:solidFill>
              </a:rPr>
              <a:t>правильні</a:t>
            </a:r>
            <a:r>
              <a:rPr lang="ru-RU" sz="2000" b="1" dirty="0" smtClean="0">
                <a:solidFill>
                  <a:schemeClr val="tx2"/>
                </a:solidFill>
              </a:rPr>
              <a:t> </a:t>
            </a:r>
            <a:r>
              <a:rPr lang="ru-RU" sz="2000" b="1" dirty="0" err="1" smtClean="0">
                <a:solidFill>
                  <a:schemeClr val="tx2"/>
                </a:solidFill>
              </a:rPr>
              <a:t>рішення</a:t>
            </a:r>
            <a:r>
              <a:rPr lang="ru-RU" sz="2000" b="1" dirty="0" smtClean="0">
                <a:solidFill>
                  <a:schemeClr val="tx2"/>
                </a:solidFill>
              </a:rPr>
              <a:t>.</a:t>
            </a:r>
          </a:p>
          <a:p>
            <a:pPr>
              <a:lnSpc>
                <a:spcPct val="80000"/>
              </a:lnSpc>
              <a:spcAft>
                <a:spcPts val="1200"/>
              </a:spcAft>
            </a:pPr>
            <a:r>
              <a:rPr lang="ru-RU" sz="2000" b="1" dirty="0" err="1" smtClean="0">
                <a:solidFill>
                  <a:schemeClr val="tx2"/>
                </a:solidFill>
              </a:rPr>
              <a:t>Проходячи</a:t>
            </a:r>
            <a:r>
              <a:rPr lang="ru-RU" sz="2000" b="1" dirty="0" smtClean="0">
                <a:solidFill>
                  <a:schemeClr val="tx2"/>
                </a:solidFill>
              </a:rPr>
              <a:t> через </a:t>
            </a:r>
            <a:r>
              <a:rPr lang="ru-RU" sz="2000" b="1" dirty="0" err="1" smtClean="0">
                <a:solidFill>
                  <a:schemeClr val="tx2"/>
                </a:solidFill>
              </a:rPr>
              <a:t>приміщення</a:t>
            </a:r>
            <a:r>
              <a:rPr lang="ru-RU" sz="2000" b="1" dirty="0" smtClean="0">
                <a:solidFill>
                  <a:schemeClr val="tx2"/>
                </a:solidFill>
              </a:rPr>
              <a:t>, </a:t>
            </a:r>
            <a:r>
              <a:rPr lang="ru-RU" sz="2000" b="1" dirty="0" err="1" smtClean="0">
                <a:solidFill>
                  <a:schemeClr val="tx2"/>
                </a:solidFill>
              </a:rPr>
              <a:t>що</a:t>
            </a:r>
            <a:r>
              <a:rPr lang="ru-RU" sz="2000" b="1" dirty="0" smtClean="0">
                <a:solidFill>
                  <a:schemeClr val="tx2"/>
                </a:solidFill>
              </a:rPr>
              <a:t> </a:t>
            </a:r>
            <a:r>
              <a:rPr lang="ru-RU" sz="2000" b="1" dirty="0" err="1" smtClean="0">
                <a:solidFill>
                  <a:schemeClr val="tx2"/>
                </a:solidFill>
              </a:rPr>
              <a:t>горять</a:t>
            </a:r>
            <a:r>
              <a:rPr lang="ru-RU" sz="2000" b="1" dirty="0" smtClean="0">
                <a:solidFill>
                  <a:schemeClr val="tx2"/>
                </a:solidFill>
              </a:rPr>
              <a:t>, </a:t>
            </a:r>
            <a:r>
              <a:rPr lang="ru-RU" sz="2000" b="1" dirty="0" err="1" smtClean="0">
                <a:solidFill>
                  <a:schemeClr val="tx2"/>
                </a:solidFill>
              </a:rPr>
              <a:t>накрийтеся</a:t>
            </a:r>
            <a:r>
              <a:rPr lang="ru-RU" sz="2000" b="1" dirty="0" smtClean="0">
                <a:solidFill>
                  <a:schemeClr val="tx2"/>
                </a:solidFill>
              </a:rPr>
              <a:t> </a:t>
            </a:r>
            <a:r>
              <a:rPr lang="ru-RU" sz="2000" b="1" dirty="0" err="1" smtClean="0">
                <a:solidFill>
                  <a:schemeClr val="tx2"/>
                </a:solidFill>
              </a:rPr>
              <a:t>з</a:t>
            </a:r>
            <a:r>
              <a:rPr lang="ru-RU" sz="2000" b="1" dirty="0" smtClean="0">
                <a:solidFill>
                  <a:schemeClr val="tx2"/>
                </a:solidFill>
              </a:rPr>
              <a:t> головою мокрою </a:t>
            </a:r>
            <a:r>
              <a:rPr lang="ru-RU" sz="2000" b="1" dirty="0" err="1" smtClean="0">
                <a:solidFill>
                  <a:schemeClr val="tx2"/>
                </a:solidFill>
              </a:rPr>
              <a:t>матерією</a:t>
            </a:r>
            <a:r>
              <a:rPr lang="ru-RU" sz="2000" b="1" dirty="0" smtClean="0">
                <a:solidFill>
                  <a:schemeClr val="tx2"/>
                </a:solidFill>
              </a:rPr>
              <a:t>, через </a:t>
            </a:r>
            <a:r>
              <a:rPr lang="ru-RU" sz="2000" b="1" dirty="0" err="1" smtClean="0">
                <a:solidFill>
                  <a:schemeClr val="tx2"/>
                </a:solidFill>
              </a:rPr>
              <a:t>задимлені</a:t>
            </a:r>
            <a:r>
              <a:rPr lang="ru-RU" sz="2000" b="1" dirty="0" smtClean="0">
                <a:solidFill>
                  <a:schemeClr val="tx2"/>
                </a:solidFill>
              </a:rPr>
              <a:t> </a:t>
            </a:r>
            <a:r>
              <a:rPr lang="ru-RU" sz="2000" b="1" dirty="0" err="1" smtClean="0">
                <a:solidFill>
                  <a:schemeClr val="tx2"/>
                </a:solidFill>
              </a:rPr>
              <a:t>приміщення</a:t>
            </a:r>
            <a:r>
              <a:rPr lang="ru-RU" sz="2000" b="1" dirty="0" smtClean="0">
                <a:solidFill>
                  <a:schemeClr val="tx2"/>
                </a:solidFill>
              </a:rPr>
              <a:t> </a:t>
            </a:r>
            <a:r>
              <a:rPr lang="ru-RU" sz="2000" b="1" dirty="0" err="1" smtClean="0">
                <a:solidFill>
                  <a:schemeClr val="tx2"/>
                </a:solidFill>
              </a:rPr>
              <a:t>рухайтеся</a:t>
            </a:r>
            <a:r>
              <a:rPr lang="ru-RU" sz="2000" b="1" dirty="0" smtClean="0">
                <a:solidFill>
                  <a:schemeClr val="tx2"/>
                </a:solidFill>
              </a:rPr>
              <a:t> </a:t>
            </a:r>
            <a:r>
              <a:rPr lang="ru-RU" sz="2000" b="1" dirty="0" err="1" smtClean="0">
                <a:solidFill>
                  <a:schemeClr val="tx2"/>
                </a:solidFill>
              </a:rPr>
              <a:t>повзучи</a:t>
            </a:r>
            <a:r>
              <a:rPr lang="ru-RU" sz="2000" b="1" dirty="0" smtClean="0">
                <a:solidFill>
                  <a:schemeClr val="tx2"/>
                </a:solidFill>
              </a:rPr>
              <a:t> </a:t>
            </a:r>
            <a:r>
              <a:rPr lang="ru-RU" sz="2000" b="1" dirty="0" err="1" smtClean="0">
                <a:solidFill>
                  <a:schemeClr val="tx2"/>
                </a:solidFill>
              </a:rPr>
              <a:t>або</a:t>
            </a:r>
            <a:r>
              <a:rPr lang="ru-RU" sz="2000" b="1" dirty="0" smtClean="0">
                <a:solidFill>
                  <a:schemeClr val="tx2"/>
                </a:solidFill>
              </a:rPr>
              <a:t> пригнувшись, </a:t>
            </a:r>
            <a:r>
              <a:rPr lang="ru-RU" sz="2000" b="1" dirty="0" err="1" smtClean="0">
                <a:solidFill>
                  <a:schemeClr val="tx2"/>
                </a:solidFill>
              </a:rPr>
              <a:t>закривши</a:t>
            </a:r>
            <a:r>
              <a:rPr lang="ru-RU" sz="2000" b="1" dirty="0" smtClean="0">
                <a:solidFill>
                  <a:schemeClr val="tx2"/>
                </a:solidFill>
              </a:rPr>
              <a:t> рот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ніс</a:t>
            </a:r>
            <a:r>
              <a:rPr lang="ru-RU" sz="2000" b="1" dirty="0" smtClean="0">
                <a:solidFill>
                  <a:schemeClr val="tx2"/>
                </a:solidFill>
              </a:rPr>
              <a:t> </a:t>
            </a:r>
            <a:r>
              <a:rPr lang="ru-RU" sz="2000" b="1" dirty="0" err="1" smtClean="0">
                <a:solidFill>
                  <a:schemeClr val="tx2"/>
                </a:solidFill>
              </a:rPr>
              <a:t>вологою</a:t>
            </a:r>
            <a:r>
              <a:rPr lang="ru-RU" sz="2000" b="1" dirty="0" smtClean="0">
                <a:solidFill>
                  <a:schemeClr val="tx2"/>
                </a:solidFill>
              </a:rPr>
              <a:t> </a:t>
            </a:r>
            <a:r>
              <a:rPr lang="ru-RU" sz="2000" b="1" dirty="0" err="1" smtClean="0">
                <a:solidFill>
                  <a:schemeClr val="tx2"/>
                </a:solidFill>
              </a:rPr>
              <a:t>ганчіркою</a:t>
            </a:r>
            <a:r>
              <a:rPr lang="ru-RU" sz="2000" b="1" dirty="0" smtClean="0">
                <a:solidFill>
                  <a:schemeClr val="tx2"/>
                </a:solidFill>
              </a:rPr>
              <a:t> - </a:t>
            </a:r>
            <a:r>
              <a:rPr lang="ru-RU" sz="2000" b="1" dirty="0" err="1" smtClean="0">
                <a:solidFill>
                  <a:schemeClr val="tx2"/>
                </a:solidFill>
              </a:rPr>
              <a:t>менше</a:t>
            </a:r>
            <a:r>
              <a:rPr lang="ru-RU" sz="2000" b="1" dirty="0" smtClean="0">
                <a:solidFill>
                  <a:schemeClr val="tx2"/>
                </a:solidFill>
              </a:rPr>
              <a:t> </a:t>
            </a:r>
            <a:r>
              <a:rPr lang="ru-RU" sz="2000" b="1" dirty="0" err="1" smtClean="0">
                <a:solidFill>
                  <a:schemeClr val="tx2"/>
                </a:solidFill>
              </a:rPr>
              <a:t>вірогідність</a:t>
            </a:r>
            <a:r>
              <a:rPr lang="ru-RU" sz="2000" b="1" dirty="0" smtClean="0">
                <a:solidFill>
                  <a:schemeClr val="tx2"/>
                </a:solidFill>
              </a:rPr>
              <a:t> </a:t>
            </a:r>
            <a:r>
              <a:rPr lang="ru-RU" sz="2000" b="1" dirty="0" err="1" smtClean="0">
                <a:solidFill>
                  <a:schemeClr val="tx2"/>
                </a:solidFill>
              </a:rPr>
              <a:t>задихнутися</a:t>
            </a:r>
            <a:r>
              <a:rPr lang="ru-RU" sz="2000" b="1" dirty="0" smtClean="0">
                <a:solidFill>
                  <a:schemeClr val="tx2"/>
                </a:solidFill>
              </a:rPr>
              <a:t> в </a:t>
            </a:r>
            <a:r>
              <a:rPr lang="ru-RU" sz="2000" b="1" dirty="0" err="1" smtClean="0">
                <a:solidFill>
                  <a:schemeClr val="tx2"/>
                </a:solidFill>
              </a:rPr>
              <a:t>диму</a:t>
            </a:r>
            <a:r>
              <a:rPr lang="ru-RU" sz="2000" b="1" dirty="0" smtClean="0">
                <a:solidFill>
                  <a:schemeClr val="tx2"/>
                </a:solidFill>
              </a:rPr>
              <a:t>.</a:t>
            </a:r>
          </a:p>
          <a:p>
            <a:pPr>
              <a:lnSpc>
                <a:spcPct val="80000"/>
              </a:lnSpc>
              <a:spcAft>
                <a:spcPts val="1200"/>
              </a:spcAft>
            </a:pPr>
            <a:r>
              <a:rPr lang="ru-RU" sz="2000" b="1" dirty="0" err="1" smtClean="0">
                <a:solidFill>
                  <a:schemeClr val="tx2"/>
                </a:solidFill>
              </a:rPr>
              <a:t>Якщо</a:t>
            </a:r>
            <a:r>
              <a:rPr lang="ru-RU" sz="2000" b="1" dirty="0" smtClean="0">
                <a:solidFill>
                  <a:schemeClr val="tx2"/>
                </a:solidFill>
              </a:rPr>
              <a:t> на вас </a:t>
            </a:r>
            <a:r>
              <a:rPr lang="ru-RU" sz="2000" b="1" dirty="0" err="1" smtClean="0">
                <a:solidFill>
                  <a:schemeClr val="tx2"/>
                </a:solidFill>
              </a:rPr>
              <a:t>спалахнув</a:t>
            </a:r>
            <a:r>
              <a:rPr lang="ru-RU" sz="2000" b="1" dirty="0" smtClean="0">
                <a:solidFill>
                  <a:schemeClr val="tx2"/>
                </a:solidFill>
              </a:rPr>
              <a:t> </a:t>
            </a:r>
            <a:r>
              <a:rPr lang="ru-RU" sz="2000" b="1" dirty="0" err="1" smtClean="0">
                <a:solidFill>
                  <a:schemeClr val="tx2"/>
                </a:solidFill>
              </a:rPr>
              <a:t>одяг</a:t>
            </a:r>
            <a:r>
              <a:rPr lang="ru-RU" sz="2000" b="1" dirty="0" smtClean="0">
                <a:solidFill>
                  <a:schemeClr val="tx2"/>
                </a:solidFill>
              </a:rPr>
              <a:t>, не </a:t>
            </a:r>
            <a:r>
              <a:rPr lang="ru-RU" sz="2000" b="1" dirty="0" err="1" smtClean="0">
                <a:solidFill>
                  <a:schemeClr val="tx2"/>
                </a:solidFill>
              </a:rPr>
              <a:t>нервуйте</a:t>
            </a:r>
            <a:r>
              <a:rPr lang="ru-RU" sz="2000" b="1" dirty="0" smtClean="0">
                <a:solidFill>
                  <a:schemeClr val="tx2"/>
                </a:solidFill>
              </a:rPr>
              <a:t>, </a:t>
            </a:r>
            <a:r>
              <a:rPr lang="ru-RU" sz="2000" b="1" dirty="0" err="1" smtClean="0">
                <a:solidFill>
                  <a:schemeClr val="tx2"/>
                </a:solidFill>
              </a:rPr>
              <a:t>не</a:t>
            </a:r>
            <a:r>
              <a:rPr lang="ru-RU" sz="2000" b="1" dirty="0" smtClean="0">
                <a:solidFill>
                  <a:schemeClr val="tx2"/>
                </a:solidFill>
              </a:rPr>
              <a:t> </a:t>
            </a:r>
            <a:r>
              <a:rPr lang="ru-RU" sz="2000" b="1" dirty="0" err="1" smtClean="0">
                <a:solidFill>
                  <a:schemeClr val="tx2"/>
                </a:solidFill>
              </a:rPr>
              <a:t>намагайтеся</a:t>
            </a:r>
            <a:r>
              <a:rPr lang="ru-RU" sz="2000" b="1" dirty="0" smtClean="0">
                <a:solidFill>
                  <a:schemeClr val="tx2"/>
                </a:solidFill>
              </a:rPr>
              <a:t> </a:t>
            </a:r>
            <a:r>
              <a:rPr lang="ru-RU" sz="2000" b="1" dirty="0" err="1" smtClean="0">
                <a:solidFill>
                  <a:schemeClr val="tx2"/>
                </a:solidFill>
              </a:rPr>
              <a:t>бігти</a:t>
            </a:r>
            <a:r>
              <a:rPr lang="ru-RU" sz="2000" b="1" dirty="0" smtClean="0">
                <a:solidFill>
                  <a:schemeClr val="tx2"/>
                </a:solidFill>
              </a:rPr>
              <a:t>, а </a:t>
            </a:r>
            <a:r>
              <a:rPr lang="ru-RU" sz="2000" b="1" dirty="0" err="1" smtClean="0">
                <a:solidFill>
                  <a:schemeClr val="tx2"/>
                </a:solidFill>
              </a:rPr>
              <a:t>постарайтеся</a:t>
            </a:r>
            <a:r>
              <a:rPr lang="ru-RU" sz="2000" b="1" dirty="0" smtClean="0">
                <a:solidFill>
                  <a:schemeClr val="tx2"/>
                </a:solidFill>
              </a:rPr>
              <a:t> </a:t>
            </a:r>
            <a:r>
              <a:rPr lang="ru-RU" sz="2000" b="1" dirty="0" err="1" smtClean="0">
                <a:solidFill>
                  <a:schemeClr val="tx2"/>
                </a:solidFill>
              </a:rPr>
              <a:t>збити</a:t>
            </a:r>
            <a:r>
              <a:rPr lang="ru-RU" sz="2000" b="1" dirty="0" smtClean="0">
                <a:solidFill>
                  <a:schemeClr val="tx2"/>
                </a:solidFill>
              </a:rPr>
              <a:t> </a:t>
            </a:r>
            <a:r>
              <a:rPr lang="ru-RU" sz="2000" b="1" dirty="0" err="1" smtClean="0">
                <a:solidFill>
                  <a:schemeClr val="tx2"/>
                </a:solidFill>
              </a:rPr>
              <a:t>полум'я</a:t>
            </a:r>
            <a:r>
              <a:rPr lang="ru-RU" sz="2000" b="1" dirty="0" smtClean="0">
                <a:solidFill>
                  <a:schemeClr val="tx2"/>
                </a:solidFill>
              </a:rPr>
              <a:t>, </a:t>
            </a:r>
            <a:r>
              <a:rPr lang="ru-RU" sz="2000" b="1" dirty="0" err="1" smtClean="0">
                <a:solidFill>
                  <a:schemeClr val="tx2"/>
                </a:solidFill>
              </a:rPr>
              <a:t>перекочуючись</a:t>
            </a:r>
            <a:r>
              <a:rPr lang="ru-RU" sz="2000" b="1" dirty="0" smtClean="0">
                <a:solidFill>
                  <a:schemeClr val="tx2"/>
                </a:solidFill>
              </a:rPr>
              <a:t> на </a:t>
            </a:r>
            <a:r>
              <a:rPr lang="ru-RU" sz="2000" b="1" dirty="0" err="1" smtClean="0">
                <a:solidFill>
                  <a:schemeClr val="tx2"/>
                </a:solidFill>
              </a:rPr>
              <a:t>підлозі</a:t>
            </a:r>
            <a:r>
              <a:rPr lang="ru-RU" sz="2000" b="1" dirty="0" smtClean="0">
                <a:solidFill>
                  <a:schemeClr val="tx2"/>
                </a:solidFill>
              </a:rPr>
              <a:t>, накинувши </a:t>
            </a:r>
            <a:r>
              <a:rPr lang="ru-RU" sz="2000" b="1" dirty="0" err="1" smtClean="0">
                <a:solidFill>
                  <a:schemeClr val="tx2"/>
                </a:solidFill>
              </a:rPr>
              <a:t>ковдру</a:t>
            </a:r>
            <a:r>
              <a:rPr lang="ru-RU" sz="2000" b="1" dirty="0" smtClean="0">
                <a:solidFill>
                  <a:schemeClr val="tx2"/>
                </a:solidFill>
              </a:rPr>
              <a:t>, </a:t>
            </a:r>
            <a:r>
              <a:rPr lang="ru-RU" sz="2000" b="1" dirty="0" err="1" smtClean="0">
                <a:solidFill>
                  <a:schemeClr val="tx2"/>
                </a:solidFill>
              </a:rPr>
              <a:t>або</a:t>
            </a:r>
            <a:r>
              <a:rPr lang="ru-RU" sz="2000" b="1" dirty="0" smtClean="0">
                <a:solidFill>
                  <a:schemeClr val="tx2"/>
                </a:solidFill>
              </a:rPr>
              <a:t>, </a:t>
            </a:r>
            <a:r>
              <a:rPr lang="ru-RU" sz="2000" b="1" dirty="0" err="1" smtClean="0">
                <a:solidFill>
                  <a:schemeClr val="tx2"/>
                </a:solidFill>
              </a:rPr>
              <a:t>якщо</a:t>
            </a:r>
            <a:r>
              <a:rPr lang="ru-RU" sz="2000" b="1" dirty="0" smtClean="0">
                <a:solidFill>
                  <a:schemeClr val="tx2"/>
                </a:solidFill>
              </a:rPr>
              <a:t> </a:t>
            </a:r>
            <a:r>
              <a:rPr lang="ru-RU" sz="2000" b="1" dirty="0" err="1" smtClean="0">
                <a:solidFill>
                  <a:schemeClr val="tx2"/>
                </a:solidFill>
              </a:rPr>
              <a:t>є</a:t>
            </a:r>
            <a:r>
              <a:rPr lang="ru-RU" sz="2000" b="1" dirty="0" smtClean="0">
                <a:solidFill>
                  <a:schemeClr val="tx2"/>
                </a:solidFill>
              </a:rPr>
              <a:t> </a:t>
            </a:r>
            <a:r>
              <a:rPr lang="ru-RU" sz="2000" b="1" dirty="0" err="1" smtClean="0">
                <a:solidFill>
                  <a:schemeClr val="tx2"/>
                </a:solidFill>
              </a:rPr>
              <a:t>можливість</a:t>
            </a:r>
            <a:r>
              <a:rPr lang="ru-RU" sz="2000" b="1" dirty="0" smtClean="0">
                <a:solidFill>
                  <a:schemeClr val="tx2"/>
                </a:solidFill>
              </a:rPr>
              <a:t>, </a:t>
            </a:r>
            <a:r>
              <a:rPr lang="ru-RU" sz="2000" b="1" dirty="0" err="1" smtClean="0">
                <a:solidFill>
                  <a:schemeClr val="tx2"/>
                </a:solidFill>
              </a:rPr>
              <a:t>загасити</a:t>
            </a:r>
            <a:r>
              <a:rPr lang="ru-RU" sz="2000" b="1" dirty="0" smtClean="0">
                <a:solidFill>
                  <a:schemeClr val="tx2"/>
                </a:solidFill>
              </a:rPr>
              <a:t> водою.</a:t>
            </a:r>
          </a:p>
          <a:p>
            <a:pPr>
              <a:lnSpc>
                <a:spcPct val="80000"/>
              </a:lnSpc>
              <a:spcAft>
                <a:spcPts val="1200"/>
              </a:spcAft>
            </a:pPr>
            <a:r>
              <a:rPr lang="ru-RU" sz="2000" b="1" dirty="0" smtClean="0">
                <a:solidFill>
                  <a:schemeClr val="tx2"/>
                </a:solidFill>
              </a:rPr>
              <a:t>Для </a:t>
            </a:r>
            <a:r>
              <a:rPr lang="ru-RU" sz="2000" b="1" dirty="0" err="1" smtClean="0">
                <a:solidFill>
                  <a:schemeClr val="tx2"/>
                </a:solidFill>
              </a:rPr>
              <a:t>захисту</a:t>
            </a:r>
            <a:r>
              <a:rPr lang="ru-RU" sz="2000" b="1" dirty="0" smtClean="0">
                <a:solidFill>
                  <a:schemeClr val="tx2"/>
                </a:solidFill>
              </a:rPr>
              <a:t> </a:t>
            </a:r>
            <a:r>
              <a:rPr lang="ru-RU" sz="2000" b="1" dirty="0" err="1" smtClean="0">
                <a:solidFill>
                  <a:schemeClr val="tx2"/>
                </a:solidFill>
              </a:rPr>
              <a:t>від</a:t>
            </a:r>
            <a:r>
              <a:rPr lang="ru-RU" sz="2000" b="1" dirty="0" smtClean="0">
                <a:solidFill>
                  <a:schemeClr val="tx2"/>
                </a:solidFill>
              </a:rPr>
              <a:t> </a:t>
            </a:r>
            <a:r>
              <a:rPr lang="ru-RU" sz="2000" b="1" dirty="0" err="1" smtClean="0">
                <a:solidFill>
                  <a:schemeClr val="tx2"/>
                </a:solidFill>
              </a:rPr>
              <a:t>продуктів</a:t>
            </a:r>
            <a:r>
              <a:rPr lang="ru-RU" sz="2000" b="1" dirty="0" smtClean="0">
                <a:solidFill>
                  <a:schemeClr val="tx2"/>
                </a:solidFill>
              </a:rPr>
              <a:t> </a:t>
            </a:r>
            <a:r>
              <a:rPr lang="ru-RU" sz="2000" b="1" dirty="0" err="1" smtClean="0">
                <a:solidFill>
                  <a:schemeClr val="tx2"/>
                </a:solidFill>
              </a:rPr>
              <a:t>горіння</a:t>
            </a:r>
            <a:r>
              <a:rPr lang="ru-RU" sz="2000" b="1" dirty="0" smtClean="0">
                <a:solidFill>
                  <a:schemeClr val="tx2"/>
                </a:solidFill>
              </a:rPr>
              <a:t> </a:t>
            </a:r>
            <a:r>
              <a:rPr lang="ru-RU" sz="2000" b="1" dirty="0" err="1" smtClean="0">
                <a:solidFill>
                  <a:schemeClr val="tx2"/>
                </a:solidFill>
              </a:rPr>
              <a:t>дихайте</a:t>
            </a:r>
            <a:r>
              <a:rPr lang="ru-RU" sz="2000" b="1" dirty="0" smtClean="0">
                <a:solidFill>
                  <a:schemeClr val="tx2"/>
                </a:solidFill>
              </a:rPr>
              <a:t> через </a:t>
            </a:r>
            <a:r>
              <a:rPr lang="ru-RU" sz="2000" b="1" dirty="0" err="1" smtClean="0">
                <a:solidFill>
                  <a:schemeClr val="tx2"/>
                </a:solidFill>
              </a:rPr>
              <a:t>вологу</a:t>
            </a:r>
            <a:r>
              <a:rPr lang="ru-RU" sz="2000" b="1" dirty="0" smtClean="0">
                <a:solidFill>
                  <a:schemeClr val="tx2"/>
                </a:solidFill>
              </a:rPr>
              <a:t> </a:t>
            </a:r>
            <a:r>
              <a:rPr lang="ru-RU" sz="2000" b="1" dirty="0" err="1" smtClean="0">
                <a:solidFill>
                  <a:schemeClr val="tx2"/>
                </a:solidFill>
              </a:rPr>
              <a:t>хустку</a:t>
            </a:r>
            <a:r>
              <a:rPr lang="ru-RU" sz="2000" b="1" dirty="0" smtClean="0">
                <a:solidFill>
                  <a:schemeClr val="tx2"/>
                </a:solidFill>
              </a:rPr>
              <a:t>, тканину.</a:t>
            </a:r>
          </a:p>
          <a:p>
            <a:pPr>
              <a:lnSpc>
                <a:spcPct val="80000"/>
              </a:lnSpc>
              <a:spcAft>
                <a:spcPts val="1200"/>
              </a:spcAft>
            </a:pPr>
            <a:r>
              <a:rPr lang="ru-RU" sz="2000" b="1" dirty="0" smtClean="0">
                <a:solidFill>
                  <a:schemeClr val="tx2"/>
                </a:solidFill>
              </a:rPr>
              <a:t>При </a:t>
            </a:r>
            <a:r>
              <a:rPr lang="ru-RU" sz="2000" b="1" dirty="0" err="1" smtClean="0">
                <a:solidFill>
                  <a:schemeClr val="tx2"/>
                </a:solidFill>
              </a:rPr>
              <a:t>виході</a:t>
            </a:r>
            <a:r>
              <a:rPr lang="ru-RU" sz="2000" b="1" dirty="0" smtClean="0">
                <a:solidFill>
                  <a:schemeClr val="tx2"/>
                </a:solidFill>
              </a:rPr>
              <a:t> </a:t>
            </a:r>
            <a:r>
              <a:rPr lang="ru-RU" sz="2000" b="1" dirty="0" err="1" smtClean="0">
                <a:solidFill>
                  <a:schemeClr val="tx2"/>
                </a:solidFill>
              </a:rPr>
              <a:t>з</a:t>
            </a:r>
            <a:r>
              <a:rPr lang="ru-RU" sz="2000" b="1" dirty="0" smtClean="0">
                <a:solidFill>
                  <a:schemeClr val="tx2"/>
                </a:solidFill>
              </a:rPr>
              <a:t> </a:t>
            </a:r>
            <a:r>
              <a:rPr lang="ru-RU" sz="2000" b="1" dirty="0" err="1" smtClean="0">
                <a:solidFill>
                  <a:schemeClr val="tx2"/>
                </a:solidFill>
              </a:rPr>
              <a:t>будівлі</a:t>
            </a:r>
            <a:r>
              <a:rPr lang="ru-RU" sz="2000" b="1" dirty="0" smtClean="0">
                <a:solidFill>
                  <a:schemeClr val="tx2"/>
                </a:solidFill>
              </a:rPr>
              <a:t> по </a:t>
            </a:r>
            <a:r>
              <a:rPr lang="ru-RU" sz="2000" b="1" dirty="0" err="1" smtClean="0">
                <a:solidFill>
                  <a:schemeClr val="tx2"/>
                </a:solidFill>
              </a:rPr>
              <a:t>задимлених</a:t>
            </a:r>
            <a:r>
              <a:rPr lang="ru-RU" sz="2000" b="1" dirty="0" smtClean="0">
                <a:solidFill>
                  <a:schemeClr val="tx2"/>
                </a:solidFill>
              </a:rPr>
              <a:t> сходах </a:t>
            </a:r>
            <a:r>
              <a:rPr lang="ru-RU" sz="2000" b="1" dirty="0" err="1" smtClean="0">
                <a:solidFill>
                  <a:schemeClr val="tx2"/>
                </a:solidFill>
              </a:rPr>
              <a:t>просувайтеся</a:t>
            </a:r>
            <a:r>
              <a:rPr lang="ru-RU" sz="2000" b="1" dirty="0" smtClean="0">
                <a:solidFill>
                  <a:schemeClr val="tx2"/>
                </a:solidFill>
              </a:rPr>
              <a:t> </a:t>
            </a:r>
            <a:r>
              <a:rPr lang="ru-RU" sz="2000" b="1" dirty="0" err="1" smtClean="0">
                <a:solidFill>
                  <a:schemeClr val="tx2"/>
                </a:solidFill>
              </a:rPr>
              <a:t>уздовж</a:t>
            </a:r>
            <a:r>
              <a:rPr lang="ru-RU" sz="2000" b="1" dirty="0" smtClean="0">
                <a:solidFill>
                  <a:schemeClr val="tx2"/>
                </a:solidFill>
              </a:rPr>
              <a:t> </a:t>
            </a:r>
            <a:r>
              <a:rPr lang="ru-RU" sz="2000" b="1" dirty="0" err="1" smtClean="0">
                <a:solidFill>
                  <a:schemeClr val="tx2"/>
                </a:solidFill>
              </a:rPr>
              <a:t>стін</a:t>
            </a:r>
            <a:r>
              <a:rPr lang="ru-RU" sz="2000" b="1" dirty="0" smtClean="0">
                <a:solidFill>
                  <a:schemeClr val="tx2"/>
                </a:solidFill>
              </a:rPr>
              <a:t>.</a:t>
            </a:r>
            <a:endParaRPr lang="ru-RU" sz="2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20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68610">
                                            <p:txEl>
                                              <p:pRg st="1" end="1"/>
                                            </p:txEl>
                                          </p:spTgt>
                                        </p:tgtEl>
                                        <p:attrNameLst>
                                          <p:attrName>style.visibility</p:attrName>
                                        </p:attrNameLst>
                                      </p:cBhvr>
                                      <p:to>
                                        <p:strVal val="visible"/>
                                      </p:to>
                                    </p:set>
                                    <p:anim calcmode="lin" valueType="num">
                                      <p:cBhvr additive="base">
                                        <p:cTn id="12" dur="2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68610">
                                            <p:txEl>
                                              <p:pRg st="2" end="2"/>
                                            </p:txEl>
                                          </p:spTgt>
                                        </p:tgtEl>
                                        <p:attrNameLst>
                                          <p:attrName>style.visibility</p:attrName>
                                        </p:attrNameLst>
                                      </p:cBhvr>
                                      <p:to>
                                        <p:strVal val="visible"/>
                                      </p:to>
                                    </p:set>
                                    <p:anim calcmode="lin" valueType="num">
                                      <p:cBhvr additive="base">
                                        <p:cTn id="17" dur="20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86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68610">
                                            <p:txEl>
                                              <p:pRg st="3" end="3"/>
                                            </p:txEl>
                                          </p:spTgt>
                                        </p:tgtEl>
                                        <p:attrNameLst>
                                          <p:attrName>style.visibility</p:attrName>
                                        </p:attrNameLst>
                                      </p:cBhvr>
                                      <p:to>
                                        <p:strVal val="visible"/>
                                      </p:to>
                                    </p:set>
                                    <p:anim calcmode="lin" valueType="num">
                                      <p:cBhvr additive="base">
                                        <p:cTn id="22" dur="20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861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68610">
                                            <p:txEl>
                                              <p:pRg st="4" end="4"/>
                                            </p:txEl>
                                          </p:spTgt>
                                        </p:tgtEl>
                                        <p:attrNameLst>
                                          <p:attrName>style.visibility</p:attrName>
                                        </p:attrNameLst>
                                      </p:cBhvr>
                                      <p:to>
                                        <p:strVal val="visible"/>
                                      </p:to>
                                    </p:set>
                                    <p:anim calcmode="lin" valueType="num">
                                      <p:cBhvr additive="base">
                                        <p:cTn id="27" dur="2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8610">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7" presetClass="entr" presetSubtype="4" fill="hold" grpId="0" nodeType="afterEffect">
                                  <p:stCondLst>
                                    <p:cond delay="0"/>
                                  </p:stCondLst>
                                  <p:childTnLst>
                                    <p:set>
                                      <p:cBhvr>
                                        <p:cTn id="31" dur="1" fill="hold">
                                          <p:stCondLst>
                                            <p:cond delay="0"/>
                                          </p:stCondLst>
                                        </p:cTn>
                                        <p:tgtEl>
                                          <p:spTgt spid="68610">
                                            <p:txEl>
                                              <p:pRg st="5" end="5"/>
                                            </p:txEl>
                                          </p:spTgt>
                                        </p:tgtEl>
                                        <p:attrNameLst>
                                          <p:attrName>style.visibility</p:attrName>
                                        </p:attrNameLst>
                                      </p:cBhvr>
                                      <p:to>
                                        <p:strVal val="visible"/>
                                      </p:to>
                                    </p:set>
                                    <p:anim calcmode="lin" valueType="num">
                                      <p:cBhvr additive="base">
                                        <p:cTn id="32" dur="2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8610">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7" presetClass="entr" presetSubtype="4" fill="hold" grpId="0" nodeType="afterEffect">
                                  <p:stCondLst>
                                    <p:cond delay="0"/>
                                  </p:stCondLst>
                                  <p:childTnLst>
                                    <p:set>
                                      <p:cBhvr>
                                        <p:cTn id="36" dur="1" fill="hold">
                                          <p:stCondLst>
                                            <p:cond delay="0"/>
                                          </p:stCondLst>
                                        </p:cTn>
                                        <p:tgtEl>
                                          <p:spTgt spid="68610">
                                            <p:txEl>
                                              <p:pRg st="6" end="6"/>
                                            </p:txEl>
                                          </p:spTgt>
                                        </p:tgtEl>
                                        <p:attrNameLst>
                                          <p:attrName>style.visibility</p:attrName>
                                        </p:attrNameLst>
                                      </p:cBhvr>
                                      <p:to>
                                        <p:strVal val="visible"/>
                                      </p:to>
                                    </p:set>
                                    <p:anim calcmode="lin" valueType="num">
                                      <p:cBhvr additive="base">
                                        <p:cTn id="37" dur="2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8610">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7" presetClass="entr" presetSubtype="4" fill="hold" grpId="0" nodeType="afterEffect">
                                  <p:stCondLst>
                                    <p:cond delay="0"/>
                                  </p:stCondLst>
                                  <p:childTnLst>
                                    <p:set>
                                      <p:cBhvr>
                                        <p:cTn id="41" dur="1" fill="hold">
                                          <p:stCondLst>
                                            <p:cond delay="0"/>
                                          </p:stCondLst>
                                        </p:cTn>
                                        <p:tgtEl>
                                          <p:spTgt spid="68610">
                                            <p:txEl>
                                              <p:pRg st="7" end="7"/>
                                            </p:txEl>
                                          </p:spTgt>
                                        </p:tgtEl>
                                        <p:attrNameLst>
                                          <p:attrName>style.visibility</p:attrName>
                                        </p:attrNameLst>
                                      </p:cBhvr>
                                      <p:to>
                                        <p:strVal val="visible"/>
                                      </p:to>
                                    </p:set>
                                    <p:anim calcmode="lin" valueType="num">
                                      <p:cBhvr additive="base">
                                        <p:cTn id="42" dur="2000" fill="hold"/>
                                        <p:tgtEl>
                                          <p:spTgt spid="68610">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68610">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7" presetClass="entr" presetSubtype="4" fill="hold" grpId="0" nodeType="afterEffect">
                                  <p:stCondLst>
                                    <p:cond delay="0"/>
                                  </p:stCondLst>
                                  <p:childTnLst>
                                    <p:set>
                                      <p:cBhvr>
                                        <p:cTn id="46" dur="1" fill="hold">
                                          <p:stCondLst>
                                            <p:cond delay="0"/>
                                          </p:stCondLst>
                                        </p:cTn>
                                        <p:tgtEl>
                                          <p:spTgt spid="68610">
                                            <p:txEl>
                                              <p:pRg st="8" end="8"/>
                                            </p:txEl>
                                          </p:spTgt>
                                        </p:tgtEl>
                                        <p:attrNameLst>
                                          <p:attrName>style.visibility</p:attrName>
                                        </p:attrNameLst>
                                      </p:cBhvr>
                                      <p:to>
                                        <p:strVal val="visible"/>
                                      </p:to>
                                    </p:set>
                                    <p:anim calcmode="lin" valueType="num">
                                      <p:cBhvr additive="base">
                                        <p:cTn id="47" dur="2000" fill="hold"/>
                                        <p:tgtEl>
                                          <p:spTgt spid="68610">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686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idx="4294967295"/>
          </p:nvPr>
        </p:nvSpPr>
        <p:spPr>
          <a:xfrm>
            <a:off x="611188" y="765175"/>
            <a:ext cx="7772400" cy="1081088"/>
          </a:xfrm>
        </p:spPr>
        <p:txBody>
          <a:bodyPr/>
          <a:lstStyle/>
          <a:p>
            <a:pPr algn="ctr">
              <a:buNone/>
            </a:pPr>
            <a:r>
              <a:rPr lang="ru-RU" b="1" dirty="0" err="1" smtClean="0">
                <a:solidFill>
                  <a:srgbClr val="A50021"/>
                </a:solidFill>
              </a:rPr>
              <a:t>Перевір</a:t>
            </a:r>
            <a:r>
              <a:rPr lang="ru-RU" b="1" dirty="0" smtClean="0">
                <a:solidFill>
                  <a:srgbClr val="A50021"/>
                </a:solidFill>
              </a:rPr>
              <a:t> себе</a:t>
            </a:r>
            <a:endParaRPr lang="ru-RU" b="1" dirty="0">
              <a:solidFill>
                <a:srgbClr val="A50021"/>
              </a:solidFill>
            </a:endParaRPr>
          </a:p>
        </p:txBody>
      </p:sp>
      <p:pic>
        <p:nvPicPr>
          <p:cNvPr id="11267" name="Picture 6" descr="day-worker-fire-protection"/>
          <p:cNvPicPr>
            <a:picLocks noChangeAspect="1" noChangeArrowheads="1"/>
          </p:cNvPicPr>
          <p:nvPr/>
        </p:nvPicPr>
        <p:blipFill>
          <a:blip r:embed="rId2"/>
          <a:srcRect/>
          <a:stretch>
            <a:fillRect/>
          </a:stretch>
        </p:blipFill>
        <p:spPr bwMode="auto">
          <a:xfrm>
            <a:off x="2124075" y="2420938"/>
            <a:ext cx="4608513" cy="3833812"/>
          </a:xfrm>
          <a:prstGeom prst="rect">
            <a:avLst/>
          </a:prstGeom>
          <a:noFill/>
          <a:ln w="9525">
            <a:noFill/>
            <a:miter lim="800000"/>
            <a:headEnd/>
            <a:tailEnd/>
          </a:ln>
        </p:spPr>
      </p:pic>
      <p:pic>
        <p:nvPicPr>
          <p:cNvPr id="4" name="Picture 4" descr="slovar1"/>
          <p:cNvPicPr>
            <a:picLocks noChangeAspect="1" noChangeArrowheads="1" noCrop="1"/>
          </p:cNvPicPr>
          <p:nvPr/>
        </p:nvPicPr>
        <p:blipFill>
          <a:blip r:embed="rId3"/>
          <a:srcRect/>
          <a:stretch>
            <a:fillRect/>
          </a:stretch>
        </p:blipFill>
        <p:spPr bwMode="auto">
          <a:xfrm>
            <a:off x="3000364" y="2833704"/>
            <a:ext cx="2881312" cy="2881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260350"/>
            <a:ext cx="8785225" cy="1512888"/>
          </a:xfrm>
        </p:spPr>
        <p:txBody>
          <a:bodyPr/>
          <a:lstStyle/>
          <a:p>
            <a:pPr algn="l"/>
            <a:r>
              <a:rPr lang="ru-RU" sz="3200" dirty="0" err="1" smtClean="0">
                <a:solidFill>
                  <a:srgbClr val="FF0000"/>
                </a:solidFill>
              </a:rPr>
              <a:t>Прийшовши</a:t>
            </a:r>
            <a:r>
              <a:rPr lang="ru-RU" sz="3200" dirty="0" smtClean="0">
                <a:solidFill>
                  <a:srgbClr val="FF0000"/>
                </a:solidFill>
              </a:rPr>
              <a:t> </a:t>
            </a:r>
            <a:r>
              <a:rPr lang="ru-RU" sz="3200" dirty="0" err="1" smtClean="0">
                <a:solidFill>
                  <a:srgbClr val="FF0000"/>
                </a:solidFill>
              </a:rPr>
              <a:t>додому</a:t>
            </a:r>
            <a:r>
              <a:rPr lang="ru-RU" sz="3200" dirty="0" smtClean="0">
                <a:solidFill>
                  <a:srgbClr val="FF0000"/>
                </a:solidFill>
              </a:rPr>
              <a:t> </a:t>
            </a:r>
            <a:r>
              <a:rPr lang="ru-RU" sz="3200" dirty="0" err="1" smtClean="0">
                <a:solidFill>
                  <a:srgbClr val="FF0000"/>
                </a:solidFill>
              </a:rPr>
              <a:t>увечері</a:t>
            </a:r>
            <a:r>
              <a:rPr lang="ru-RU" sz="3200" dirty="0" smtClean="0">
                <a:solidFill>
                  <a:srgbClr val="FF0000"/>
                </a:solidFill>
              </a:rPr>
              <a:t>, </a:t>
            </a:r>
            <a:r>
              <a:rPr lang="ru-RU" sz="3200" dirty="0" err="1" smtClean="0">
                <a:solidFill>
                  <a:srgbClr val="FF0000"/>
                </a:solidFill>
              </a:rPr>
              <a:t>ви</a:t>
            </a:r>
            <a:r>
              <a:rPr lang="ru-RU" sz="3200" dirty="0" smtClean="0">
                <a:solidFill>
                  <a:srgbClr val="FF0000"/>
                </a:solidFill>
              </a:rPr>
              <a:t> </a:t>
            </a:r>
            <a:r>
              <a:rPr lang="ru-RU" sz="3200" dirty="0" err="1" smtClean="0">
                <a:solidFill>
                  <a:srgbClr val="FF0000"/>
                </a:solidFill>
              </a:rPr>
              <a:t>відчули</a:t>
            </a:r>
            <a:r>
              <a:rPr lang="ru-RU" sz="3200" dirty="0" smtClean="0">
                <a:solidFill>
                  <a:srgbClr val="FF0000"/>
                </a:solidFill>
              </a:rPr>
              <a:t> запах газу. </a:t>
            </a:r>
            <a:r>
              <a:rPr lang="ru-RU" sz="3200" dirty="0" err="1" smtClean="0">
                <a:solidFill>
                  <a:srgbClr val="FF0000"/>
                </a:solidFill>
              </a:rPr>
              <a:t>Ваші</a:t>
            </a:r>
            <a:r>
              <a:rPr lang="ru-RU" sz="3200" dirty="0" smtClean="0">
                <a:solidFill>
                  <a:srgbClr val="FF0000"/>
                </a:solidFill>
              </a:rPr>
              <a:t> </a:t>
            </a:r>
            <a:r>
              <a:rPr lang="ru-RU" sz="3200" dirty="0" err="1" smtClean="0">
                <a:solidFill>
                  <a:srgbClr val="FF0000"/>
                </a:solidFill>
              </a:rPr>
              <a:t>дії</a:t>
            </a:r>
            <a:r>
              <a:rPr lang="ru-RU" sz="3200" dirty="0" smtClean="0">
                <a:solidFill>
                  <a:srgbClr val="FF0000"/>
                </a:solidFill>
              </a:rPr>
              <a:t>?</a:t>
            </a:r>
            <a:r>
              <a:rPr lang="ru-RU" sz="3200" dirty="0">
                <a:solidFill>
                  <a:srgbClr val="FF0000"/>
                </a:solidFill>
              </a:rPr>
              <a:t/>
            </a:r>
            <a:br>
              <a:rPr lang="ru-RU" sz="3200" dirty="0">
                <a:solidFill>
                  <a:srgbClr val="FF0000"/>
                </a:solidFill>
              </a:rPr>
            </a:br>
            <a:endParaRPr lang="ru-RU" sz="3200" dirty="0">
              <a:solidFill>
                <a:srgbClr val="FF0000"/>
              </a:solidFill>
            </a:endParaRPr>
          </a:p>
        </p:txBody>
      </p:sp>
      <p:sp>
        <p:nvSpPr>
          <p:cNvPr id="12291" name="Rectangle 3"/>
          <p:cNvSpPr>
            <a:spLocks noGrp="1" noChangeArrowheads="1"/>
          </p:cNvSpPr>
          <p:nvPr>
            <p:ph type="body" idx="4294967295"/>
          </p:nvPr>
        </p:nvSpPr>
        <p:spPr>
          <a:xfrm>
            <a:off x="457200" y="2060575"/>
            <a:ext cx="8229600" cy="4065588"/>
          </a:xfrm>
          <a:prstGeom prst="rect">
            <a:avLst/>
          </a:prstGeom>
        </p:spPr>
        <p:txBody>
          <a:bodyPr/>
          <a:lstStyle/>
          <a:p>
            <a:pPr>
              <a:spcAft>
                <a:spcPts val="1200"/>
              </a:spcAft>
              <a:buFontTx/>
              <a:buNone/>
            </a:pPr>
            <a:r>
              <a:rPr lang="ru-RU" sz="3200" b="1" dirty="0">
                <a:solidFill>
                  <a:schemeClr val="tx2"/>
                </a:solidFill>
              </a:rPr>
              <a:t>1. </a:t>
            </a:r>
            <a:r>
              <a:rPr lang="ru-RU" sz="3200" b="1" dirty="0" err="1" smtClean="0">
                <a:solidFill>
                  <a:schemeClr val="tx2"/>
                </a:solidFill>
              </a:rPr>
              <a:t>Включити</a:t>
            </a:r>
            <a:r>
              <a:rPr lang="ru-RU" sz="3200" b="1" dirty="0" smtClean="0">
                <a:solidFill>
                  <a:schemeClr val="tx2"/>
                </a:solidFill>
              </a:rPr>
              <a:t> </a:t>
            </a:r>
            <a:r>
              <a:rPr lang="ru-RU" sz="3200" b="1" dirty="0" err="1" smtClean="0">
                <a:solidFill>
                  <a:schemeClr val="tx2"/>
                </a:solidFill>
              </a:rPr>
              <a:t>світло</a:t>
            </a:r>
            <a:r>
              <a:rPr lang="ru-RU" sz="3200" b="1" dirty="0" smtClean="0">
                <a:solidFill>
                  <a:schemeClr val="tx2"/>
                </a:solidFill>
              </a:rPr>
              <a:t>, </a:t>
            </a:r>
            <a:r>
              <a:rPr lang="ru-RU" sz="3200" b="1" dirty="0" err="1" smtClean="0">
                <a:solidFill>
                  <a:schemeClr val="tx2"/>
                </a:solidFill>
              </a:rPr>
              <a:t>зателефонувати</a:t>
            </a:r>
            <a:r>
              <a:rPr lang="ru-RU" sz="3200" b="1" dirty="0" smtClean="0">
                <a:solidFill>
                  <a:schemeClr val="tx2"/>
                </a:solidFill>
              </a:rPr>
              <a:t> "104".</a:t>
            </a:r>
          </a:p>
          <a:p>
            <a:pPr>
              <a:spcAft>
                <a:spcPts val="1200"/>
              </a:spcAft>
              <a:buFontTx/>
              <a:buNone/>
            </a:pPr>
            <a:r>
              <a:rPr lang="ru-RU" sz="3200" b="1" dirty="0" smtClean="0">
                <a:solidFill>
                  <a:schemeClr val="tx2"/>
                </a:solidFill>
              </a:rPr>
              <a:t>2. </a:t>
            </a:r>
            <a:r>
              <a:rPr lang="ru-RU" sz="3200" b="1" dirty="0" err="1" smtClean="0">
                <a:solidFill>
                  <a:schemeClr val="tx2"/>
                </a:solidFill>
              </a:rPr>
              <a:t>Повідомити</a:t>
            </a:r>
            <a:r>
              <a:rPr lang="ru-RU" sz="3200" b="1" dirty="0" smtClean="0">
                <a:solidFill>
                  <a:schemeClr val="tx2"/>
                </a:solidFill>
              </a:rPr>
              <a:t> </a:t>
            </a:r>
            <a:r>
              <a:rPr lang="ru-RU" sz="3200" b="1" dirty="0" err="1" smtClean="0">
                <a:solidFill>
                  <a:schemeClr val="tx2"/>
                </a:solidFill>
              </a:rPr>
              <a:t>сусідів</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a:t>
            </a:r>
            <a:r>
              <a:rPr lang="ru-RU" sz="3200" b="1" dirty="0" err="1" smtClean="0">
                <a:solidFill>
                  <a:schemeClr val="tx2"/>
                </a:solidFill>
              </a:rPr>
              <a:t>від</a:t>
            </a:r>
            <a:r>
              <a:rPr lang="ru-RU" sz="3200" b="1" dirty="0" smtClean="0">
                <a:solidFill>
                  <a:schemeClr val="tx2"/>
                </a:solidFill>
              </a:rPr>
              <a:t> них </a:t>
            </a:r>
            <a:r>
              <a:rPr lang="ru-RU" sz="3200" b="1" dirty="0" err="1" smtClean="0">
                <a:solidFill>
                  <a:schemeClr val="tx2"/>
                </a:solidFill>
              </a:rPr>
              <a:t>зателефонувати</a:t>
            </a:r>
            <a:r>
              <a:rPr lang="ru-RU" sz="3200" b="1" dirty="0" smtClean="0">
                <a:solidFill>
                  <a:schemeClr val="tx2"/>
                </a:solidFill>
              </a:rPr>
              <a:t> до </a:t>
            </a:r>
            <a:r>
              <a:rPr lang="ru-RU" sz="3200" b="1" dirty="0" err="1" smtClean="0">
                <a:solidFill>
                  <a:schemeClr val="tx2"/>
                </a:solidFill>
              </a:rPr>
              <a:t>газової</a:t>
            </a:r>
            <a:r>
              <a:rPr lang="ru-RU" sz="3200" b="1" dirty="0" smtClean="0">
                <a:solidFill>
                  <a:schemeClr val="tx2"/>
                </a:solidFill>
              </a:rPr>
              <a:t> </a:t>
            </a:r>
            <a:r>
              <a:rPr lang="ru-RU" sz="3200" b="1" dirty="0" err="1" smtClean="0">
                <a:solidFill>
                  <a:schemeClr val="tx2"/>
                </a:solidFill>
              </a:rPr>
              <a:t>служби</a:t>
            </a:r>
            <a:r>
              <a:rPr lang="ru-RU" sz="3200" b="1" dirty="0" smtClean="0">
                <a:solidFill>
                  <a:schemeClr val="tx2"/>
                </a:solidFill>
              </a:rPr>
              <a:t>.</a:t>
            </a:r>
          </a:p>
          <a:p>
            <a:pPr>
              <a:spcAft>
                <a:spcPts val="1200"/>
              </a:spcAft>
              <a:buFontTx/>
              <a:buNone/>
            </a:pPr>
            <a:r>
              <a:rPr lang="ru-RU" sz="3200" b="1" dirty="0" smtClean="0">
                <a:solidFill>
                  <a:schemeClr val="tx2"/>
                </a:solidFill>
              </a:rPr>
              <a:t>3. </a:t>
            </a:r>
            <a:r>
              <a:rPr lang="ru-RU" sz="3200" b="1" dirty="0" err="1" smtClean="0">
                <a:solidFill>
                  <a:schemeClr val="tx2"/>
                </a:solidFill>
              </a:rPr>
              <a:t>Відкрити</a:t>
            </a:r>
            <a:r>
              <a:rPr lang="ru-RU" sz="3200" b="1" dirty="0" smtClean="0">
                <a:solidFill>
                  <a:schemeClr val="tx2"/>
                </a:solidFill>
              </a:rPr>
              <a:t> </a:t>
            </a:r>
            <a:r>
              <a:rPr lang="ru-RU" sz="3200" b="1" dirty="0" err="1" smtClean="0">
                <a:solidFill>
                  <a:schemeClr val="tx2"/>
                </a:solidFill>
              </a:rPr>
              <a:t>вікна</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a:t>
            </a:r>
            <a:r>
              <a:rPr lang="ru-RU" sz="3200" b="1" dirty="0" err="1" smtClean="0">
                <a:solidFill>
                  <a:schemeClr val="tx2"/>
                </a:solidFill>
              </a:rPr>
              <a:t>двері</a:t>
            </a:r>
            <a:r>
              <a:rPr lang="ru-RU" sz="3200" b="1" dirty="0" smtClean="0">
                <a:solidFill>
                  <a:schemeClr val="tx2"/>
                </a:solidFill>
              </a:rPr>
              <a:t>, </a:t>
            </a:r>
            <a:r>
              <a:rPr lang="ru-RU" sz="3200" b="1" dirty="0" err="1" smtClean="0">
                <a:solidFill>
                  <a:schemeClr val="tx2"/>
                </a:solidFill>
              </a:rPr>
              <a:t>перекрити</a:t>
            </a:r>
            <a:r>
              <a:rPr lang="ru-RU" sz="3200" b="1" dirty="0" smtClean="0">
                <a:solidFill>
                  <a:schemeClr val="tx2"/>
                </a:solidFill>
              </a:rPr>
              <a:t> газ. </a:t>
            </a:r>
            <a:r>
              <a:rPr lang="ru-RU" sz="3200" b="1" dirty="0" err="1" smtClean="0">
                <a:solidFill>
                  <a:schemeClr val="tx2"/>
                </a:solidFill>
              </a:rPr>
              <a:t>Якщо</a:t>
            </a:r>
            <a:r>
              <a:rPr lang="ru-RU" sz="3200" b="1" dirty="0" smtClean="0">
                <a:solidFill>
                  <a:schemeClr val="tx2"/>
                </a:solidFill>
              </a:rPr>
              <a:t> запах не </a:t>
            </a:r>
            <a:r>
              <a:rPr lang="ru-RU" sz="3200" b="1" dirty="0" err="1" smtClean="0">
                <a:solidFill>
                  <a:schemeClr val="tx2"/>
                </a:solidFill>
              </a:rPr>
              <a:t>усунеться</a:t>
            </a:r>
            <a:r>
              <a:rPr lang="ru-RU" sz="3200" b="1" dirty="0" smtClean="0">
                <a:solidFill>
                  <a:schemeClr val="tx2"/>
                </a:solidFill>
              </a:rPr>
              <a:t>, </a:t>
            </a:r>
            <a:r>
              <a:rPr lang="ru-RU" sz="3200" b="1" dirty="0" err="1" smtClean="0">
                <a:solidFill>
                  <a:schemeClr val="tx2"/>
                </a:solidFill>
              </a:rPr>
              <a:t>зателефонувати</a:t>
            </a:r>
            <a:r>
              <a:rPr lang="ru-RU" sz="3200" b="1" dirty="0" smtClean="0">
                <a:solidFill>
                  <a:schemeClr val="tx2"/>
                </a:solidFill>
              </a:rPr>
              <a:t> </a:t>
            </a:r>
            <a:r>
              <a:rPr lang="ru-RU" sz="3200" b="1" dirty="0" err="1" smtClean="0">
                <a:solidFill>
                  <a:schemeClr val="tx2"/>
                </a:solidFill>
              </a:rPr>
              <a:t>від</a:t>
            </a:r>
            <a:r>
              <a:rPr lang="ru-RU" sz="3200" b="1" dirty="0" smtClean="0">
                <a:solidFill>
                  <a:schemeClr val="tx2"/>
                </a:solidFill>
              </a:rPr>
              <a:t> </a:t>
            </a:r>
            <a:r>
              <a:rPr lang="ru-RU" sz="3200" b="1" dirty="0" err="1" smtClean="0">
                <a:solidFill>
                  <a:schemeClr val="tx2"/>
                </a:solidFill>
              </a:rPr>
              <a:t>сусідів</a:t>
            </a:r>
            <a:r>
              <a:rPr lang="ru-RU" sz="3200" b="1" dirty="0" smtClean="0">
                <a:solidFill>
                  <a:schemeClr val="tx2"/>
                </a:solidFill>
              </a:rPr>
              <a:t> по телефону "104".</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ppt_x"/>
                                          </p:val>
                                        </p:tav>
                                        <p:tav tm="100000">
                                          <p:val>
                                            <p:strVal val="#ppt_x"/>
                                          </p:val>
                                        </p:tav>
                                      </p:tavLst>
                                    </p:anim>
                                    <p:anim calcmode="lin" valueType="num">
                                      <p:cBhvr additive="base">
                                        <p:cTn id="8" dur="10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50825" y="274638"/>
            <a:ext cx="8435975" cy="1282700"/>
          </a:xfrm>
        </p:spPr>
        <p:txBody>
          <a:bodyPr/>
          <a:lstStyle/>
          <a:p>
            <a:r>
              <a:rPr lang="ru-RU" sz="3600" dirty="0" smtClean="0">
                <a:solidFill>
                  <a:srgbClr val="FF0000"/>
                </a:solidFill>
              </a:rPr>
              <a:t>При </a:t>
            </a:r>
            <a:r>
              <a:rPr lang="ru-RU" sz="3600" dirty="0" err="1" smtClean="0">
                <a:solidFill>
                  <a:srgbClr val="FF0000"/>
                </a:solidFill>
              </a:rPr>
              <a:t>приготуванні</a:t>
            </a:r>
            <a:r>
              <a:rPr lang="ru-RU" sz="3600" dirty="0" smtClean="0">
                <a:solidFill>
                  <a:srgbClr val="FF0000"/>
                </a:solidFill>
              </a:rPr>
              <a:t> </a:t>
            </a:r>
            <a:r>
              <a:rPr lang="ru-RU" sz="3600" dirty="0" err="1" smtClean="0">
                <a:solidFill>
                  <a:srgbClr val="FF0000"/>
                </a:solidFill>
              </a:rPr>
              <a:t>їжі</a:t>
            </a:r>
            <a:r>
              <a:rPr lang="ru-RU" sz="3600" dirty="0" smtClean="0">
                <a:solidFill>
                  <a:srgbClr val="FF0000"/>
                </a:solidFill>
              </a:rPr>
              <a:t> </a:t>
            </a:r>
            <a:r>
              <a:rPr lang="ru-RU" sz="3600" dirty="0" err="1" smtClean="0">
                <a:solidFill>
                  <a:srgbClr val="FF0000"/>
                </a:solidFill>
              </a:rPr>
              <a:t>спалахнув</a:t>
            </a:r>
            <a:r>
              <a:rPr lang="ru-RU" sz="3600" dirty="0" smtClean="0">
                <a:solidFill>
                  <a:srgbClr val="FF0000"/>
                </a:solidFill>
              </a:rPr>
              <a:t> жир на </a:t>
            </a:r>
            <a:r>
              <a:rPr lang="ru-RU" sz="3600" dirty="0" err="1" smtClean="0">
                <a:solidFill>
                  <a:srgbClr val="FF0000"/>
                </a:solidFill>
              </a:rPr>
              <a:t>сковороді</a:t>
            </a:r>
            <a:r>
              <a:rPr lang="ru-RU" sz="3600" dirty="0" smtClean="0">
                <a:solidFill>
                  <a:srgbClr val="FF0000"/>
                </a:solidFill>
              </a:rPr>
              <a:t>. </a:t>
            </a:r>
            <a:r>
              <a:rPr lang="ru-RU" sz="3600" dirty="0" err="1" smtClean="0">
                <a:solidFill>
                  <a:srgbClr val="FF0000"/>
                </a:solidFill>
              </a:rPr>
              <a:t>Ваші</a:t>
            </a:r>
            <a:r>
              <a:rPr lang="ru-RU" sz="3600" dirty="0" smtClean="0">
                <a:solidFill>
                  <a:srgbClr val="FF0000"/>
                </a:solidFill>
              </a:rPr>
              <a:t> </a:t>
            </a:r>
            <a:r>
              <a:rPr lang="ru-RU" sz="3600" dirty="0" err="1" smtClean="0">
                <a:solidFill>
                  <a:srgbClr val="FF0000"/>
                </a:solidFill>
              </a:rPr>
              <a:t>дії</a:t>
            </a:r>
            <a:r>
              <a:rPr lang="ru-RU" sz="3600" dirty="0" smtClean="0">
                <a:solidFill>
                  <a:srgbClr val="FF0000"/>
                </a:solidFill>
              </a:rPr>
              <a:t>?</a:t>
            </a:r>
            <a:endParaRPr lang="ru-RU" sz="3600" dirty="0">
              <a:solidFill>
                <a:srgbClr val="FF0000"/>
              </a:solidFill>
            </a:endParaRPr>
          </a:p>
        </p:txBody>
      </p:sp>
      <p:sp>
        <p:nvSpPr>
          <p:cNvPr id="13315" name="Rectangle 3"/>
          <p:cNvSpPr>
            <a:spLocks noGrp="1" noChangeArrowheads="1"/>
          </p:cNvSpPr>
          <p:nvPr>
            <p:ph type="body" idx="4294967295"/>
          </p:nvPr>
        </p:nvSpPr>
        <p:spPr>
          <a:xfrm>
            <a:off x="395288" y="2060575"/>
            <a:ext cx="8229600" cy="4525963"/>
          </a:xfrm>
        </p:spPr>
        <p:txBody>
          <a:bodyPr/>
          <a:lstStyle/>
          <a:p>
            <a:pPr>
              <a:spcAft>
                <a:spcPts val="1200"/>
              </a:spcAft>
              <a:buNone/>
            </a:pPr>
            <a:r>
              <a:rPr lang="ru-RU" sz="3200" b="1" dirty="0">
                <a:solidFill>
                  <a:schemeClr val="tx2"/>
                </a:solidFill>
              </a:rPr>
              <a:t>1. </a:t>
            </a:r>
            <a:r>
              <a:rPr lang="ru-RU" sz="3200" b="1" dirty="0" err="1" smtClean="0">
                <a:solidFill>
                  <a:schemeClr val="tx2"/>
                </a:solidFill>
              </a:rPr>
              <a:t>Вимкнути</a:t>
            </a:r>
            <a:r>
              <a:rPr lang="ru-RU" sz="3200" b="1" dirty="0" smtClean="0">
                <a:solidFill>
                  <a:schemeClr val="tx2"/>
                </a:solidFill>
              </a:rPr>
              <a:t> газ. Сковороду </a:t>
            </a:r>
            <a:r>
              <a:rPr lang="ru-RU" sz="3200" b="1" dirty="0" err="1" smtClean="0">
                <a:solidFill>
                  <a:schemeClr val="tx2"/>
                </a:solidFill>
              </a:rPr>
              <a:t>щільно</a:t>
            </a:r>
            <a:r>
              <a:rPr lang="ru-RU" sz="3200" b="1" dirty="0" smtClean="0">
                <a:solidFill>
                  <a:schemeClr val="tx2"/>
                </a:solidFill>
              </a:rPr>
              <a:t> </a:t>
            </a:r>
            <a:r>
              <a:rPr lang="ru-RU" sz="3200" b="1" dirty="0" err="1" smtClean="0">
                <a:solidFill>
                  <a:schemeClr val="tx2"/>
                </a:solidFill>
              </a:rPr>
              <a:t>накрити</a:t>
            </a:r>
            <a:r>
              <a:rPr lang="ru-RU" sz="3200" b="1" dirty="0" smtClean="0">
                <a:solidFill>
                  <a:schemeClr val="tx2"/>
                </a:solidFill>
              </a:rPr>
              <a:t> </a:t>
            </a:r>
            <a:r>
              <a:rPr lang="ru-RU" sz="3200" b="1" dirty="0" err="1" smtClean="0">
                <a:solidFill>
                  <a:schemeClr val="tx2"/>
                </a:solidFill>
              </a:rPr>
              <a:t>кришкою</a:t>
            </a:r>
            <a:r>
              <a:rPr lang="ru-RU" sz="3200" b="1" dirty="0" smtClean="0">
                <a:solidFill>
                  <a:schemeClr val="tx2"/>
                </a:solidFill>
              </a:rPr>
              <a:t>.</a:t>
            </a:r>
          </a:p>
          <a:p>
            <a:pPr>
              <a:spcAft>
                <a:spcPts val="1200"/>
              </a:spcAft>
              <a:buNone/>
            </a:pPr>
            <a:endParaRPr lang="ru-RU" sz="3200" b="1" dirty="0" smtClean="0">
              <a:solidFill>
                <a:schemeClr val="tx2"/>
              </a:solidFill>
            </a:endParaRPr>
          </a:p>
          <a:p>
            <a:pPr>
              <a:spcAft>
                <a:spcPts val="1200"/>
              </a:spcAft>
              <a:buNone/>
            </a:pPr>
            <a:r>
              <a:rPr lang="ru-RU" sz="3200" b="1" dirty="0" smtClean="0">
                <a:solidFill>
                  <a:schemeClr val="tx2"/>
                </a:solidFill>
              </a:rPr>
              <a:t>2. </a:t>
            </a:r>
            <a:r>
              <a:rPr lang="ru-RU" sz="3200" b="1" dirty="0" err="1" smtClean="0">
                <a:solidFill>
                  <a:schemeClr val="tx2"/>
                </a:solidFill>
              </a:rPr>
              <a:t>Накинути</a:t>
            </a:r>
            <a:r>
              <a:rPr lang="ru-RU" sz="3200" b="1" dirty="0" smtClean="0">
                <a:solidFill>
                  <a:schemeClr val="tx2"/>
                </a:solidFill>
              </a:rPr>
              <a:t> на сковороду </a:t>
            </a:r>
            <a:r>
              <a:rPr lang="ru-RU" sz="3200" b="1" dirty="0" err="1" smtClean="0">
                <a:solidFill>
                  <a:schemeClr val="tx2"/>
                </a:solidFill>
              </a:rPr>
              <a:t>вологу</a:t>
            </a:r>
            <a:r>
              <a:rPr lang="ru-RU" sz="3200" b="1" dirty="0" smtClean="0">
                <a:solidFill>
                  <a:schemeClr val="tx2"/>
                </a:solidFill>
              </a:rPr>
              <a:t> тканину.</a:t>
            </a:r>
          </a:p>
          <a:p>
            <a:pPr>
              <a:spcAft>
                <a:spcPts val="1200"/>
              </a:spcAft>
              <a:buNone/>
            </a:pPr>
            <a:endParaRPr lang="ru-RU" sz="3200" b="1" dirty="0" smtClean="0">
              <a:solidFill>
                <a:schemeClr val="tx2"/>
              </a:solidFill>
            </a:endParaRPr>
          </a:p>
          <a:p>
            <a:pPr>
              <a:spcAft>
                <a:spcPts val="1200"/>
              </a:spcAft>
              <a:buNone/>
            </a:pPr>
            <a:r>
              <a:rPr lang="ru-RU" sz="3200" b="1" dirty="0" smtClean="0">
                <a:solidFill>
                  <a:schemeClr val="tx2"/>
                </a:solidFill>
              </a:rPr>
              <a:t>3. </a:t>
            </a:r>
            <a:r>
              <a:rPr lang="ru-RU" sz="3200" b="1" dirty="0" err="1" smtClean="0">
                <a:solidFill>
                  <a:schemeClr val="tx2"/>
                </a:solidFill>
              </a:rPr>
              <a:t>Залити</a:t>
            </a:r>
            <a:r>
              <a:rPr lang="ru-RU" sz="3200" b="1" dirty="0" smtClean="0">
                <a:solidFill>
                  <a:schemeClr val="tx2"/>
                </a:solidFill>
              </a:rPr>
              <a:t> сковороду водою.</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1000" fill="hold"/>
                                        <p:tgtEl>
                                          <p:spTgt spid="13314"/>
                                        </p:tgtEl>
                                        <p:attrNameLst>
                                          <p:attrName>ppt_x</p:attrName>
                                        </p:attrNameLst>
                                      </p:cBhvr>
                                      <p:tavLst>
                                        <p:tav tm="0">
                                          <p:val>
                                            <p:strVal val="#ppt_x"/>
                                          </p:val>
                                        </p:tav>
                                        <p:tav tm="100000">
                                          <p:val>
                                            <p:strVal val="#ppt_x"/>
                                          </p:val>
                                        </p:tav>
                                      </p:tavLst>
                                    </p:anim>
                                    <p:anim calcmode="lin" valueType="num">
                                      <p:cBhvr additive="base">
                                        <p:cTn id="8" dur="10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ru-RU" sz="4000" dirty="0" err="1" smtClean="0">
                <a:solidFill>
                  <a:srgbClr val="FF0000"/>
                </a:solidFill>
              </a:rPr>
              <a:t>Згасло</a:t>
            </a:r>
            <a:r>
              <a:rPr lang="ru-RU" sz="4000" dirty="0" smtClean="0">
                <a:solidFill>
                  <a:srgbClr val="FF0000"/>
                </a:solidFill>
              </a:rPr>
              <a:t> </a:t>
            </a:r>
            <a:r>
              <a:rPr lang="ru-RU" sz="4000" dirty="0" err="1" smtClean="0">
                <a:solidFill>
                  <a:srgbClr val="FF0000"/>
                </a:solidFill>
              </a:rPr>
              <a:t>полум'я</a:t>
            </a:r>
            <a:r>
              <a:rPr lang="ru-RU" sz="4000" dirty="0" smtClean="0">
                <a:solidFill>
                  <a:srgbClr val="FF0000"/>
                </a:solidFill>
              </a:rPr>
              <a:t> в пальнику на </a:t>
            </a:r>
            <a:r>
              <a:rPr lang="ru-RU" sz="4000" dirty="0" err="1" smtClean="0">
                <a:solidFill>
                  <a:srgbClr val="FF0000"/>
                </a:solidFill>
              </a:rPr>
              <a:t>газовій</a:t>
            </a:r>
            <a:r>
              <a:rPr lang="ru-RU" sz="4000" dirty="0" smtClean="0">
                <a:solidFill>
                  <a:srgbClr val="FF0000"/>
                </a:solidFill>
              </a:rPr>
              <a:t> </a:t>
            </a:r>
            <a:r>
              <a:rPr lang="ru-RU" sz="4000" dirty="0" err="1" smtClean="0">
                <a:solidFill>
                  <a:srgbClr val="FF0000"/>
                </a:solidFill>
              </a:rPr>
              <a:t>плиті</a:t>
            </a:r>
            <a:r>
              <a:rPr lang="ru-RU" sz="4000" dirty="0" smtClean="0">
                <a:solidFill>
                  <a:srgbClr val="FF0000"/>
                </a:solidFill>
              </a:rPr>
              <a:t>. </a:t>
            </a:r>
            <a:r>
              <a:rPr lang="ru-RU" sz="4000" dirty="0" err="1" smtClean="0">
                <a:solidFill>
                  <a:srgbClr val="FF0000"/>
                </a:solidFill>
              </a:rPr>
              <a:t>Ваші</a:t>
            </a:r>
            <a:r>
              <a:rPr lang="ru-RU" sz="4000" dirty="0" smtClean="0">
                <a:solidFill>
                  <a:srgbClr val="FF0000"/>
                </a:solidFill>
              </a:rPr>
              <a:t> </a:t>
            </a:r>
            <a:r>
              <a:rPr lang="ru-RU" sz="4000" dirty="0" err="1" smtClean="0">
                <a:solidFill>
                  <a:srgbClr val="FF0000"/>
                </a:solidFill>
              </a:rPr>
              <a:t>дії</a:t>
            </a:r>
            <a:r>
              <a:rPr lang="ru-RU" sz="4000" dirty="0" smtClean="0">
                <a:solidFill>
                  <a:srgbClr val="FF0000"/>
                </a:solidFill>
              </a:rPr>
              <a:t>?</a:t>
            </a:r>
            <a:endParaRPr lang="ru-RU" sz="4000" dirty="0">
              <a:solidFill>
                <a:srgbClr val="FF0000"/>
              </a:solidFill>
            </a:endParaRPr>
          </a:p>
        </p:txBody>
      </p:sp>
      <p:sp>
        <p:nvSpPr>
          <p:cNvPr id="14339" name="Rectangle 3"/>
          <p:cNvSpPr>
            <a:spLocks noGrp="1" noChangeArrowheads="1"/>
          </p:cNvSpPr>
          <p:nvPr>
            <p:ph type="body" idx="4294967295"/>
          </p:nvPr>
        </p:nvSpPr>
        <p:spPr>
          <a:xfrm>
            <a:off x="214282" y="731838"/>
            <a:ext cx="8643998" cy="3475037"/>
          </a:xfrm>
        </p:spPr>
        <p:txBody>
          <a:bodyPr/>
          <a:lstStyle/>
          <a:p>
            <a:pPr>
              <a:spcAft>
                <a:spcPts val="1200"/>
              </a:spcAft>
              <a:buNone/>
            </a:pPr>
            <a:r>
              <a:rPr lang="ru-RU" sz="3200" b="1" dirty="0">
                <a:solidFill>
                  <a:schemeClr val="tx2"/>
                </a:solidFill>
              </a:rPr>
              <a:t>1. </a:t>
            </a:r>
            <a:r>
              <a:rPr lang="ru-RU" sz="3200" b="1" dirty="0" err="1" smtClean="0">
                <a:solidFill>
                  <a:schemeClr val="tx2"/>
                </a:solidFill>
              </a:rPr>
              <a:t>Спробувати</a:t>
            </a:r>
            <a:r>
              <a:rPr lang="ru-RU" sz="3200" b="1" dirty="0" smtClean="0">
                <a:solidFill>
                  <a:schemeClr val="tx2"/>
                </a:solidFill>
              </a:rPr>
              <a:t> </a:t>
            </a:r>
            <a:r>
              <a:rPr lang="ru-RU" sz="3200" b="1" dirty="0" err="1" smtClean="0">
                <a:solidFill>
                  <a:schemeClr val="tx2"/>
                </a:solidFill>
              </a:rPr>
              <a:t>відразу</a:t>
            </a:r>
            <a:r>
              <a:rPr lang="ru-RU" sz="3200" b="1" dirty="0" smtClean="0">
                <a:solidFill>
                  <a:schemeClr val="tx2"/>
                </a:solidFill>
              </a:rPr>
              <a:t> ж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 газ.</a:t>
            </a:r>
          </a:p>
          <a:p>
            <a:pPr>
              <a:spcAft>
                <a:spcPts val="1200"/>
              </a:spcAft>
              <a:buNone/>
            </a:pPr>
            <a:r>
              <a:rPr lang="ru-RU" sz="3200" b="1" dirty="0" smtClean="0">
                <a:solidFill>
                  <a:schemeClr val="tx2"/>
                </a:solidFill>
              </a:rPr>
              <a:t>2. </a:t>
            </a:r>
            <a:r>
              <a:rPr lang="ru-RU" sz="3200" b="1" dirty="0" err="1" smtClean="0">
                <a:solidFill>
                  <a:schemeClr val="tx2"/>
                </a:solidFill>
              </a:rPr>
              <a:t>Перекрити</a:t>
            </a:r>
            <a:r>
              <a:rPr lang="ru-RU" sz="3200" b="1" dirty="0" smtClean="0">
                <a:solidFill>
                  <a:schemeClr val="tx2"/>
                </a:solidFill>
              </a:rPr>
              <a:t> газ, а </a:t>
            </a:r>
            <a:r>
              <a:rPr lang="ru-RU" sz="3200" b="1" dirty="0" err="1" smtClean="0">
                <a:solidFill>
                  <a:schemeClr val="tx2"/>
                </a:solidFill>
              </a:rPr>
              <a:t>потім</a:t>
            </a:r>
            <a:r>
              <a:rPr lang="ru-RU" sz="3200" b="1" dirty="0" smtClean="0">
                <a:solidFill>
                  <a:schemeClr val="tx2"/>
                </a:solidFill>
              </a:rPr>
              <a:t> </a:t>
            </a:r>
            <a:r>
              <a:rPr lang="ru-RU" sz="3200" b="1" dirty="0" err="1" smtClean="0">
                <a:solidFill>
                  <a:schemeClr val="tx2"/>
                </a:solidFill>
              </a:rPr>
              <a:t>спробувати</a:t>
            </a:r>
            <a:r>
              <a:rPr lang="ru-RU" sz="3200" b="1" dirty="0" smtClean="0">
                <a:solidFill>
                  <a:schemeClr val="tx2"/>
                </a:solidFill>
              </a:rPr>
              <a:t>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його</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a:t>
            </a:r>
          </a:p>
          <a:p>
            <a:pPr>
              <a:spcAft>
                <a:spcPts val="1200"/>
              </a:spcAft>
              <a:buNone/>
            </a:pPr>
            <a:r>
              <a:rPr lang="ru-RU" sz="3200" b="1" dirty="0" smtClean="0">
                <a:solidFill>
                  <a:schemeClr val="tx2"/>
                </a:solidFill>
              </a:rPr>
              <a:t>3. </a:t>
            </a:r>
            <a:r>
              <a:rPr lang="ru-RU" sz="3200" b="1" dirty="0" err="1" smtClean="0">
                <a:solidFill>
                  <a:schemeClr val="tx2"/>
                </a:solidFill>
              </a:rPr>
              <a:t>Перекрити</a:t>
            </a:r>
            <a:r>
              <a:rPr lang="ru-RU" sz="3200" b="1" dirty="0" smtClean="0">
                <a:solidFill>
                  <a:schemeClr val="tx2"/>
                </a:solidFill>
              </a:rPr>
              <a:t> газ. </a:t>
            </a:r>
            <a:r>
              <a:rPr lang="ru-RU" sz="3200" b="1" dirty="0" err="1" smtClean="0">
                <a:solidFill>
                  <a:schemeClr val="tx2"/>
                </a:solidFill>
              </a:rPr>
              <a:t>Відкрити</a:t>
            </a:r>
            <a:r>
              <a:rPr lang="ru-RU" sz="3200" b="1" dirty="0" smtClean="0">
                <a:solidFill>
                  <a:schemeClr val="tx2"/>
                </a:solidFill>
              </a:rPr>
              <a:t> </a:t>
            </a:r>
            <a:r>
              <a:rPr lang="ru-RU" sz="3200" b="1" dirty="0" err="1" smtClean="0">
                <a:solidFill>
                  <a:schemeClr val="tx2"/>
                </a:solidFill>
              </a:rPr>
              <a:t>кватирку</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через </a:t>
            </a:r>
            <a:r>
              <a:rPr lang="ru-RU" sz="3200" b="1" dirty="0" err="1" smtClean="0">
                <a:solidFill>
                  <a:schemeClr val="tx2"/>
                </a:solidFill>
              </a:rPr>
              <a:t>якийсь</a:t>
            </a:r>
            <a:r>
              <a:rPr lang="ru-RU" sz="3200" b="1" dirty="0" smtClean="0">
                <a:solidFill>
                  <a:schemeClr val="tx2"/>
                </a:solidFill>
              </a:rPr>
              <a:t> час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 газ.</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23850" y="274638"/>
            <a:ext cx="8362950" cy="1425575"/>
          </a:xfrm>
        </p:spPr>
        <p:txBody>
          <a:bodyPr/>
          <a:lstStyle/>
          <a:p>
            <a:r>
              <a:rPr lang="ru-RU" sz="3200" dirty="0" err="1" smtClean="0">
                <a:solidFill>
                  <a:srgbClr val="FF0000"/>
                </a:solidFill>
              </a:rPr>
              <a:t>Пожежа</a:t>
            </a:r>
            <a:r>
              <a:rPr lang="ru-RU" sz="3200" dirty="0" smtClean="0">
                <a:solidFill>
                  <a:srgbClr val="FF0000"/>
                </a:solidFill>
              </a:rPr>
              <a:t> </a:t>
            </a:r>
            <a:r>
              <a:rPr lang="ru-RU" sz="3200" dirty="0" err="1" smtClean="0">
                <a:solidFill>
                  <a:srgbClr val="FF0000"/>
                </a:solidFill>
              </a:rPr>
              <a:t>поширюється</a:t>
            </a:r>
            <a:r>
              <a:rPr lang="ru-RU" sz="3200" dirty="0" smtClean="0">
                <a:solidFill>
                  <a:srgbClr val="FF0000"/>
                </a:solidFill>
              </a:rPr>
              <a:t> на </a:t>
            </a:r>
            <a:r>
              <a:rPr lang="ru-RU" sz="3200" dirty="0" err="1" smtClean="0">
                <a:solidFill>
                  <a:srgbClr val="FF0000"/>
                </a:solidFill>
              </a:rPr>
              <a:t>меблі</a:t>
            </a:r>
            <a:r>
              <a:rPr lang="ru-RU" sz="3200" dirty="0" smtClean="0">
                <a:solidFill>
                  <a:srgbClr val="FF0000"/>
                </a:solidFill>
              </a:rPr>
              <a:t> та </a:t>
            </a:r>
            <a:r>
              <a:rPr lang="ru-RU" sz="3200" dirty="0" err="1" smtClean="0">
                <a:solidFill>
                  <a:srgbClr val="FF0000"/>
                </a:solidFill>
              </a:rPr>
              <a:t>інші</a:t>
            </a:r>
            <a:r>
              <a:rPr lang="ru-RU" sz="3200" dirty="0" smtClean="0">
                <a:solidFill>
                  <a:srgbClr val="FF0000"/>
                </a:solidFill>
              </a:rPr>
              <a:t> </a:t>
            </a:r>
            <a:r>
              <a:rPr lang="ru-RU" sz="3200" dirty="0" err="1" smtClean="0">
                <a:solidFill>
                  <a:srgbClr val="FF0000"/>
                </a:solidFill>
              </a:rPr>
              <a:t>предмети</a:t>
            </a:r>
            <a:r>
              <a:rPr lang="ru-RU" sz="3200" dirty="0" smtClean="0">
                <a:solidFill>
                  <a:srgbClr val="FF0000"/>
                </a:solidFill>
              </a:rPr>
              <a:t>, а </a:t>
            </a:r>
            <a:r>
              <a:rPr lang="ru-RU" sz="3200" dirty="0" err="1" smtClean="0">
                <a:solidFill>
                  <a:srgbClr val="FF0000"/>
                </a:solidFill>
              </a:rPr>
              <a:t>кімната</a:t>
            </a:r>
            <a:r>
              <a:rPr lang="ru-RU" sz="3200" dirty="0" smtClean="0">
                <a:solidFill>
                  <a:srgbClr val="FF0000"/>
                </a:solidFill>
              </a:rPr>
              <a:t> </a:t>
            </a:r>
            <a:r>
              <a:rPr lang="ru-RU" sz="3200" dirty="0" err="1" smtClean="0">
                <a:solidFill>
                  <a:srgbClr val="FF0000"/>
                </a:solidFill>
              </a:rPr>
              <a:t>починає</a:t>
            </a:r>
            <a:r>
              <a:rPr lang="ru-RU" sz="3200" dirty="0" smtClean="0">
                <a:solidFill>
                  <a:srgbClr val="FF0000"/>
                </a:solidFill>
              </a:rPr>
              <a:t> </a:t>
            </a:r>
            <a:r>
              <a:rPr lang="ru-RU" sz="3200" dirty="0" err="1" smtClean="0">
                <a:solidFill>
                  <a:srgbClr val="FF0000"/>
                </a:solidFill>
              </a:rPr>
              <a:t>наповнюватися</a:t>
            </a:r>
            <a:r>
              <a:rPr lang="ru-RU" sz="3200" dirty="0" smtClean="0">
                <a:solidFill>
                  <a:srgbClr val="FF0000"/>
                </a:solidFill>
              </a:rPr>
              <a:t> </a:t>
            </a:r>
            <a:r>
              <a:rPr lang="ru-RU" sz="3200" dirty="0" err="1" smtClean="0">
                <a:solidFill>
                  <a:srgbClr val="FF0000"/>
                </a:solidFill>
              </a:rPr>
              <a:t>димом</a:t>
            </a:r>
            <a:r>
              <a:rPr lang="ru-RU" sz="3200" dirty="0" smtClean="0">
                <a:solidFill>
                  <a:srgbClr val="FF0000"/>
                </a:solidFill>
              </a:rPr>
              <a:t>. Як </a:t>
            </a:r>
            <a:r>
              <a:rPr lang="ru-RU" sz="3200" dirty="0" err="1" smtClean="0">
                <a:solidFill>
                  <a:srgbClr val="FF0000"/>
                </a:solidFill>
              </a:rPr>
              <a:t>ви</a:t>
            </a:r>
            <a:r>
              <a:rPr lang="ru-RU" sz="3200" dirty="0" smtClean="0">
                <a:solidFill>
                  <a:srgbClr val="FF0000"/>
                </a:solidFill>
              </a:rPr>
              <a:t> поступите?</a:t>
            </a:r>
            <a:endParaRPr lang="ru-RU" sz="3200" dirty="0">
              <a:solidFill>
                <a:srgbClr val="FF0000"/>
              </a:solidFill>
            </a:endParaRPr>
          </a:p>
        </p:txBody>
      </p:sp>
      <p:sp>
        <p:nvSpPr>
          <p:cNvPr id="15363" name="Rectangle 3"/>
          <p:cNvSpPr>
            <a:spLocks noGrp="1" noChangeArrowheads="1"/>
          </p:cNvSpPr>
          <p:nvPr>
            <p:ph type="body" idx="4294967295"/>
          </p:nvPr>
        </p:nvSpPr>
        <p:spPr>
          <a:xfrm>
            <a:off x="250825" y="2435247"/>
            <a:ext cx="8229600" cy="4065587"/>
          </a:xfrm>
        </p:spPr>
        <p:txBody>
          <a:bodyPr/>
          <a:lstStyle/>
          <a:p>
            <a:pPr>
              <a:spcAft>
                <a:spcPts val="1200"/>
              </a:spcAft>
              <a:buNone/>
            </a:pPr>
            <a:r>
              <a:rPr lang="ru-RU" sz="3200" b="1" dirty="0" smtClean="0">
                <a:solidFill>
                  <a:schemeClr val="tx2"/>
                </a:solidFill>
              </a:rPr>
              <a:t>1. </a:t>
            </a:r>
            <a:r>
              <a:rPr lang="ru-RU" sz="3200" b="1" dirty="0" err="1" smtClean="0">
                <a:solidFill>
                  <a:schemeClr val="tx2"/>
                </a:solidFill>
              </a:rPr>
              <a:t>Якнайшвидше</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a:t>
            </a:r>
            <a:r>
              <a:rPr lang="ru-RU" sz="3200" b="1" dirty="0" err="1" smtClean="0">
                <a:solidFill>
                  <a:schemeClr val="tx2"/>
                </a:solidFill>
              </a:rPr>
              <a:t>Зателефонуєте</a:t>
            </a:r>
            <a:r>
              <a:rPr lang="ru-RU" sz="3200" b="1" dirty="0" smtClean="0">
                <a:solidFill>
                  <a:schemeClr val="tx2"/>
                </a:solidFill>
              </a:rPr>
              <a:t> "101".</a:t>
            </a:r>
          </a:p>
          <a:p>
            <a:pPr>
              <a:spcAft>
                <a:spcPts val="1200"/>
              </a:spcAft>
              <a:buNone/>
            </a:pPr>
            <a:r>
              <a:rPr lang="ru-RU" sz="3200" b="1" dirty="0" smtClean="0">
                <a:solidFill>
                  <a:schemeClr val="tx2"/>
                </a:solidFill>
              </a:rPr>
              <a:t>2. </a:t>
            </a:r>
            <a:r>
              <a:rPr lang="ru-RU" sz="3200" b="1" dirty="0" err="1" smtClean="0">
                <a:solidFill>
                  <a:schemeClr val="tx2"/>
                </a:solidFill>
              </a:rPr>
              <a:t>Спробуєте</a:t>
            </a:r>
            <a:r>
              <a:rPr lang="ru-RU" sz="3200" b="1" dirty="0" smtClean="0">
                <a:solidFill>
                  <a:schemeClr val="tx2"/>
                </a:solidFill>
              </a:rPr>
              <a:t> </a:t>
            </a:r>
            <a:r>
              <a:rPr lang="ru-RU" sz="3200" b="1" dirty="0" err="1" smtClean="0">
                <a:solidFill>
                  <a:schemeClr val="tx2"/>
                </a:solidFill>
              </a:rPr>
              <a:t>загасити</a:t>
            </a:r>
            <a:r>
              <a:rPr lang="ru-RU" sz="3200" b="1" dirty="0" smtClean="0">
                <a:solidFill>
                  <a:schemeClr val="tx2"/>
                </a:solidFill>
              </a:rPr>
              <a:t> </a:t>
            </a:r>
            <a:r>
              <a:rPr lang="ru-RU" sz="3200" b="1" dirty="0" err="1" smtClean="0">
                <a:solidFill>
                  <a:schemeClr val="tx2"/>
                </a:solidFill>
              </a:rPr>
              <a:t>пожежу</a:t>
            </a:r>
            <a:r>
              <a:rPr lang="ru-RU" sz="3200" b="1" dirty="0" smtClean="0">
                <a:solidFill>
                  <a:schemeClr val="tx2"/>
                </a:solidFill>
              </a:rPr>
              <a:t>. </a:t>
            </a:r>
            <a:r>
              <a:rPr lang="ru-RU" sz="3200" b="1" dirty="0" err="1" smtClean="0">
                <a:solidFill>
                  <a:schemeClr val="tx2"/>
                </a:solidFill>
              </a:rPr>
              <a:t>Якщо</a:t>
            </a:r>
            <a:r>
              <a:rPr lang="ru-RU" sz="3200" b="1" dirty="0" smtClean="0">
                <a:solidFill>
                  <a:schemeClr val="tx2"/>
                </a:solidFill>
              </a:rPr>
              <a:t> не </a:t>
            </a:r>
            <a:r>
              <a:rPr lang="ru-RU" sz="3200" b="1" dirty="0" err="1" smtClean="0">
                <a:solidFill>
                  <a:schemeClr val="tx2"/>
                </a:solidFill>
              </a:rPr>
              <a:t>виходить</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та </a:t>
            </a:r>
            <a:r>
              <a:rPr lang="ru-RU" sz="3200" b="1" dirty="0" err="1" smtClean="0">
                <a:solidFill>
                  <a:schemeClr val="tx2"/>
                </a:solidFill>
              </a:rPr>
              <a:t>зателефонуєте</a:t>
            </a:r>
            <a:r>
              <a:rPr lang="ru-RU" sz="3200" b="1" dirty="0" smtClean="0">
                <a:solidFill>
                  <a:schemeClr val="tx2"/>
                </a:solidFill>
              </a:rPr>
              <a:t> "101".</a:t>
            </a:r>
          </a:p>
          <a:p>
            <a:pPr>
              <a:spcAft>
                <a:spcPts val="1200"/>
              </a:spcAft>
              <a:buNone/>
            </a:pPr>
            <a:r>
              <a:rPr lang="ru-RU" sz="3200" b="1" dirty="0" smtClean="0">
                <a:solidFill>
                  <a:schemeClr val="tx2"/>
                </a:solidFill>
              </a:rPr>
              <a:t>3. </a:t>
            </a:r>
            <a:r>
              <a:rPr lang="ru-RU" sz="3200" b="1" dirty="0" err="1" smtClean="0">
                <a:solidFill>
                  <a:schemeClr val="tx2"/>
                </a:solidFill>
              </a:rPr>
              <a:t>Зберете</a:t>
            </a:r>
            <a:r>
              <a:rPr lang="ru-RU" sz="3200" b="1" dirty="0" smtClean="0">
                <a:solidFill>
                  <a:schemeClr val="tx2"/>
                </a:solidFill>
              </a:rPr>
              <a:t> </a:t>
            </a:r>
            <a:r>
              <a:rPr lang="ru-RU" sz="3200" b="1" dirty="0" err="1" smtClean="0">
                <a:solidFill>
                  <a:schemeClr val="tx2"/>
                </a:solidFill>
              </a:rPr>
              <a:t>цінні</a:t>
            </a:r>
            <a:r>
              <a:rPr lang="ru-RU" sz="3200" b="1" dirty="0" smtClean="0">
                <a:solidFill>
                  <a:schemeClr val="tx2"/>
                </a:solidFill>
              </a:rPr>
              <a:t> </a:t>
            </a:r>
            <a:r>
              <a:rPr lang="ru-RU" sz="3200" b="1" dirty="0" err="1" smtClean="0">
                <a:solidFill>
                  <a:schemeClr val="tx2"/>
                </a:solidFill>
              </a:rPr>
              <a:t>речі</a:t>
            </a:r>
            <a:r>
              <a:rPr lang="ru-RU" sz="3200" b="1" dirty="0" smtClean="0">
                <a:solidFill>
                  <a:schemeClr val="tx2"/>
                </a:solidFill>
              </a:rPr>
              <a:t>, </a:t>
            </a:r>
            <a:r>
              <a:rPr lang="ru-RU" sz="3200" b="1" dirty="0" err="1" smtClean="0">
                <a:solidFill>
                  <a:schemeClr val="tx2"/>
                </a:solidFill>
              </a:rPr>
              <a:t>прикраси</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a:t>
            </a:r>
            <a:r>
              <a:rPr lang="ru-RU" sz="3200" b="1" dirty="0" err="1" smtClean="0">
                <a:solidFill>
                  <a:schemeClr val="tx2"/>
                </a:solidFill>
              </a:rPr>
              <a:t>Зателефонуєте</a:t>
            </a:r>
            <a:r>
              <a:rPr lang="ru-RU" sz="3200" b="1" dirty="0" smtClean="0">
                <a:solidFill>
                  <a:schemeClr val="tx2"/>
                </a:solidFill>
              </a:rPr>
              <a:t> "101".</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1000" fill="hold"/>
                                        <p:tgtEl>
                                          <p:spTgt spid="15362"/>
                                        </p:tgtEl>
                                        <p:attrNameLst>
                                          <p:attrName>ppt_x</p:attrName>
                                        </p:attrNameLst>
                                      </p:cBhvr>
                                      <p:tavLst>
                                        <p:tav tm="0">
                                          <p:val>
                                            <p:strVal val="#ppt_x"/>
                                          </p:val>
                                        </p:tav>
                                        <p:tav tm="100000">
                                          <p:val>
                                            <p:strVal val="#ppt_x"/>
                                          </p:val>
                                        </p:tav>
                                      </p:tavLst>
                                    </p:anim>
                                    <p:anim calcmode="lin" valueType="num">
                                      <p:cBhvr additive="base">
                                        <p:cTn id="8" dur="10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additive="base">
                                        <p:cTn id="2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11113" y="500042"/>
            <a:ext cx="9144000" cy="2862262"/>
          </a:xfrm>
          <a:prstGeom prst="rect">
            <a:avLst/>
          </a:prstGeom>
          <a:noFill/>
          <a:ln w="9525">
            <a:noFill/>
            <a:miter lim="800000"/>
            <a:headEnd/>
            <a:tailEnd/>
          </a:ln>
        </p:spPr>
        <p:txBody>
          <a:bodyPr>
            <a:spAutoFit/>
          </a:bodyPr>
          <a:lstStyle/>
          <a:p>
            <a:pPr algn="ctr"/>
            <a:r>
              <a:rPr lang="uk-UA" sz="6000" dirty="0">
                <a:solidFill>
                  <a:srgbClr val="0000CC"/>
                </a:solidFill>
              </a:rPr>
              <a:t>Складіть правила поведінки при пожежі у лісі</a:t>
            </a:r>
            <a:endParaRPr lang="ru-RU" sz="6000" dirty="0">
              <a:solidFill>
                <a:srgbClr val="0000CC"/>
              </a:solidFill>
            </a:endParaRPr>
          </a:p>
        </p:txBody>
      </p:sp>
      <p:pic>
        <p:nvPicPr>
          <p:cNvPr id="17411" name="Picture 2"/>
          <p:cNvPicPr>
            <a:picLocks noChangeAspect="1" noChangeArrowheads="1"/>
          </p:cNvPicPr>
          <p:nvPr/>
        </p:nvPicPr>
        <p:blipFill>
          <a:blip r:embed="rId2"/>
          <a:srcRect/>
          <a:stretch>
            <a:fillRect/>
          </a:stretch>
        </p:blipFill>
        <p:spPr bwMode="auto">
          <a:xfrm>
            <a:off x="250825" y="3730625"/>
            <a:ext cx="3116263" cy="2898775"/>
          </a:xfrm>
          <a:prstGeom prst="rect">
            <a:avLst/>
          </a:prstGeom>
          <a:noFill/>
          <a:ln w="9525">
            <a:noFill/>
            <a:miter lim="800000"/>
            <a:headEnd/>
            <a:tailEnd/>
          </a:ln>
          <a:effectLst/>
        </p:spPr>
      </p:pic>
      <p:pic>
        <p:nvPicPr>
          <p:cNvPr id="17412" name="Picture 3"/>
          <p:cNvPicPr>
            <a:picLocks noChangeAspect="1" noChangeArrowheads="1"/>
          </p:cNvPicPr>
          <p:nvPr/>
        </p:nvPicPr>
        <p:blipFill>
          <a:blip r:embed="rId3"/>
          <a:srcRect/>
          <a:stretch>
            <a:fillRect/>
          </a:stretch>
        </p:blipFill>
        <p:spPr bwMode="auto">
          <a:xfrm>
            <a:off x="5364163" y="2625725"/>
            <a:ext cx="3560762" cy="2668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116013" y="3717925"/>
            <a:ext cx="1727200" cy="863600"/>
            <a:chOff x="816" y="2304"/>
            <a:chExt cx="1440" cy="448"/>
          </a:xfrm>
        </p:grpSpPr>
        <p:sp>
          <p:nvSpPr>
            <p:cNvPr id="96295" name="Freeform 39"/>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ru-RU"/>
            </a:p>
          </p:txBody>
        </p:sp>
        <p:sp>
          <p:nvSpPr>
            <p:cNvPr id="96296" name="Rectangle 40"/>
            <p:cNvSpPr>
              <a:spLocks noChangeArrowheads="1"/>
            </p:cNvSpPr>
            <p:nvPr/>
          </p:nvSpPr>
          <p:spPr bwMode="gray">
            <a:xfrm>
              <a:off x="816" y="2304"/>
              <a:ext cx="1440" cy="393"/>
            </a:xfrm>
            <a:prstGeom prst="rect">
              <a:avLst/>
            </a:prstGeom>
            <a:gradFill rotWithShape="1">
              <a:gsLst>
                <a:gs pos="0">
                  <a:schemeClr val="accent1">
                    <a:gamma/>
                    <a:tint val="48627"/>
                    <a:invGamma/>
                  </a:schemeClr>
                </a:gs>
                <a:gs pos="100000">
                  <a:schemeClr val="accent1"/>
                </a:gs>
              </a:gsLst>
              <a:lin ang="2700000" scaled="1"/>
            </a:gradFill>
            <a:ln w="9525" algn="ctr">
              <a:noFill/>
              <a:miter lim="800000"/>
              <a:headEnd/>
              <a:tailEnd/>
            </a:ln>
            <a:effectLst/>
          </p:spPr>
          <p:txBody>
            <a:bodyPr wrap="none" anchor="ctr"/>
            <a:lstStyle/>
            <a:p>
              <a:pPr algn="ctr" eaLnBrk="0" hangingPunct="0"/>
              <a:endParaRPr lang="ru-RU" b="1">
                <a:solidFill>
                  <a:srgbClr val="000000"/>
                </a:solidFill>
                <a:effectLst>
                  <a:outerShdw blurRad="38100" dist="38100" dir="2700000" algn="tl">
                    <a:srgbClr val="FFFFFF"/>
                  </a:outerShdw>
                </a:effectLst>
              </a:endParaRPr>
            </a:p>
          </p:txBody>
        </p:sp>
      </p:grpSp>
      <p:grpSp>
        <p:nvGrpSpPr>
          <p:cNvPr id="3" name="Group 35"/>
          <p:cNvGrpSpPr>
            <a:grpSpLocks/>
          </p:cNvGrpSpPr>
          <p:nvPr/>
        </p:nvGrpSpPr>
        <p:grpSpPr bwMode="auto">
          <a:xfrm>
            <a:off x="1116013" y="4508500"/>
            <a:ext cx="1724025" cy="936625"/>
            <a:chOff x="816" y="2304"/>
            <a:chExt cx="1440" cy="448"/>
          </a:xfrm>
        </p:grpSpPr>
        <p:sp>
          <p:nvSpPr>
            <p:cNvPr id="96292" name="Freeform 36"/>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ru-RU"/>
            </a:p>
          </p:txBody>
        </p:sp>
        <p:sp>
          <p:nvSpPr>
            <p:cNvPr id="96293" name="Rectangle 37"/>
            <p:cNvSpPr>
              <a:spLocks noChangeArrowheads="1"/>
            </p:cNvSpPr>
            <p:nvPr/>
          </p:nvSpPr>
          <p:spPr bwMode="gray">
            <a:xfrm>
              <a:off x="816" y="2304"/>
              <a:ext cx="1440" cy="393"/>
            </a:xfrm>
            <a:prstGeom prst="rect">
              <a:avLst/>
            </a:prstGeom>
            <a:gradFill rotWithShape="1">
              <a:gsLst>
                <a:gs pos="0">
                  <a:schemeClr val="folHlink">
                    <a:gamma/>
                    <a:tint val="24314"/>
                    <a:invGamma/>
                  </a:schemeClr>
                </a:gs>
                <a:gs pos="100000">
                  <a:schemeClr val="folHlink"/>
                </a:gs>
              </a:gsLst>
              <a:lin ang="2700000" scaled="1"/>
            </a:gradFill>
            <a:ln w="9525" algn="ctr">
              <a:noFill/>
              <a:miter lim="800000"/>
              <a:headEnd/>
              <a:tailEnd/>
            </a:ln>
            <a:effectLst/>
          </p:spPr>
          <p:txBody>
            <a:bodyPr wrap="none" anchor="ctr"/>
            <a:lstStyle/>
            <a:p>
              <a:pPr algn="ctr" eaLnBrk="0" hangingPunct="0"/>
              <a:endParaRPr lang="ru-RU" b="1">
                <a:solidFill>
                  <a:srgbClr val="000000"/>
                </a:solidFill>
                <a:effectLst>
                  <a:outerShdw blurRad="38100" dist="38100" dir="2700000" algn="tl">
                    <a:srgbClr val="FFFFFF"/>
                  </a:outerShdw>
                </a:effectLst>
              </a:endParaRPr>
            </a:p>
          </p:txBody>
        </p:sp>
      </p:grpSp>
      <p:sp>
        <p:nvSpPr>
          <p:cNvPr id="96260" name="Rectangle 4"/>
          <p:cNvSpPr>
            <a:spLocks noGrp="1" noChangeArrowheads="1"/>
          </p:cNvSpPr>
          <p:nvPr>
            <p:ph type="title"/>
          </p:nvPr>
        </p:nvSpPr>
        <p:spPr>
          <a:xfrm>
            <a:off x="1357290" y="357166"/>
            <a:ext cx="6511925" cy="1143000"/>
          </a:xfrm>
          <a:noFill/>
          <a:ln/>
        </p:spPr>
        <p:txBody>
          <a:bodyPr/>
          <a:lstStyle/>
          <a:p>
            <a:pPr algn="ctr">
              <a:buNone/>
            </a:pPr>
            <a:r>
              <a:rPr lang="uk-UA" sz="4000" dirty="0" smtClean="0">
                <a:solidFill>
                  <a:srgbClr val="A50021"/>
                </a:solidFill>
              </a:rPr>
              <a:t>НАДЗВИЧАЙНІ СИТУАЦІЇ</a:t>
            </a:r>
            <a:endParaRPr lang="ru-RU" sz="4000" dirty="0" smtClean="0">
              <a:solidFill>
                <a:srgbClr val="A50021"/>
              </a:solidFill>
            </a:endParaRPr>
          </a:p>
        </p:txBody>
      </p:sp>
      <p:graphicFrame>
        <p:nvGraphicFramePr>
          <p:cNvPr id="96261" name="Object 5"/>
          <p:cNvGraphicFramePr>
            <a:graphicFrameLocks noChangeAspect="1"/>
          </p:cNvGraphicFramePr>
          <p:nvPr/>
        </p:nvGraphicFramePr>
        <p:xfrm>
          <a:off x="4427538" y="3619500"/>
          <a:ext cx="3382962" cy="2257425"/>
        </p:xfrm>
        <a:graphic>
          <a:graphicData uri="http://schemas.openxmlformats.org/presentationml/2006/ole">
            <p:oleObj spid="_x0000_s20482" name="Диаграмма" r:id="rId3" imgW="6095913" imgH="4069087" progId="MSGraph.Chart.8">
              <p:embed followColorScheme="full"/>
            </p:oleObj>
          </a:graphicData>
        </a:graphic>
      </p:graphicFrame>
      <p:graphicFrame>
        <p:nvGraphicFramePr>
          <p:cNvPr id="96262" name="Object 6"/>
          <p:cNvGraphicFramePr>
            <a:graphicFrameLocks noChangeAspect="1"/>
          </p:cNvGraphicFramePr>
          <p:nvPr/>
        </p:nvGraphicFramePr>
        <p:xfrm>
          <a:off x="5651500" y="4195763"/>
          <a:ext cx="936625" cy="623887"/>
        </p:xfrm>
        <a:graphic>
          <a:graphicData uri="http://schemas.openxmlformats.org/presentationml/2006/ole">
            <p:oleObj spid="_x0000_s20483" name="Диаграмма" r:id="rId4" imgW="8892500" imgH="4061529" progId="MSGraph.Chart.8">
              <p:embed followColorScheme="full"/>
            </p:oleObj>
          </a:graphicData>
        </a:graphic>
      </p:graphicFrame>
      <p:sp>
        <p:nvSpPr>
          <p:cNvPr id="96263" name="Rectangle 7"/>
          <p:cNvSpPr>
            <a:spLocks noChangeArrowheads="1"/>
          </p:cNvSpPr>
          <p:nvPr/>
        </p:nvSpPr>
        <p:spPr bwMode="auto">
          <a:xfrm>
            <a:off x="7091363" y="5203825"/>
            <a:ext cx="881062" cy="457200"/>
          </a:xfrm>
          <a:prstGeom prst="rect">
            <a:avLst/>
          </a:prstGeom>
          <a:noFill/>
          <a:ln w="9525" algn="ctr">
            <a:noFill/>
            <a:miter lim="800000"/>
            <a:headEnd/>
            <a:tailEnd/>
          </a:ln>
          <a:effectLst/>
        </p:spPr>
        <p:txBody>
          <a:bodyPr wrap="none">
            <a:spAutoFit/>
          </a:bodyPr>
          <a:lstStyle/>
          <a:p>
            <a:pPr algn="ctr"/>
            <a:r>
              <a:rPr lang="uk-UA" sz="1200"/>
              <a:t>потонуло </a:t>
            </a:r>
          </a:p>
          <a:p>
            <a:pPr algn="ctr"/>
            <a:r>
              <a:rPr lang="uk-UA" sz="1200"/>
              <a:t>3863</a:t>
            </a:r>
            <a:endParaRPr lang="ru-RU" sz="1200"/>
          </a:p>
        </p:txBody>
      </p:sp>
      <p:sp>
        <p:nvSpPr>
          <p:cNvPr id="96264" name="Rectangle 8"/>
          <p:cNvSpPr>
            <a:spLocks noChangeArrowheads="1"/>
          </p:cNvSpPr>
          <p:nvPr/>
        </p:nvSpPr>
        <p:spPr bwMode="auto">
          <a:xfrm>
            <a:off x="7164388" y="4103688"/>
            <a:ext cx="1555750" cy="457200"/>
          </a:xfrm>
          <a:prstGeom prst="rect">
            <a:avLst/>
          </a:prstGeom>
          <a:noFill/>
          <a:ln w="9525" algn="ctr">
            <a:noFill/>
            <a:miter lim="800000"/>
            <a:headEnd/>
            <a:tailEnd/>
          </a:ln>
          <a:effectLst/>
        </p:spPr>
        <p:txBody>
          <a:bodyPr wrap="none">
            <a:spAutoFit/>
          </a:bodyPr>
          <a:lstStyle/>
          <a:p>
            <a:pPr algn="ctr"/>
            <a:r>
              <a:rPr lang="uk-UA" sz="1200"/>
              <a:t>загинуло від пожеж</a:t>
            </a:r>
          </a:p>
          <a:p>
            <a:pPr algn="ctr"/>
            <a:r>
              <a:rPr lang="uk-UA" sz="1200"/>
              <a:t> 4027</a:t>
            </a:r>
            <a:endParaRPr lang="ru-RU" sz="1200"/>
          </a:p>
        </p:txBody>
      </p:sp>
      <p:sp>
        <p:nvSpPr>
          <p:cNvPr id="96265" name="Rectangle 9"/>
          <p:cNvSpPr>
            <a:spLocks noChangeArrowheads="1"/>
          </p:cNvSpPr>
          <p:nvPr/>
        </p:nvSpPr>
        <p:spPr bwMode="auto">
          <a:xfrm>
            <a:off x="4859338" y="5346700"/>
            <a:ext cx="1930400" cy="457200"/>
          </a:xfrm>
          <a:prstGeom prst="rect">
            <a:avLst/>
          </a:prstGeom>
          <a:noFill/>
          <a:ln w="9525" algn="ctr">
            <a:noFill/>
            <a:miter lim="800000"/>
            <a:headEnd/>
            <a:tailEnd/>
          </a:ln>
          <a:effectLst/>
        </p:spPr>
        <p:txBody>
          <a:bodyPr wrap="none">
            <a:spAutoFit/>
          </a:bodyPr>
          <a:lstStyle/>
          <a:p>
            <a:pPr algn="ctr"/>
            <a:r>
              <a:rPr lang="uk-UA" sz="1200"/>
              <a:t>загинуло на виробництві</a:t>
            </a:r>
          </a:p>
          <a:p>
            <a:pPr algn="ctr"/>
            <a:r>
              <a:rPr lang="uk-UA" sz="1200"/>
              <a:t> 1077</a:t>
            </a:r>
            <a:endParaRPr lang="ru-RU" sz="1200"/>
          </a:p>
        </p:txBody>
      </p:sp>
      <p:sp>
        <p:nvSpPr>
          <p:cNvPr id="96266" name="Rectangle 10"/>
          <p:cNvSpPr>
            <a:spLocks noChangeArrowheads="1"/>
          </p:cNvSpPr>
          <p:nvPr/>
        </p:nvSpPr>
        <p:spPr bwMode="auto">
          <a:xfrm>
            <a:off x="3082925" y="4148138"/>
            <a:ext cx="1892300" cy="457200"/>
          </a:xfrm>
          <a:prstGeom prst="rect">
            <a:avLst/>
          </a:prstGeom>
          <a:noFill/>
          <a:ln w="9525" algn="ctr">
            <a:noFill/>
            <a:miter lim="800000"/>
            <a:headEnd/>
            <a:tailEnd/>
          </a:ln>
          <a:effectLst/>
        </p:spPr>
        <p:txBody>
          <a:bodyPr wrap="none">
            <a:spAutoFit/>
          </a:bodyPr>
          <a:lstStyle/>
          <a:p>
            <a:pPr algn="ctr"/>
            <a:r>
              <a:rPr lang="uk-UA" sz="1200"/>
              <a:t>загинуло внаслідок ДТП</a:t>
            </a:r>
          </a:p>
          <a:p>
            <a:pPr algn="ctr"/>
            <a:r>
              <a:rPr lang="uk-UA" sz="1200"/>
              <a:t>6867</a:t>
            </a:r>
            <a:endParaRPr lang="ru-RU" sz="1200"/>
          </a:p>
        </p:txBody>
      </p:sp>
      <p:sp>
        <p:nvSpPr>
          <p:cNvPr id="96267" name="Rectangle 11"/>
          <p:cNvSpPr>
            <a:spLocks noChangeArrowheads="1"/>
          </p:cNvSpPr>
          <p:nvPr/>
        </p:nvSpPr>
        <p:spPr bwMode="auto">
          <a:xfrm>
            <a:off x="6702425" y="3486150"/>
            <a:ext cx="1892300" cy="457200"/>
          </a:xfrm>
          <a:prstGeom prst="rect">
            <a:avLst/>
          </a:prstGeom>
          <a:noFill/>
          <a:ln w="9525" algn="ctr">
            <a:noFill/>
            <a:miter lim="800000"/>
            <a:headEnd/>
            <a:tailEnd/>
          </a:ln>
          <a:effectLst/>
        </p:spPr>
        <p:txBody>
          <a:bodyPr wrap="none">
            <a:spAutoFit/>
          </a:bodyPr>
          <a:lstStyle/>
          <a:p>
            <a:pPr algn="ctr"/>
            <a:r>
              <a:rPr lang="uk-UA" sz="1200"/>
              <a:t>до пошуку залучаються</a:t>
            </a:r>
          </a:p>
          <a:p>
            <a:pPr algn="ctr"/>
            <a:r>
              <a:rPr lang="uk-UA" sz="1200"/>
              <a:t>сили від 50 осіб на добу</a:t>
            </a:r>
            <a:endParaRPr lang="ru-RU" sz="1200"/>
          </a:p>
        </p:txBody>
      </p:sp>
      <p:sp>
        <p:nvSpPr>
          <p:cNvPr id="96268" name="Rectangle 12"/>
          <p:cNvSpPr>
            <a:spLocks noChangeArrowheads="1"/>
          </p:cNvSpPr>
          <p:nvPr/>
        </p:nvSpPr>
        <p:spPr bwMode="auto">
          <a:xfrm>
            <a:off x="4022725" y="3671888"/>
            <a:ext cx="1509713" cy="274637"/>
          </a:xfrm>
          <a:prstGeom prst="rect">
            <a:avLst/>
          </a:prstGeom>
          <a:noFill/>
          <a:ln w="9525" algn="ctr">
            <a:noFill/>
            <a:miter lim="800000"/>
            <a:headEnd/>
            <a:tailEnd/>
          </a:ln>
          <a:effectLst/>
        </p:spPr>
        <p:txBody>
          <a:bodyPr wrap="none">
            <a:spAutoFit/>
          </a:bodyPr>
          <a:lstStyle/>
          <a:p>
            <a:pPr algn="ctr"/>
            <a:r>
              <a:rPr lang="uk-UA" sz="1200"/>
              <a:t>загинуло від 5 осіб</a:t>
            </a:r>
            <a:endParaRPr lang="ru-RU" sz="1200"/>
          </a:p>
        </p:txBody>
      </p:sp>
      <p:sp>
        <p:nvSpPr>
          <p:cNvPr id="96269" name="Line 13"/>
          <p:cNvSpPr>
            <a:spLocks noChangeShapeType="1"/>
          </p:cNvSpPr>
          <p:nvPr/>
        </p:nvSpPr>
        <p:spPr bwMode="auto">
          <a:xfrm flipH="1">
            <a:off x="6302375" y="3913188"/>
            <a:ext cx="504825" cy="576262"/>
          </a:xfrm>
          <a:prstGeom prst="line">
            <a:avLst/>
          </a:prstGeom>
          <a:noFill/>
          <a:ln w="9525">
            <a:solidFill>
              <a:schemeClr val="tx1"/>
            </a:solidFill>
            <a:round/>
            <a:headEnd/>
            <a:tailEnd type="oval" w="med" len="med"/>
          </a:ln>
          <a:effectLst/>
        </p:spPr>
        <p:txBody>
          <a:bodyPr/>
          <a:lstStyle/>
          <a:p>
            <a:endParaRPr lang="ru-RU"/>
          </a:p>
        </p:txBody>
      </p:sp>
      <p:sp>
        <p:nvSpPr>
          <p:cNvPr id="96270" name="Line 14"/>
          <p:cNvSpPr>
            <a:spLocks noChangeShapeType="1"/>
          </p:cNvSpPr>
          <p:nvPr/>
        </p:nvSpPr>
        <p:spPr bwMode="auto">
          <a:xfrm>
            <a:off x="6815138" y="3910013"/>
            <a:ext cx="1008062" cy="0"/>
          </a:xfrm>
          <a:prstGeom prst="line">
            <a:avLst/>
          </a:prstGeom>
          <a:noFill/>
          <a:ln w="9525">
            <a:solidFill>
              <a:schemeClr val="tx1"/>
            </a:solidFill>
            <a:round/>
            <a:headEnd/>
            <a:tailEnd/>
          </a:ln>
          <a:effectLst/>
        </p:spPr>
        <p:txBody>
          <a:bodyPr/>
          <a:lstStyle/>
          <a:p>
            <a:endParaRPr lang="ru-RU"/>
          </a:p>
        </p:txBody>
      </p:sp>
      <p:sp>
        <p:nvSpPr>
          <p:cNvPr id="96271" name="Line 15"/>
          <p:cNvSpPr>
            <a:spLocks noChangeShapeType="1"/>
          </p:cNvSpPr>
          <p:nvPr/>
        </p:nvSpPr>
        <p:spPr bwMode="auto">
          <a:xfrm flipH="1">
            <a:off x="6251575" y="3384550"/>
            <a:ext cx="215900" cy="1008063"/>
          </a:xfrm>
          <a:prstGeom prst="line">
            <a:avLst/>
          </a:prstGeom>
          <a:noFill/>
          <a:ln w="9525">
            <a:solidFill>
              <a:schemeClr val="tx1"/>
            </a:solidFill>
            <a:round/>
            <a:headEnd/>
            <a:tailEnd type="oval" w="med" len="med"/>
          </a:ln>
          <a:effectLst/>
        </p:spPr>
        <p:txBody>
          <a:bodyPr/>
          <a:lstStyle/>
          <a:p>
            <a:endParaRPr lang="ru-RU"/>
          </a:p>
        </p:txBody>
      </p:sp>
      <p:sp>
        <p:nvSpPr>
          <p:cNvPr id="96272" name="Rectangle 16"/>
          <p:cNvSpPr>
            <a:spLocks noChangeArrowheads="1"/>
          </p:cNvSpPr>
          <p:nvPr/>
        </p:nvSpPr>
        <p:spPr bwMode="auto">
          <a:xfrm>
            <a:off x="6310313" y="3155950"/>
            <a:ext cx="1509712" cy="274638"/>
          </a:xfrm>
          <a:prstGeom prst="rect">
            <a:avLst/>
          </a:prstGeom>
          <a:noFill/>
          <a:ln w="9525" algn="ctr">
            <a:noFill/>
            <a:miter lim="800000"/>
            <a:headEnd/>
            <a:tailEnd/>
          </a:ln>
          <a:effectLst/>
        </p:spPr>
        <p:txBody>
          <a:bodyPr wrap="none">
            <a:spAutoFit/>
          </a:bodyPr>
          <a:lstStyle/>
          <a:p>
            <a:pPr algn="ctr"/>
            <a:r>
              <a:rPr lang="uk-UA" sz="1200"/>
              <a:t>загинуло від 3 осіб</a:t>
            </a:r>
            <a:endParaRPr lang="ru-RU" sz="1200"/>
          </a:p>
        </p:txBody>
      </p:sp>
      <p:sp>
        <p:nvSpPr>
          <p:cNvPr id="96273" name="Line 17"/>
          <p:cNvSpPr>
            <a:spLocks noChangeShapeType="1"/>
          </p:cNvSpPr>
          <p:nvPr/>
        </p:nvSpPr>
        <p:spPr bwMode="auto">
          <a:xfrm>
            <a:off x="6461125" y="3398838"/>
            <a:ext cx="862013" cy="0"/>
          </a:xfrm>
          <a:prstGeom prst="line">
            <a:avLst/>
          </a:prstGeom>
          <a:noFill/>
          <a:ln w="9525">
            <a:solidFill>
              <a:schemeClr val="tx1"/>
            </a:solidFill>
            <a:round/>
            <a:headEnd/>
            <a:tailEnd/>
          </a:ln>
          <a:effectLst/>
        </p:spPr>
        <p:txBody>
          <a:bodyPr/>
          <a:lstStyle/>
          <a:p>
            <a:endParaRPr lang="ru-RU"/>
          </a:p>
        </p:txBody>
      </p:sp>
      <p:sp>
        <p:nvSpPr>
          <p:cNvPr id="96274" name="Line 18"/>
          <p:cNvSpPr>
            <a:spLocks noChangeShapeType="1"/>
          </p:cNvSpPr>
          <p:nvPr/>
        </p:nvSpPr>
        <p:spPr bwMode="auto">
          <a:xfrm>
            <a:off x="5532438" y="3960813"/>
            <a:ext cx="358775" cy="503237"/>
          </a:xfrm>
          <a:prstGeom prst="line">
            <a:avLst/>
          </a:prstGeom>
          <a:noFill/>
          <a:ln w="9525">
            <a:solidFill>
              <a:schemeClr val="tx1"/>
            </a:solidFill>
            <a:round/>
            <a:headEnd/>
            <a:tailEnd type="oval" w="med" len="med"/>
          </a:ln>
          <a:effectLst/>
        </p:spPr>
        <p:txBody>
          <a:bodyPr/>
          <a:lstStyle/>
          <a:p>
            <a:endParaRPr lang="ru-RU"/>
          </a:p>
        </p:txBody>
      </p:sp>
      <p:sp>
        <p:nvSpPr>
          <p:cNvPr id="96275" name="Line 19"/>
          <p:cNvSpPr>
            <a:spLocks noChangeShapeType="1"/>
          </p:cNvSpPr>
          <p:nvPr/>
        </p:nvSpPr>
        <p:spPr bwMode="auto">
          <a:xfrm>
            <a:off x="4537075" y="3960813"/>
            <a:ext cx="1008063" cy="0"/>
          </a:xfrm>
          <a:prstGeom prst="line">
            <a:avLst/>
          </a:prstGeom>
          <a:noFill/>
          <a:ln w="9525">
            <a:solidFill>
              <a:schemeClr val="tx1"/>
            </a:solidFill>
            <a:round/>
            <a:headEnd/>
            <a:tailEnd/>
          </a:ln>
          <a:effectLst/>
        </p:spPr>
        <p:txBody>
          <a:bodyPr/>
          <a:lstStyle/>
          <a:p>
            <a:endParaRPr lang="ru-RU"/>
          </a:p>
        </p:txBody>
      </p:sp>
      <p:sp>
        <p:nvSpPr>
          <p:cNvPr id="96276" name="Line 20"/>
          <p:cNvSpPr>
            <a:spLocks noChangeShapeType="1"/>
          </p:cNvSpPr>
          <p:nvPr/>
        </p:nvSpPr>
        <p:spPr bwMode="auto">
          <a:xfrm>
            <a:off x="5675313" y="3600450"/>
            <a:ext cx="360362" cy="935038"/>
          </a:xfrm>
          <a:prstGeom prst="line">
            <a:avLst/>
          </a:prstGeom>
          <a:noFill/>
          <a:ln w="9525">
            <a:solidFill>
              <a:schemeClr val="tx1"/>
            </a:solidFill>
            <a:round/>
            <a:headEnd/>
            <a:tailEnd type="oval" w="med" len="med"/>
          </a:ln>
          <a:effectLst/>
        </p:spPr>
        <p:txBody>
          <a:bodyPr/>
          <a:lstStyle/>
          <a:p>
            <a:endParaRPr lang="ru-RU"/>
          </a:p>
        </p:txBody>
      </p:sp>
      <p:sp>
        <p:nvSpPr>
          <p:cNvPr id="96277" name="Line 21"/>
          <p:cNvSpPr>
            <a:spLocks noChangeShapeType="1"/>
          </p:cNvSpPr>
          <p:nvPr/>
        </p:nvSpPr>
        <p:spPr bwMode="auto">
          <a:xfrm>
            <a:off x="4667250" y="3600450"/>
            <a:ext cx="1008063" cy="0"/>
          </a:xfrm>
          <a:prstGeom prst="line">
            <a:avLst/>
          </a:prstGeom>
          <a:noFill/>
          <a:ln w="9525">
            <a:solidFill>
              <a:schemeClr val="tx1"/>
            </a:solidFill>
            <a:round/>
            <a:headEnd/>
            <a:tailEnd/>
          </a:ln>
          <a:effectLst/>
        </p:spPr>
        <p:txBody>
          <a:bodyPr/>
          <a:lstStyle/>
          <a:p>
            <a:endParaRPr lang="ru-RU"/>
          </a:p>
        </p:txBody>
      </p:sp>
      <p:sp>
        <p:nvSpPr>
          <p:cNvPr id="96278" name="Rectangle 22"/>
          <p:cNvSpPr>
            <a:spLocks noChangeArrowheads="1"/>
          </p:cNvSpPr>
          <p:nvPr/>
        </p:nvSpPr>
        <p:spPr bwMode="auto">
          <a:xfrm>
            <a:off x="4238625" y="3325813"/>
            <a:ext cx="1509713" cy="274637"/>
          </a:xfrm>
          <a:prstGeom prst="rect">
            <a:avLst/>
          </a:prstGeom>
          <a:noFill/>
          <a:ln w="9525" algn="ctr">
            <a:noFill/>
            <a:miter lim="800000"/>
            <a:headEnd/>
            <a:tailEnd/>
          </a:ln>
          <a:effectLst/>
        </p:spPr>
        <p:txBody>
          <a:bodyPr wrap="none">
            <a:spAutoFit/>
          </a:bodyPr>
          <a:lstStyle/>
          <a:p>
            <a:pPr algn="ctr"/>
            <a:r>
              <a:rPr lang="uk-UA" sz="1200"/>
              <a:t>загинуло від 3 осіб</a:t>
            </a:r>
            <a:endParaRPr lang="ru-RU" sz="1200"/>
          </a:p>
        </p:txBody>
      </p:sp>
      <p:sp>
        <p:nvSpPr>
          <p:cNvPr id="96279" name="Line 23"/>
          <p:cNvSpPr>
            <a:spLocks noChangeShapeType="1"/>
          </p:cNvSpPr>
          <p:nvPr/>
        </p:nvSpPr>
        <p:spPr bwMode="auto">
          <a:xfrm flipH="1" flipV="1">
            <a:off x="1093788" y="3398838"/>
            <a:ext cx="22225" cy="2190750"/>
          </a:xfrm>
          <a:prstGeom prst="line">
            <a:avLst/>
          </a:prstGeom>
          <a:noFill/>
          <a:ln w="38100">
            <a:solidFill>
              <a:schemeClr val="tx1"/>
            </a:solidFill>
            <a:round/>
            <a:headEnd/>
            <a:tailEnd type="stealth" w="med" len="med"/>
          </a:ln>
          <a:effectLst>
            <a:prstShdw prst="shdw13" dist="53882" dir="13500000">
              <a:srgbClr val="808080">
                <a:alpha val="50000"/>
              </a:srgbClr>
            </a:prstShdw>
          </a:effectLst>
        </p:spPr>
        <p:txBody>
          <a:bodyPr/>
          <a:lstStyle/>
          <a:p>
            <a:endParaRPr lang="ru-RU"/>
          </a:p>
        </p:txBody>
      </p:sp>
      <p:sp>
        <p:nvSpPr>
          <p:cNvPr id="96280" name="Line 24"/>
          <p:cNvSpPr>
            <a:spLocks noChangeShapeType="1"/>
          </p:cNvSpPr>
          <p:nvPr/>
        </p:nvSpPr>
        <p:spPr bwMode="auto">
          <a:xfrm flipV="1">
            <a:off x="827088" y="5373688"/>
            <a:ext cx="2016125" cy="0"/>
          </a:xfrm>
          <a:prstGeom prst="line">
            <a:avLst/>
          </a:prstGeom>
          <a:noFill/>
          <a:ln w="38100">
            <a:solidFill>
              <a:schemeClr val="tx1"/>
            </a:solidFill>
            <a:round/>
            <a:headEnd/>
            <a:tailEnd type="stealth" w="med" len="med"/>
          </a:ln>
          <a:effectLst>
            <a:outerShdw dist="35921" dir="2700000" algn="ctr" rotWithShape="0">
              <a:schemeClr val="bg2">
                <a:alpha val="50000"/>
              </a:schemeClr>
            </a:outerShdw>
          </a:effectLst>
        </p:spPr>
        <p:txBody>
          <a:bodyPr/>
          <a:lstStyle/>
          <a:p>
            <a:endParaRPr lang="ru-RU"/>
          </a:p>
        </p:txBody>
      </p:sp>
      <p:sp>
        <p:nvSpPr>
          <p:cNvPr id="96281" name="Line 25"/>
          <p:cNvSpPr>
            <a:spLocks noChangeShapeType="1"/>
          </p:cNvSpPr>
          <p:nvPr/>
        </p:nvSpPr>
        <p:spPr bwMode="auto">
          <a:xfrm>
            <a:off x="1128713" y="4437063"/>
            <a:ext cx="1498600" cy="0"/>
          </a:xfrm>
          <a:prstGeom prst="line">
            <a:avLst/>
          </a:prstGeom>
          <a:noFill/>
          <a:ln w="9525">
            <a:solidFill>
              <a:schemeClr val="tx1"/>
            </a:solidFill>
            <a:prstDash val="dash"/>
            <a:round/>
            <a:headEnd/>
            <a:tailEnd/>
          </a:ln>
          <a:effectLst/>
        </p:spPr>
        <p:txBody>
          <a:bodyPr/>
          <a:lstStyle/>
          <a:p>
            <a:endParaRPr lang="ru-RU"/>
          </a:p>
        </p:txBody>
      </p:sp>
      <p:sp>
        <p:nvSpPr>
          <p:cNvPr id="96282" name="Text Box 26"/>
          <p:cNvSpPr txBox="1">
            <a:spLocks noChangeArrowheads="1"/>
          </p:cNvSpPr>
          <p:nvPr/>
        </p:nvSpPr>
        <p:spPr bwMode="auto">
          <a:xfrm>
            <a:off x="1692275" y="3933825"/>
            <a:ext cx="476250" cy="336550"/>
          </a:xfrm>
          <a:prstGeom prst="rect">
            <a:avLst/>
          </a:prstGeom>
          <a:noFill/>
          <a:ln w="9525" algn="ctr">
            <a:noFill/>
            <a:miter lim="800000"/>
            <a:headEnd/>
            <a:tailEnd/>
          </a:ln>
          <a:effectLst/>
        </p:spPr>
        <p:txBody>
          <a:bodyPr wrap="none">
            <a:spAutoFit/>
          </a:bodyPr>
          <a:lstStyle/>
          <a:p>
            <a:pPr algn="ctr"/>
            <a:r>
              <a:rPr lang="uk-UA" sz="1600" b="1"/>
              <a:t>НС</a:t>
            </a:r>
          </a:p>
        </p:txBody>
      </p:sp>
      <p:sp>
        <p:nvSpPr>
          <p:cNvPr id="96283" name="Text Box 27"/>
          <p:cNvSpPr txBox="1">
            <a:spLocks noChangeArrowheads="1"/>
          </p:cNvSpPr>
          <p:nvPr/>
        </p:nvSpPr>
        <p:spPr bwMode="auto">
          <a:xfrm>
            <a:off x="1258888" y="4581525"/>
            <a:ext cx="1427162" cy="581025"/>
          </a:xfrm>
          <a:prstGeom prst="rect">
            <a:avLst/>
          </a:prstGeom>
          <a:noFill/>
          <a:ln w="9525" algn="ctr">
            <a:noFill/>
            <a:miter lim="800000"/>
            <a:headEnd/>
            <a:tailEnd/>
          </a:ln>
          <a:effectLst/>
        </p:spPr>
        <p:txBody>
          <a:bodyPr wrap="none">
            <a:spAutoFit/>
          </a:bodyPr>
          <a:lstStyle/>
          <a:p>
            <a:pPr algn="ctr"/>
            <a:r>
              <a:rPr lang="uk-UA" sz="1600" b="1"/>
              <a:t>Небезпечна </a:t>
            </a:r>
          </a:p>
          <a:p>
            <a:pPr algn="ctr"/>
            <a:r>
              <a:rPr lang="uk-UA" sz="1600" b="1"/>
              <a:t>подія</a:t>
            </a:r>
          </a:p>
        </p:txBody>
      </p:sp>
      <p:sp>
        <p:nvSpPr>
          <p:cNvPr id="96284" name="Text Box 28"/>
          <p:cNvSpPr txBox="1">
            <a:spLocks noChangeArrowheads="1"/>
          </p:cNvSpPr>
          <p:nvPr/>
        </p:nvSpPr>
        <p:spPr bwMode="auto">
          <a:xfrm>
            <a:off x="657225" y="3308350"/>
            <a:ext cx="339725" cy="396875"/>
          </a:xfrm>
          <a:prstGeom prst="rect">
            <a:avLst/>
          </a:prstGeom>
          <a:noFill/>
          <a:ln w="9525" algn="ctr">
            <a:noFill/>
            <a:miter lim="800000"/>
            <a:headEnd/>
            <a:tailEnd/>
          </a:ln>
          <a:effectLst/>
        </p:spPr>
        <p:txBody>
          <a:bodyPr wrap="none">
            <a:spAutoFit/>
          </a:bodyPr>
          <a:lstStyle/>
          <a:p>
            <a:pPr algn="ctr"/>
            <a:r>
              <a:rPr lang="en-US" sz="2000" b="1"/>
              <a:t>u</a:t>
            </a:r>
            <a:endParaRPr lang="uk-UA" sz="2000" b="1"/>
          </a:p>
        </p:txBody>
      </p:sp>
      <p:sp>
        <p:nvSpPr>
          <p:cNvPr id="96285" name="Text Box 29"/>
          <p:cNvSpPr txBox="1">
            <a:spLocks noChangeArrowheads="1"/>
          </p:cNvSpPr>
          <p:nvPr/>
        </p:nvSpPr>
        <p:spPr bwMode="auto">
          <a:xfrm>
            <a:off x="2700338" y="5395913"/>
            <a:ext cx="268287" cy="396875"/>
          </a:xfrm>
          <a:prstGeom prst="rect">
            <a:avLst/>
          </a:prstGeom>
          <a:noFill/>
          <a:ln w="9525" algn="ctr">
            <a:noFill/>
            <a:miter lim="800000"/>
            <a:headEnd/>
            <a:tailEnd/>
          </a:ln>
          <a:effectLst/>
        </p:spPr>
        <p:txBody>
          <a:bodyPr wrap="none">
            <a:spAutoFit/>
          </a:bodyPr>
          <a:lstStyle/>
          <a:p>
            <a:pPr algn="ctr"/>
            <a:r>
              <a:rPr lang="en-US" sz="2000" b="1"/>
              <a:t>t</a:t>
            </a:r>
            <a:endParaRPr lang="uk-UA" sz="2000" b="1"/>
          </a:p>
        </p:txBody>
      </p:sp>
      <p:grpSp>
        <p:nvGrpSpPr>
          <p:cNvPr id="4" name="Group 31"/>
          <p:cNvGrpSpPr>
            <a:grpSpLocks/>
          </p:cNvGrpSpPr>
          <p:nvPr/>
        </p:nvGrpSpPr>
        <p:grpSpPr bwMode="auto">
          <a:xfrm>
            <a:off x="755650" y="1844675"/>
            <a:ext cx="7488238" cy="869950"/>
            <a:chOff x="4320" y="1152"/>
            <a:chExt cx="414" cy="402"/>
          </a:xfrm>
        </p:grpSpPr>
        <p:sp>
          <p:nvSpPr>
            <p:cNvPr id="96288" name="AutoShape 32"/>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ru-RU"/>
            </a:p>
          </p:txBody>
        </p:sp>
        <p:sp>
          <p:nvSpPr>
            <p:cNvPr id="96289" name="Freeform 33"/>
            <p:cNvSpPr>
              <a:spLocks/>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ru-RU"/>
            </a:p>
          </p:txBody>
        </p:sp>
      </p:grpSp>
      <p:sp>
        <p:nvSpPr>
          <p:cNvPr id="96290" name="Rectangle 34"/>
          <p:cNvSpPr>
            <a:spLocks noChangeArrowheads="1"/>
          </p:cNvSpPr>
          <p:nvPr/>
        </p:nvSpPr>
        <p:spPr bwMode="invGray">
          <a:xfrm>
            <a:off x="684213" y="1935163"/>
            <a:ext cx="7632700" cy="701675"/>
          </a:xfrm>
          <a:prstGeom prst="rect">
            <a:avLst/>
          </a:prstGeom>
          <a:noFill/>
          <a:ln w="9525" algn="ctr">
            <a:noFill/>
            <a:miter lim="800000"/>
            <a:headEnd/>
            <a:tailEnd/>
          </a:ln>
          <a:effectLst/>
        </p:spPr>
        <p:txBody>
          <a:bodyPr>
            <a:spAutoFit/>
          </a:bodyPr>
          <a:lstStyle/>
          <a:p>
            <a:pPr algn="ctr"/>
            <a:r>
              <a:rPr lang="uk-UA" sz="2000" b="1"/>
              <a:t>Протягом 2007 року в Україні виникло 368 НС (2006 – 364) </a:t>
            </a:r>
          </a:p>
          <a:p>
            <a:pPr algn="ctr"/>
            <a:r>
              <a:rPr lang="uk-UA" sz="2000" b="1"/>
              <a:t>внаслідок них загинуло </a:t>
            </a:r>
            <a:r>
              <a:rPr lang="uk-UA" sz="2000" b="1">
                <a:solidFill>
                  <a:srgbClr val="FF3300"/>
                </a:solidFill>
              </a:rPr>
              <a:t>614 осіб</a:t>
            </a:r>
            <a:r>
              <a:rPr lang="uk-UA" sz="2000" b="1"/>
              <a:t> (2006 - 436 особи).</a:t>
            </a:r>
            <a:endParaRPr lang="ru-RU" sz="20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gray">
          <a:xfrm>
            <a:off x="2514600" y="2271713"/>
            <a:ext cx="2743200" cy="2743200"/>
          </a:xfrm>
          <a:prstGeom prst="ellipse">
            <a:avLst/>
          </a:prstGeom>
          <a:solidFill>
            <a:srgbClr val="FFFFFF">
              <a:alpha val="80000"/>
            </a:srgbClr>
          </a:solidFill>
          <a:ln w="9525" algn="ctr">
            <a:noFill/>
            <a:round/>
            <a:headEnd/>
            <a:tailEnd/>
          </a:ln>
          <a:effectLst/>
        </p:spPr>
        <p:txBody>
          <a:bodyPr wrap="none" anchor="ctr"/>
          <a:lstStyle/>
          <a:p>
            <a:endParaRPr lang="ru-RU"/>
          </a:p>
        </p:txBody>
      </p:sp>
      <p:sp>
        <p:nvSpPr>
          <p:cNvPr id="62467" name="Oval 3"/>
          <p:cNvSpPr>
            <a:spLocks noChangeArrowheads="1"/>
          </p:cNvSpPr>
          <p:nvPr/>
        </p:nvSpPr>
        <p:spPr bwMode="gray">
          <a:xfrm>
            <a:off x="3657600" y="2786063"/>
            <a:ext cx="1619250" cy="1619250"/>
          </a:xfrm>
          <a:prstGeom prst="ellipse">
            <a:avLst/>
          </a:prstGeom>
          <a:solidFill>
            <a:srgbClr val="DCDCDC">
              <a:alpha val="50000"/>
            </a:srgbClr>
          </a:solidFill>
          <a:ln w="9525" algn="ctr">
            <a:noFill/>
            <a:round/>
            <a:headEnd/>
            <a:tailEnd/>
          </a:ln>
          <a:effectLst/>
        </p:spPr>
        <p:txBody>
          <a:bodyPr wrap="none" anchor="ctr"/>
          <a:lstStyle/>
          <a:p>
            <a:endParaRPr lang="ru-RU"/>
          </a:p>
        </p:txBody>
      </p:sp>
      <p:sp>
        <p:nvSpPr>
          <p:cNvPr id="62468" name="Line 4"/>
          <p:cNvSpPr>
            <a:spLocks noChangeShapeType="1"/>
          </p:cNvSpPr>
          <p:nvPr/>
        </p:nvSpPr>
        <p:spPr bwMode="gray">
          <a:xfrm>
            <a:off x="2895600" y="3567113"/>
            <a:ext cx="1524000" cy="76200"/>
          </a:xfrm>
          <a:prstGeom prst="line">
            <a:avLst/>
          </a:prstGeom>
          <a:noFill/>
          <a:ln w="12700">
            <a:solidFill>
              <a:schemeClr val="tx1"/>
            </a:solidFill>
            <a:round/>
            <a:headEnd/>
            <a:tailEnd/>
          </a:ln>
          <a:effectLst/>
        </p:spPr>
        <p:txBody>
          <a:bodyPr wrap="none" anchor="ctr"/>
          <a:lstStyle/>
          <a:p>
            <a:endParaRPr lang="ru-RU"/>
          </a:p>
        </p:txBody>
      </p:sp>
      <p:sp>
        <p:nvSpPr>
          <p:cNvPr id="62469" name="Line 5"/>
          <p:cNvSpPr>
            <a:spLocks noChangeShapeType="1"/>
          </p:cNvSpPr>
          <p:nvPr/>
        </p:nvSpPr>
        <p:spPr bwMode="gray">
          <a:xfrm>
            <a:off x="3733800" y="2424113"/>
            <a:ext cx="914400" cy="914400"/>
          </a:xfrm>
          <a:prstGeom prst="line">
            <a:avLst/>
          </a:prstGeom>
          <a:noFill/>
          <a:ln w="12700">
            <a:solidFill>
              <a:schemeClr val="tx1"/>
            </a:solidFill>
            <a:round/>
            <a:headEnd/>
            <a:tailEnd/>
          </a:ln>
          <a:effectLst/>
        </p:spPr>
        <p:txBody>
          <a:bodyPr wrap="none" anchor="ctr"/>
          <a:lstStyle/>
          <a:p>
            <a:endParaRPr lang="ru-RU"/>
          </a:p>
        </p:txBody>
      </p:sp>
      <p:sp>
        <p:nvSpPr>
          <p:cNvPr id="62470" name="Line 6"/>
          <p:cNvSpPr>
            <a:spLocks noChangeShapeType="1"/>
          </p:cNvSpPr>
          <p:nvPr/>
        </p:nvSpPr>
        <p:spPr bwMode="gray">
          <a:xfrm flipH="1">
            <a:off x="3829050" y="3948113"/>
            <a:ext cx="819150" cy="1409700"/>
          </a:xfrm>
          <a:prstGeom prst="line">
            <a:avLst/>
          </a:prstGeom>
          <a:noFill/>
          <a:ln w="12700">
            <a:solidFill>
              <a:schemeClr val="tx1"/>
            </a:solidFill>
            <a:round/>
            <a:headEnd/>
            <a:tailEnd/>
          </a:ln>
          <a:effectLst/>
        </p:spPr>
        <p:txBody>
          <a:bodyPr wrap="none" anchor="ctr"/>
          <a:lstStyle/>
          <a:p>
            <a:endParaRPr lang="ru-RU"/>
          </a:p>
        </p:txBody>
      </p:sp>
      <p:sp>
        <p:nvSpPr>
          <p:cNvPr id="62471" name="Line 7"/>
          <p:cNvSpPr>
            <a:spLocks noChangeShapeType="1"/>
          </p:cNvSpPr>
          <p:nvPr/>
        </p:nvSpPr>
        <p:spPr bwMode="gray">
          <a:xfrm>
            <a:off x="5029200" y="3871913"/>
            <a:ext cx="228600" cy="152400"/>
          </a:xfrm>
          <a:prstGeom prst="line">
            <a:avLst/>
          </a:prstGeom>
          <a:noFill/>
          <a:ln w="12700">
            <a:solidFill>
              <a:schemeClr val="tx1"/>
            </a:solidFill>
            <a:round/>
            <a:headEnd/>
            <a:tailEnd/>
          </a:ln>
          <a:effectLst/>
        </p:spPr>
        <p:txBody>
          <a:bodyPr wrap="none" anchor="ctr"/>
          <a:lstStyle/>
          <a:p>
            <a:endParaRPr lang="ru-RU"/>
          </a:p>
        </p:txBody>
      </p:sp>
      <p:sp>
        <p:nvSpPr>
          <p:cNvPr id="62472" name="Line 8"/>
          <p:cNvSpPr>
            <a:spLocks noChangeShapeType="1"/>
          </p:cNvSpPr>
          <p:nvPr/>
        </p:nvSpPr>
        <p:spPr bwMode="gray">
          <a:xfrm flipV="1">
            <a:off x="5029200" y="2576513"/>
            <a:ext cx="533400" cy="838200"/>
          </a:xfrm>
          <a:prstGeom prst="line">
            <a:avLst/>
          </a:prstGeom>
          <a:noFill/>
          <a:ln w="12700">
            <a:solidFill>
              <a:schemeClr val="tx1"/>
            </a:solidFill>
            <a:round/>
            <a:headEnd/>
            <a:tailEnd/>
          </a:ln>
          <a:effectLst/>
        </p:spPr>
        <p:txBody>
          <a:bodyPr wrap="none" anchor="ctr"/>
          <a:lstStyle/>
          <a:p>
            <a:endParaRPr lang="ru-RU"/>
          </a:p>
        </p:txBody>
      </p:sp>
      <p:sp>
        <p:nvSpPr>
          <p:cNvPr id="62473" name="Oval 9"/>
          <p:cNvSpPr>
            <a:spLocks noChangeArrowheads="1"/>
          </p:cNvSpPr>
          <p:nvPr/>
        </p:nvSpPr>
        <p:spPr bwMode="gray">
          <a:xfrm>
            <a:off x="4295775" y="3176588"/>
            <a:ext cx="895350" cy="895350"/>
          </a:xfrm>
          <a:prstGeom prst="ellipse">
            <a:avLst/>
          </a:prstGeom>
          <a:solidFill>
            <a:srgbClr val="C0C0C0">
              <a:alpha val="50000"/>
            </a:srgbClr>
          </a:solidFill>
          <a:ln w="9525" algn="ctr">
            <a:noFill/>
            <a:round/>
            <a:headEnd/>
            <a:tailEnd/>
          </a:ln>
          <a:effectLst/>
        </p:spPr>
        <p:txBody>
          <a:bodyPr wrap="none" anchor="ctr"/>
          <a:lstStyle/>
          <a:p>
            <a:endParaRPr lang="ru-RU"/>
          </a:p>
        </p:txBody>
      </p:sp>
      <p:sp>
        <p:nvSpPr>
          <p:cNvPr id="62474" name="Rectangle 10"/>
          <p:cNvSpPr>
            <a:spLocks noGrp="1" noChangeArrowheads="1"/>
          </p:cNvSpPr>
          <p:nvPr>
            <p:ph type="title"/>
          </p:nvPr>
        </p:nvSpPr>
        <p:spPr>
          <a:xfrm>
            <a:off x="457200" y="285728"/>
            <a:ext cx="8229600" cy="955675"/>
          </a:xfrm>
        </p:spPr>
        <p:txBody>
          <a:bodyPr/>
          <a:lstStyle/>
          <a:p>
            <a:pPr algn="ctr">
              <a:buNone/>
            </a:pPr>
            <a:r>
              <a:rPr lang="uk-UA" sz="4000" dirty="0" smtClean="0">
                <a:solidFill>
                  <a:srgbClr val="A50021"/>
                </a:solidFill>
              </a:rPr>
              <a:t>НЕБЕЗПЕЧНІ ПОДІЇ</a:t>
            </a:r>
            <a:endParaRPr lang="en-US" sz="4000" dirty="0" smtClean="0">
              <a:solidFill>
                <a:srgbClr val="A50021"/>
              </a:solidFill>
            </a:endParaRPr>
          </a:p>
        </p:txBody>
      </p:sp>
      <p:grpSp>
        <p:nvGrpSpPr>
          <p:cNvPr id="2" name="Group 11"/>
          <p:cNvGrpSpPr>
            <a:grpSpLocks/>
          </p:cNvGrpSpPr>
          <p:nvPr/>
        </p:nvGrpSpPr>
        <p:grpSpPr bwMode="auto">
          <a:xfrm>
            <a:off x="2921000" y="1547813"/>
            <a:ext cx="1290638" cy="1384300"/>
            <a:chOff x="2064" y="1008"/>
            <a:chExt cx="731" cy="872"/>
          </a:xfrm>
        </p:grpSpPr>
        <p:sp>
          <p:nvSpPr>
            <p:cNvPr id="62476" name="Oval 12"/>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3" name="Group 13"/>
            <p:cNvGrpSpPr>
              <a:grpSpLocks/>
            </p:cNvGrpSpPr>
            <p:nvPr/>
          </p:nvGrpSpPr>
          <p:grpSpPr bwMode="auto">
            <a:xfrm>
              <a:off x="2086" y="1031"/>
              <a:ext cx="680" cy="849"/>
              <a:chOff x="3975" y="1593"/>
              <a:chExt cx="931" cy="1163"/>
            </a:xfrm>
          </p:grpSpPr>
          <p:pic>
            <p:nvPicPr>
              <p:cNvPr id="62478" name="Picture 14"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62479" name="Oval 15"/>
              <p:cNvSpPr>
                <a:spLocks noChangeArrowheads="1"/>
              </p:cNvSpPr>
              <p:nvPr/>
            </p:nvSpPr>
            <p:spPr bwMode="gray">
              <a:xfrm>
                <a:off x="3975" y="1593"/>
                <a:ext cx="931" cy="937"/>
              </a:xfrm>
              <a:prstGeom prst="ellipse">
                <a:avLst/>
              </a:prstGeom>
              <a:solidFill>
                <a:schemeClr val="hlink">
                  <a:alpha val="50000"/>
                </a:schemeClr>
              </a:solidFill>
              <a:ln w="9525" algn="ctr">
                <a:noFill/>
                <a:round/>
                <a:headEnd/>
                <a:tailEnd/>
              </a:ln>
              <a:effectLst/>
            </p:spPr>
            <p:txBody>
              <a:bodyPr wrap="none" anchor="ctr"/>
              <a:lstStyle/>
              <a:p>
                <a:endParaRPr lang="ru-RU"/>
              </a:p>
            </p:txBody>
          </p:sp>
          <p:pic>
            <p:nvPicPr>
              <p:cNvPr id="62480" name="Picture 16"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4" name="Group 17"/>
              <p:cNvGrpSpPr>
                <a:grpSpLocks/>
              </p:cNvGrpSpPr>
              <p:nvPr/>
            </p:nvGrpSpPr>
            <p:grpSpPr bwMode="auto">
              <a:xfrm rot="-3733502" flipH="1" flipV="1">
                <a:off x="4256" y="2247"/>
                <a:ext cx="820" cy="198"/>
                <a:chOff x="2532" y="1051"/>
                <a:chExt cx="893" cy="246"/>
              </a:xfrm>
            </p:grpSpPr>
            <p:grpSp>
              <p:nvGrpSpPr>
                <p:cNvPr id="5" name="Group 18"/>
                <p:cNvGrpSpPr>
                  <a:grpSpLocks/>
                </p:cNvGrpSpPr>
                <p:nvPr/>
              </p:nvGrpSpPr>
              <p:grpSpPr bwMode="auto">
                <a:xfrm>
                  <a:off x="2532" y="1051"/>
                  <a:ext cx="743" cy="185"/>
                  <a:chOff x="1565" y="2568"/>
                  <a:chExt cx="1118" cy="279"/>
                </a:xfrm>
              </p:grpSpPr>
              <p:sp>
                <p:nvSpPr>
                  <p:cNvPr id="62483"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4"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5"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6"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 name="Group 23"/>
                <p:cNvGrpSpPr>
                  <a:grpSpLocks/>
                </p:cNvGrpSpPr>
                <p:nvPr/>
              </p:nvGrpSpPr>
              <p:grpSpPr bwMode="auto">
                <a:xfrm rot="1353540">
                  <a:off x="2682" y="1111"/>
                  <a:ext cx="743" cy="186"/>
                  <a:chOff x="1565" y="2568"/>
                  <a:chExt cx="1118" cy="279"/>
                </a:xfrm>
              </p:grpSpPr>
              <p:sp>
                <p:nvSpPr>
                  <p:cNvPr id="62488"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9"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0"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1"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7" name="Group 28"/>
            <p:cNvGrpSpPr>
              <a:grpSpLocks/>
            </p:cNvGrpSpPr>
            <p:nvPr/>
          </p:nvGrpSpPr>
          <p:grpSpPr bwMode="auto">
            <a:xfrm rot="-3733502" flipH="1" flipV="1">
              <a:off x="2362" y="1505"/>
              <a:ext cx="527" cy="128"/>
              <a:chOff x="2532" y="1051"/>
              <a:chExt cx="893" cy="246"/>
            </a:xfrm>
          </p:grpSpPr>
          <p:grpSp>
            <p:nvGrpSpPr>
              <p:cNvPr id="8" name="Group 29"/>
              <p:cNvGrpSpPr>
                <a:grpSpLocks/>
              </p:cNvGrpSpPr>
              <p:nvPr/>
            </p:nvGrpSpPr>
            <p:grpSpPr bwMode="auto">
              <a:xfrm>
                <a:off x="2532" y="1051"/>
                <a:ext cx="743" cy="185"/>
                <a:chOff x="1565" y="2568"/>
                <a:chExt cx="1118" cy="279"/>
              </a:xfrm>
            </p:grpSpPr>
            <p:sp>
              <p:nvSpPr>
                <p:cNvPr id="62494"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5"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6"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7"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9" name="Group 34"/>
              <p:cNvGrpSpPr>
                <a:grpSpLocks/>
              </p:cNvGrpSpPr>
              <p:nvPr/>
            </p:nvGrpSpPr>
            <p:grpSpPr bwMode="auto">
              <a:xfrm rot="1353540">
                <a:off x="2682" y="1111"/>
                <a:ext cx="743" cy="186"/>
                <a:chOff x="1565" y="2568"/>
                <a:chExt cx="1118" cy="279"/>
              </a:xfrm>
            </p:grpSpPr>
            <p:sp>
              <p:nvSpPr>
                <p:cNvPr id="62499"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0"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1"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2"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03" name="Rectangle 39"/>
            <p:cNvSpPr>
              <a:spLocks noChangeArrowheads="1"/>
            </p:cNvSpPr>
            <p:nvPr/>
          </p:nvSpPr>
          <p:spPr bwMode="gray">
            <a:xfrm>
              <a:off x="2071" y="1272"/>
              <a:ext cx="724"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Техногенні</a:t>
              </a:r>
              <a:endParaRPr lang="en-US" sz="1600" b="1">
                <a:solidFill>
                  <a:srgbClr val="000000"/>
                </a:solidFill>
              </a:endParaRPr>
            </a:p>
          </p:txBody>
        </p:sp>
      </p:grpSp>
      <p:grpSp>
        <p:nvGrpSpPr>
          <p:cNvPr id="10" name="Group 40"/>
          <p:cNvGrpSpPr>
            <a:grpSpLocks/>
          </p:cNvGrpSpPr>
          <p:nvPr/>
        </p:nvGrpSpPr>
        <p:grpSpPr bwMode="auto">
          <a:xfrm>
            <a:off x="1830388" y="2830513"/>
            <a:ext cx="1152525" cy="1384300"/>
            <a:chOff x="2064" y="1008"/>
            <a:chExt cx="726" cy="872"/>
          </a:xfrm>
        </p:grpSpPr>
        <p:sp>
          <p:nvSpPr>
            <p:cNvPr id="62505" name="Oval 41"/>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11" name="Group 42"/>
            <p:cNvGrpSpPr>
              <a:grpSpLocks/>
            </p:cNvGrpSpPr>
            <p:nvPr/>
          </p:nvGrpSpPr>
          <p:grpSpPr bwMode="auto">
            <a:xfrm>
              <a:off x="2086" y="1031"/>
              <a:ext cx="680" cy="849"/>
              <a:chOff x="3975" y="1593"/>
              <a:chExt cx="931" cy="1163"/>
            </a:xfrm>
          </p:grpSpPr>
          <p:pic>
            <p:nvPicPr>
              <p:cNvPr id="62507" name="Picture 43" descr="circuler_1"/>
              <p:cNvPicPr>
                <a:picLocks noChangeAspect="1" noChangeArrowheads="1"/>
              </p:cNvPicPr>
              <p:nvPr/>
            </p:nvPicPr>
            <p:blipFill>
              <a:blip r:embed="rId4" cstate="print"/>
              <a:srcRect/>
              <a:stretch>
                <a:fillRect/>
              </a:stretch>
            </p:blipFill>
            <p:spPr bwMode="gray">
              <a:xfrm>
                <a:off x="3975" y="1593"/>
                <a:ext cx="925" cy="935"/>
              </a:xfrm>
              <a:prstGeom prst="rect">
                <a:avLst/>
              </a:prstGeom>
              <a:noFill/>
            </p:spPr>
          </p:pic>
          <p:sp>
            <p:nvSpPr>
              <p:cNvPr id="62508" name="Oval 44"/>
              <p:cNvSpPr>
                <a:spLocks noChangeArrowheads="1"/>
              </p:cNvSpPr>
              <p:nvPr/>
            </p:nvSpPr>
            <p:spPr bwMode="gray">
              <a:xfrm>
                <a:off x="3975" y="1593"/>
                <a:ext cx="931" cy="937"/>
              </a:xfrm>
              <a:prstGeom prst="ellipse">
                <a:avLst/>
              </a:prstGeom>
              <a:solidFill>
                <a:schemeClr val="accent2">
                  <a:alpha val="50000"/>
                </a:schemeClr>
              </a:solidFill>
              <a:ln w="9525" algn="ctr">
                <a:noFill/>
                <a:round/>
                <a:headEnd/>
                <a:tailEnd/>
              </a:ln>
              <a:effectLst/>
            </p:spPr>
            <p:txBody>
              <a:bodyPr wrap="none" anchor="ctr"/>
              <a:lstStyle/>
              <a:p>
                <a:endParaRPr lang="ru-RU"/>
              </a:p>
            </p:txBody>
          </p:sp>
          <p:pic>
            <p:nvPicPr>
              <p:cNvPr id="62509" name="Picture 45" descr="light_shadow1"/>
              <p:cNvPicPr>
                <a:picLocks noChangeAspect="1" noChangeArrowheads="1"/>
              </p:cNvPicPr>
              <p:nvPr/>
            </p:nvPicPr>
            <p:blipFill>
              <a:blip r:embed="rId5" cstate="print"/>
              <a:srcRect t="14285"/>
              <a:stretch>
                <a:fillRect/>
              </a:stretch>
            </p:blipFill>
            <p:spPr bwMode="gray">
              <a:xfrm>
                <a:off x="3984" y="1632"/>
                <a:ext cx="682" cy="585"/>
              </a:xfrm>
              <a:prstGeom prst="rect">
                <a:avLst/>
              </a:prstGeom>
              <a:noFill/>
            </p:spPr>
          </p:pic>
          <p:grpSp>
            <p:nvGrpSpPr>
              <p:cNvPr id="12" name="Group 46"/>
              <p:cNvGrpSpPr>
                <a:grpSpLocks/>
              </p:cNvGrpSpPr>
              <p:nvPr/>
            </p:nvGrpSpPr>
            <p:grpSpPr bwMode="auto">
              <a:xfrm rot="-3733502" flipH="1" flipV="1">
                <a:off x="4256" y="2247"/>
                <a:ext cx="820" cy="198"/>
                <a:chOff x="2532" y="1051"/>
                <a:chExt cx="893" cy="246"/>
              </a:xfrm>
            </p:grpSpPr>
            <p:grpSp>
              <p:nvGrpSpPr>
                <p:cNvPr id="13" name="Group 47"/>
                <p:cNvGrpSpPr>
                  <a:grpSpLocks/>
                </p:cNvGrpSpPr>
                <p:nvPr/>
              </p:nvGrpSpPr>
              <p:grpSpPr bwMode="auto">
                <a:xfrm>
                  <a:off x="2532" y="1051"/>
                  <a:ext cx="743" cy="185"/>
                  <a:chOff x="1565" y="2568"/>
                  <a:chExt cx="1118" cy="279"/>
                </a:xfrm>
              </p:grpSpPr>
              <p:sp>
                <p:nvSpPr>
                  <p:cNvPr id="62512"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3"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4"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5"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14" name="Group 52"/>
                <p:cNvGrpSpPr>
                  <a:grpSpLocks/>
                </p:cNvGrpSpPr>
                <p:nvPr/>
              </p:nvGrpSpPr>
              <p:grpSpPr bwMode="auto">
                <a:xfrm rot="1353540">
                  <a:off x="2682" y="1111"/>
                  <a:ext cx="743" cy="186"/>
                  <a:chOff x="1565" y="2568"/>
                  <a:chExt cx="1118" cy="279"/>
                </a:xfrm>
              </p:grpSpPr>
              <p:sp>
                <p:nvSpPr>
                  <p:cNvPr id="62517"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8"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9"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0"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15" name="Group 57"/>
            <p:cNvGrpSpPr>
              <a:grpSpLocks/>
            </p:cNvGrpSpPr>
            <p:nvPr/>
          </p:nvGrpSpPr>
          <p:grpSpPr bwMode="auto">
            <a:xfrm rot="-3733502" flipH="1" flipV="1">
              <a:off x="2362" y="1505"/>
              <a:ext cx="527" cy="128"/>
              <a:chOff x="2532" y="1051"/>
              <a:chExt cx="893" cy="246"/>
            </a:xfrm>
          </p:grpSpPr>
          <p:grpSp>
            <p:nvGrpSpPr>
              <p:cNvPr id="16" name="Group 58"/>
              <p:cNvGrpSpPr>
                <a:grpSpLocks/>
              </p:cNvGrpSpPr>
              <p:nvPr/>
            </p:nvGrpSpPr>
            <p:grpSpPr bwMode="auto">
              <a:xfrm>
                <a:off x="2532" y="1051"/>
                <a:ext cx="743" cy="185"/>
                <a:chOff x="1565" y="2568"/>
                <a:chExt cx="1118" cy="279"/>
              </a:xfrm>
            </p:grpSpPr>
            <p:sp>
              <p:nvSpPr>
                <p:cNvPr id="62523"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4"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5"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6"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17" name="Group 63"/>
              <p:cNvGrpSpPr>
                <a:grpSpLocks/>
              </p:cNvGrpSpPr>
              <p:nvPr/>
            </p:nvGrpSpPr>
            <p:grpSpPr bwMode="auto">
              <a:xfrm rot="1353540">
                <a:off x="2682" y="1111"/>
                <a:ext cx="743" cy="186"/>
                <a:chOff x="1565" y="2568"/>
                <a:chExt cx="1118" cy="279"/>
              </a:xfrm>
            </p:grpSpPr>
            <p:sp>
              <p:nvSpPr>
                <p:cNvPr id="62528"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9"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30"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31"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32" name="Rectangle 68"/>
            <p:cNvSpPr>
              <a:spLocks noChangeArrowheads="1"/>
            </p:cNvSpPr>
            <p:nvPr/>
          </p:nvSpPr>
          <p:spPr bwMode="gray">
            <a:xfrm>
              <a:off x="2075" y="1272"/>
              <a:ext cx="715"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Природні</a:t>
              </a:r>
              <a:endParaRPr lang="en-US" sz="1600" b="1">
                <a:solidFill>
                  <a:srgbClr val="000000"/>
                </a:solidFill>
              </a:endParaRPr>
            </a:p>
          </p:txBody>
        </p:sp>
      </p:grpSp>
      <p:grpSp>
        <p:nvGrpSpPr>
          <p:cNvPr id="18" name="Group 69"/>
          <p:cNvGrpSpPr>
            <a:grpSpLocks/>
          </p:cNvGrpSpPr>
          <p:nvPr/>
        </p:nvGrpSpPr>
        <p:grpSpPr bwMode="auto">
          <a:xfrm>
            <a:off x="2943225" y="5178425"/>
            <a:ext cx="1146175" cy="1384300"/>
            <a:chOff x="2064" y="1008"/>
            <a:chExt cx="722" cy="872"/>
          </a:xfrm>
        </p:grpSpPr>
        <p:sp>
          <p:nvSpPr>
            <p:cNvPr id="62534" name="Oval 70"/>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19" name="Group 71"/>
            <p:cNvGrpSpPr>
              <a:grpSpLocks/>
            </p:cNvGrpSpPr>
            <p:nvPr/>
          </p:nvGrpSpPr>
          <p:grpSpPr bwMode="auto">
            <a:xfrm>
              <a:off x="2086" y="1031"/>
              <a:ext cx="680" cy="849"/>
              <a:chOff x="3975" y="1593"/>
              <a:chExt cx="931" cy="1163"/>
            </a:xfrm>
          </p:grpSpPr>
          <p:pic>
            <p:nvPicPr>
              <p:cNvPr id="62536" name="Picture 72" descr="circuler_1"/>
              <p:cNvPicPr>
                <a:picLocks noChangeAspect="1" noChangeArrowheads="1"/>
              </p:cNvPicPr>
              <p:nvPr/>
            </p:nvPicPr>
            <p:blipFill>
              <a:blip r:embed="rId4" cstate="print"/>
              <a:srcRect/>
              <a:stretch>
                <a:fillRect/>
              </a:stretch>
            </p:blipFill>
            <p:spPr bwMode="gray">
              <a:xfrm>
                <a:off x="3975" y="1593"/>
                <a:ext cx="925" cy="935"/>
              </a:xfrm>
              <a:prstGeom prst="rect">
                <a:avLst/>
              </a:prstGeom>
              <a:noFill/>
            </p:spPr>
          </p:pic>
          <p:sp>
            <p:nvSpPr>
              <p:cNvPr id="62537" name="Oval 73"/>
              <p:cNvSpPr>
                <a:spLocks noChangeArrowheads="1"/>
              </p:cNvSpPr>
              <p:nvPr/>
            </p:nvSpPr>
            <p:spPr bwMode="gray">
              <a:xfrm>
                <a:off x="3975" y="1593"/>
                <a:ext cx="931" cy="937"/>
              </a:xfrm>
              <a:prstGeom prst="ellipse">
                <a:avLst/>
              </a:prstGeom>
              <a:solidFill>
                <a:schemeClr val="accent1">
                  <a:alpha val="50000"/>
                </a:schemeClr>
              </a:solidFill>
              <a:ln w="9525" algn="ctr">
                <a:noFill/>
                <a:round/>
                <a:headEnd/>
                <a:tailEnd/>
              </a:ln>
              <a:effectLst/>
            </p:spPr>
            <p:txBody>
              <a:bodyPr wrap="none" anchor="ctr"/>
              <a:lstStyle/>
              <a:p>
                <a:endParaRPr lang="ru-RU"/>
              </a:p>
            </p:txBody>
          </p:sp>
          <p:pic>
            <p:nvPicPr>
              <p:cNvPr id="62538" name="Picture 74" descr="light_shadow1"/>
              <p:cNvPicPr>
                <a:picLocks noChangeAspect="1" noChangeArrowheads="1"/>
              </p:cNvPicPr>
              <p:nvPr/>
            </p:nvPicPr>
            <p:blipFill>
              <a:blip r:embed="rId5" cstate="print"/>
              <a:srcRect t="14285"/>
              <a:stretch>
                <a:fillRect/>
              </a:stretch>
            </p:blipFill>
            <p:spPr bwMode="gray">
              <a:xfrm>
                <a:off x="3984" y="1632"/>
                <a:ext cx="682" cy="585"/>
              </a:xfrm>
              <a:prstGeom prst="rect">
                <a:avLst/>
              </a:prstGeom>
              <a:noFill/>
            </p:spPr>
          </p:pic>
          <p:grpSp>
            <p:nvGrpSpPr>
              <p:cNvPr id="20" name="Group 75"/>
              <p:cNvGrpSpPr>
                <a:grpSpLocks/>
              </p:cNvGrpSpPr>
              <p:nvPr/>
            </p:nvGrpSpPr>
            <p:grpSpPr bwMode="auto">
              <a:xfrm rot="-3733502" flipH="1" flipV="1">
                <a:off x="4256" y="2247"/>
                <a:ext cx="820" cy="198"/>
                <a:chOff x="2532" y="1051"/>
                <a:chExt cx="893" cy="246"/>
              </a:xfrm>
            </p:grpSpPr>
            <p:grpSp>
              <p:nvGrpSpPr>
                <p:cNvPr id="21" name="Group 76"/>
                <p:cNvGrpSpPr>
                  <a:grpSpLocks/>
                </p:cNvGrpSpPr>
                <p:nvPr/>
              </p:nvGrpSpPr>
              <p:grpSpPr bwMode="auto">
                <a:xfrm>
                  <a:off x="2532" y="1051"/>
                  <a:ext cx="743" cy="185"/>
                  <a:chOff x="1565" y="2568"/>
                  <a:chExt cx="1118" cy="279"/>
                </a:xfrm>
              </p:grpSpPr>
              <p:sp>
                <p:nvSpPr>
                  <p:cNvPr id="62541"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2"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3"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4"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2" name="Group 81"/>
                <p:cNvGrpSpPr>
                  <a:grpSpLocks/>
                </p:cNvGrpSpPr>
                <p:nvPr/>
              </p:nvGrpSpPr>
              <p:grpSpPr bwMode="auto">
                <a:xfrm rot="1353540">
                  <a:off x="2682" y="1111"/>
                  <a:ext cx="743" cy="186"/>
                  <a:chOff x="1565" y="2568"/>
                  <a:chExt cx="1118" cy="279"/>
                </a:xfrm>
              </p:grpSpPr>
              <p:sp>
                <p:nvSpPr>
                  <p:cNvPr id="62546"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7"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8"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9"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23" name="Group 86"/>
            <p:cNvGrpSpPr>
              <a:grpSpLocks/>
            </p:cNvGrpSpPr>
            <p:nvPr/>
          </p:nvGrpSpPr>
          <p:grpSpPr bwMode="auto">
            <a:xfrm rot="-3733502" flipH="1" flipV="1">
              <a:off x="2362" y="1505"/>
              <a:ext cx="527" cy="128"/>
              <a:chOff x="2532" y="1051"/>
              <a:chExt cx="893" cy="246"/>
            </a:xfrm>
          </p:grpSpPr>
          <p:grpSp>
            <p:nvGrpSpPr>
              <p:cNvPr id="24" name="Group 87"/>
              <p:cNvGrpSpPr>
                <a:grpSpLocks/>
              </p:cNvGrpSpPr>
              <p:nvPr/>
            </p:nvGrpSpPr>
            <p:grpSpPr bwMode="auto">
              <a:xfrm>
                <a:off x="2532" y="1051"/>
                <a:ext cx="743" cy="185"/>
                <a:chOff x="1565" y="2568"/>
                <a:chExt cx="1118" cy="279"/>
              </a:xfrm>
            </p:grpSpPr>
            <p:sp>
              <p:nvSpPr>
                <p:cNvPr id="62552"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3"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4"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5"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5" name="Group 92"/>
              <p:cNvGrpSpPr>
                <a:grpSpLocks/>
              </p:cNvGrpSpPr>
              <p:nvPr/>
            </p:nvGrpSpPr>
            <p:grpSpPr bwMode="auto">
              <a:xfrm rot="1353540">
                <a:off x="2682" y="1111"/>
                <a:ext cx="743" cy="186"/>
                <a:chOff x="1565" y="2568"/>
                <a:chExt cx="1118" cy="279"/>
              </a:xfrm>
            </p:grpSpPr>
            <p:sp>
              <p:nvSpPr>
                <p:cNvPr id="62557"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8"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9"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60"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61" name="Rectangle 97"/>
            <p:cNvSpPr>
              <a:spLocks noChangeArrowheads="1"/>
            </p:cNvSpPr>
            <p:nvPr/>
          </p:nvSpPr>
          <p:spPr bwMode="gray">
            <a:xfrm>
              <a:off x="2159" y="1272"/>
              <a:ext cx="547"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Воєнні</a:t>
              </a:r>
              <a:endParaRPr lang="en-US" sz="1600" b="1">
                <a:solidFill>
                  <a:srgbClr val="000000"/>
                </a:solidFill>
              </a:endParaRPr>
            </a:p>
          </p:txBody>
        </p:sp>
      </p:grpSp>
      <p:grpSp>
        <p:nvGrpSpPr>
          <p:cNvPr id="26" name="Group 98"/>
          <p:cNvGrpSpPr>
            <a:grpSpLocks/>
          </p:cNvGrpSpPr>
          <p:nvPr/>
        </p:nvGrpSpPr>
        <p:grpSpPr bwMode="auto">
          <a:xfrm>
            <a:off x="5191125" y="3719513"/>
            <a:ext cx="1289050" cy="1384300"/>
            <a:chOff x="2064" y="1008"/>
            <a:chExt cx="722" cy="872"/>
          </a:xfrm>
        </p:grpSpPr>
        <p:sp>
          <p:nvSpPr>
            <p:cNvPr id="62563" name="Oval 99"/>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27" name="Group 100"/>
            <p:cNvGrpSpPr>
              <a:grpSpLocks/>
            </p:cNvGrpSpPr>
            <p:nvPr/>
          </p:nvGrpSpPr>
          <p:grpSpPr bwMode="auto">
            <a:xfrm>
              <a:off x="2086" y="1031"/>
              <a:ext cx="680" cy="849"/>
              <a:chOff x="3975" y="1593"/>
              <a:chExt cx="931" cy="1163"/>
            </a:xfrm>
          </p:grpSpPr>
          <p:pic>
            <p:nvPicPr>
              <p:cNvPr id="62565" name="Picture 101" descr="circuler_1"/>
              <p:cNvPicPr>
                <a:picLocks noChangeAspect="1" noChangeArrowheads="1"/>
              </p:cNvPicPr>
              <p:nvPr/>
            </p:nvPicPr>
            <p:blipFill>
              <a:blip r:embed="rId6" cstate="print"/>
              <a:srcRect/>
              <a:stretch>
                <a:fillRect/>
              </a:stretch>
            </p:blipFill>
            <p:spPr bwMode="gray">
              <a:xfrm>
                <a:off x="3975" y="1593"/>
                <a:ext cx="925" cy="935"/>
              </a:xfrm>
              <a:prstGeom prst="rect">
                <a:avLst/>
              </a:prstGeom>
              <a:noFill/>
            </p:spPr>
          </p:pic>
          <p:sp>
            <p:nvSpPr>
              <p:cNvPr id="62566" name="Oval 102"/>
              <p:cNvSpPr>
                <a:spLocks noChangeArrowheads="1"/>
              </p:cNvSpPr>
              <p:nvPr/>
            </p:nvSpPr>
            <p:spPr bwMode="gray">
              <a:xfrm>
                <a:off x="3975" y="1593"/>
                <a:ext cx="931" cy="937"/>
              </a:xfrm>
              <a:prstGeom prst="ellipse">
                <a:avLst/>
              </a:prstGeom>
              <a:solidFill>
                <a:schemeClr val="bg2">
                  <a:alpha val="50000"/>
                </a:schemeClr>
              </a:solidFill>
              <a:ln w="9525" algn="ctr">
                <a:noFill/>
                <a:round/>
                <a:headEnd/>
                <a:tailEnd/>
              </a:ln>
              <a:effectLst/>
            </p:spPr>
            <p:txBody>
              <a:bodyPr wrap="none" anchor="ctr"/>
              <a:lstStyle/>
              <a:p>
                <a:endParaRPr lang="ru-RU"/>
              </a:p>
            </p:txBody>
          </p:sp>
          <p:pic>
            <p:nvPicPr>
              <p:cNvPr id="62567" name="Picture 103" descr="light_shadow1"/>
              <p:cNvPicPr>
                <a:picLocks noChangeAspect="1" noChangeArrowheads="1"/>
              </p:cNvPicPr>
              <p:nvPr/>
            </p:nvPicPr>
            <p:blipFill>
              <a:blip r:embed="rId7" cstate="print"/>
              <a:srcRect t="14285"/>
              <a:stretch>
                <a:fillRect/>
              </a:stretch>
            </p:blipFill>
            <p:spPr bwMode="gray">
              <a:xfrm>
                <a:off x="3984" y="1632"/>
                <a:ext cx="682" cy="585"/>
              </a:xfrm>
              <a:prstGeom prst="rect">
                <a:avLst/>
              </a:prstGeom>
              <a:noFill/>
            </p:spPr>
          </p:pic>
          <p:grpSp>
            <p:nvGrpSpPr>
              <p:cNvPr id="28" name="Group 104"/>
              <p:cNvGrpSpPr>
                <a:grpSpLocks/>
              </p:cNvGrpSpPr>
              <p:nvPr/>
            </p:nvGrpSpPr>
            <p:grpSpPr bwMode="auto">
              <a:xfrm rot="-3733502" flipH="1" flipV="1">
                <a:off x="4256" y="2247"/>
                <a:ext cx="820" cy="198"/>
                <a:chOff x="2532" y="1051"/>
                <a:chExt cx="893" cy="246"/>
              </a:xfrm>
            </p:grpSpPr>
            <p:grpSp>
              <p:nvGrpSpPr>
                <p:cNvPr id="29" name="Group 105"/>
                <p:cNvGrpSpPr>
                  <a:grpSpLocks/>
                </p:cNvGrpSpPr>
                <p:nvPr/>
              </p:nvGrpSpPr>
              <p:grpSpPr bwMode="auto">
                <a:xfrm>
                  <a:off x="2532" y="1051"/>
                  <a:ext cx="743" cy="185"/>
                  <a:chOff x="1565" y="2568"/>
                  <a:chExt cx="1118" cy="279"/>
                </a:xfrm>
              </p:grpSpPr>
              <p:sp>
                <p:nvSpPr>
                  <p:cNvPr id="62570"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1"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2"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3"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30" name="Group 110"/>
                <p:cNvGrpSpPr>
                  <a:grpSpLocks/>
                </p:cNvGrpSpPr>
                <p:nvPr/>
              </p:nvGrpSpPr>
              <p:grpSpPr bwMode="auto">
                <a:xfrm rot="1353540">
                  <a:off x="2682" y="1111"/>
                  <a:ext cx="743" cy="186"/>
                  <a:chOff x="1565" y="2568"/>
                  <a:chExt cx="1118" cy="279"/>
                </a:xfrm>
              </p:grpSpPr>
              <p:sp>
                <p:nvSpPr>
                  <p:cNvPr id="62575"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6"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7"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8"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31" name="Group 115"/>
            <p:cNvGrpSpPr>
              <a:grpSpLocks/>
            </p:cNvGrpSpPr>
            <p:nvPr/>
          </p:nvGrpSpPr>
          <p:grpSpPr bwMode="auto">
            <a:xfrm rot="-3733502" flipH="1" flipV="1">
              <a:off x="2362" y="1505"/>
              <a:ext cx="527" cy="128"/>
              <a:chOff x="2532" y="1051"/>
              <a:chExt cx="893" cy="246"/>
            </a:xfrm>
          </p:grpSpPr>
          <p:grpSp>
            <p:nvGrpSpPr>
              <p:cNvPr id="62498" name="Group 116"/>
              <p:cNvGrpSpPr>
                <a:grpSpLocks/>
              </p:cNvGrpSpPr>
              <p:nvPr/>
            </p:nvGrpSpPr>
            <p:grpSpPr bwMode="auto">
              <a:xfrm>
                <a:off x="2532" y="1051"/>
                <a:ext cx="743" cy="185"/>
                <a:chOff x="1565" y="2568"/>
                <a:chExt cx="1118" cy="279"/>
              </a:xfrm>
            </p:grpSpPr>
            <p:sp>
              <p:nvSpPr>
                <p:cNvPr id="62581"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2"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3"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4"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04" name="Group 121"/>
              <p:cNvGrpSpPr>
                <a:grpSpLocks/>
              </p:cNvGrpSpPr>
              <p:nvPr/>
            </p:nvGrpSpPr>
            <p:grpSpPr bwMode="auto">
              <a:xfrm rot="1353540">
                <a:off x="2682" y="1111"/>
                <a:ext cx="743" cy="186"/>
                <a:chOff x="1565" y="2568"/>
                <a:chExt cx="1118" cy="279"/>
              </a:xfrm>
            </p:grpSpPr>
            <p:sp>
              <p:nvSpPr>
                <p:cNvPr id="62586"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7"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8"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9"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90" name="Rectangle 126"/>
            <p:cNvSpPr>
              <a:spLocks noChangeArrowheads="1"/>
            </p:cNvSpPr>
            <p:nvPr/>
          </p:nvSpPr>
          <p:spPr bwMode="gray">
            <a:xfrm>
              <a:off x="2087" y="1272"/>
              <a:ext cx="691"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Екологічні</a:t>
              </a:r>
              <a:endParaRPr lang="en-US" sz="1600" b="1">
                <a:solidFill>
                  <a:srgbClr val="000000"/>
                </a:solidFill>
              </a:endParaRPr>
            </a:p>
          </p:txBody>
        </p:sp>
      </p:grpSp>
      <p:grpSp>
        <p:nvGrpSpPr>
          <p:cNvPr id="62506" name="Group 127"/>
          <p:cNvGrpSpPr>
            <a:grpSpLocks/>
          </p:cNvGrpSpPr>
          <p:nvPr/>
        </p:nvGrpSpPr>
        <p:grpSpPr bwMode="auto">
          <a:xfrm>
            <a:off x="5181600" y="1557338"/>
            <a:ext cx="1228725" cy="1384300"/>
            <a:chOff x="2064" y="1008"/>
            <a:chExt cx="722" cy="872"/>
          </a:xfrm>
        </p:grpSpPr>
        <p:sp>
          <p:nvSpPr>
            <p:cNvPr id="62592" name="Oval 128"/>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62510" name="Group 129"/>
            <p:cNvGrpSpPr>
              <a:grpSpLocks/>
            </p:cNvGrpSpPr>
            <p:nvPr/>
          </p:nvGrpSpPr>
          <p:grpSpPr bwMode="auto">
            <a:xfrm>
              <a:off x="2086" y="1031"/>
              <a:ext cx="680" cy="849"/>
              <a:chOff x="3975" y="1593"/>
              <a:chExt cx="931" cy="1163"/>
            </a:xfrm>
          </p:grpSpPr>
          <p:pic>
            <p:nvPicPr>
              <p:cNvPr id="62594" name="Picture 130" descr="circuler_1"/>
              <p:cNvPicPr>
                <a:picLocks noChangeAspect="1" noChangeArrowheads="1"/>
              </p:cNvPicPr>
              <p:nvPr/>
            </p:nvPicPr>
            <p:blipFill>
              <a:blip r:embed="rId8" cstate="print"/>
              <a:srcRect/>
              <a:stretch>
                <a:fillRect/>
              </a:stretch>
            </p:blipFill>
            <p:spPr bwMode="gray">
              <a:xfrm>
                <a:off x="3975" y="1593"/>
                <a:ext cx="925" cy="935"/>
              </a:xfrm>
              <a:prstGeom prst="rect">
                <a:avLst/>
              </a:prstGeom>
              <a:noFill/>
            </p:spPr>
          </p:pic>
          <p:sp>
            <p:nvSpPr>
              <p:cNvPr id="62595" name="Oval 131"/>
              <p:cNvSpPr>
                <a:spLocks noChangeArrowheads="1"/>
              </p:cNvSpPr>
              <p:nvPr/>
            </p:nvSpPr>
            <p:spPr bwMode="gray">
              <a:xfrm>
                <a:off x="3975" y="1593"/>
                <a:ext cx="931" cy="937"/>
              </a:xfrm>
              <a:prstGeom prst="ellipse">
                <a:avLst/>
              </a:prstGeom>
              <a:solidFill>
                <a:schemeClr val="folHlink">
                  <a:alpha val="50000"/>
                </a:schemeClr>
              </a:solidFill>
              <a:ln w="9525" algn="ctr">
                <a:noFill/>
                <a:round/>
                <a:headEnd/>
                <a:tailEnd/>
              </a:ln>
              <a:effectLst/>
            </p:spPr>
            <p:txBody>
              <a:bodyPr wrap="none" anchor="ctr"/>
              <a:lstStyle/>
              <a:p>
                <a:endParaRPr lang="ru-RU"/>
              </a:p>
            </p:txBody>
          </p:sp>
          <p:pic>
            <p:nvPicPr>
              <p:cNvPr id="62596" name="Picture 132" descr="light_shadow1"/>
              <p:cNvPicPr>
                <a:picLocks noChangeAspect="1" noChangeArrowheads="1"/>
              </p:cNvPicPr>
              <p:nvPr/>
            </p:nvPicPr>
            <p:blipFill>
              <a:blip r:embed="rId9" cstate="print"/>
              <a:srcRect t="14285"/>
              <a:stretch>
                <a:fillRect/>
              </a:stretch>
            </p:blipFill>
            <p:spPr bwMode="gray">
              <a:xfrm>
                <a:off x="3984" y="1632"/>
                <a:ext cx="682" cy="585"/>
              </a:xfrm>
              <a:prstGeom prst="rect">
                <a:avLst/>
              </a:prstGeom>
              <a:noFill/>
            </p:spPr>
          </p:pic>
          <p:grpSp>
            <p:nvGrpSpPr>
              <p:cNvPr id="62511" name="Group 133"/>
              <p:cNvGrpSpPr>
                <a:grpSpLocks/>
              </p:cNvGrpSpPr>
              <p:nvPr/>
            </p:nvGrpSpPr>
            <p:grpSpPr bwMode="auto">
              <a:xfrm rot="-3733502" flipH="1" flipV="1">
                <a:off x="4256" y="2247"/>
                <a:ext cx="820" cy="198"/>
                <a:chOff x="2532" y="1051"/>
                <a:chExt cx="893" cy="246"/>
              </a:xfrm>
            </p:grpSpPr>
            <p:grpSp>
              <p:nvGrpSpPr>
                <p:cNvPr id="62516" name="Group 134"/>
                <p:cNvGrpSpPr>
                  <a:grpSpLocks/>
                </p:cNvGrpSpPr>
                <p:nvPr/>
              </p:nvGrpSpPr>
              <p:grpSpPr bwMode="auto">
                <a:xfrm>
                  <a:off x="2532" y="1051"/>
                  <a:ext cx="743" cy="185"/>
                  <a:chOff x="1565" y="2568"/>
                  <a:chExt cx="1118" cy="279"/>
                </a:xfrm>
              </p:grpSpPr>
              <p:sp>
                <p:nvSpPr>
                  <p:cNvPr id="62599"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0"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1"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2"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21" name="Group 139"/>
                <p:cNvGrpSpPr>
                  <a:grpSpLocks/>
                </p:cNvGrpSpPr>
                <p:nvPr/>
              </p:nvGrpSpPr>
              <p:grpSpPr bwMode="auto">
                <a:xfrm rot="1353540">
                  <a:off x="2682" y="1111"/>
                  <a:ext cx="743" cy="186"/>
                  <a:chOff x="1565" y="2568"/>
                  <a:chExt cx="1118" cy="279"/>
                </a:xfrm>
              </p:grpSpPr>
              <p:sp>
                <p:nvSpPr>
                  <p:cNvPr id="62604"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5"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6"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7"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62522" name="Group 144"/>
            <p:cNvGrpSpPr>
              <a:grpSpLocks/>
            </p:cNvGrpSpPr>
            <p:nvPr/>
          </p:nvGrpSpPr>
          <p:grpSpPr bwMode="auto">
            <a:xfrm rot="-3733502" flipH="1" flipV="1">
              <a:off x="2362" y="1505"/>
              <a:ext cx="527" cy="128"/>
              <a:chOff x="2532" y="1051"/>
              <a:chExt cx="893" cy="246"/>
            </a:xfrm>
          </p:grpSpPr>
          <p:grpSp>
            <p:nvGrpSpPr>
              <p:cNvPr id="62527" name="Group 145"/>
              <p:cNvGrpSpPr>
                <a:grpSpLocks/>
              </p:cNvGrpSpPr>
              <p:nvPr/>
            </p:nvGrpSpPr>
            <p:grpSpPr bwMode="auto">
              <a:xfrm>
                <a:off x="2532" y="1051"/>
                <a:ext cx="743" cy="185"/>
                <a:chOff x="1565" y="2568"/>
                <a:chExt cx="1118" cy="279"/>
              </a:xfrm>
            </p:grpSpPr>
            <p:sp>
              <p:nvSpPr>
                <p:cNvPr id="62610"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1"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2"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3"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33" name="Group 150"/>
              <p:cNvGrpSpPr>
                <a:grpSpLocks/>
              </p:cNvGrpSpPr>
              <p:nvPr/>
            </p:nvGrpSpPr>
            <p:grpSpPr bwMode="auto">
              <a:xfrm rot="1353540">
                <a:off x="2682" y="1111"/>
                <a:ext cx="743" cy="186"/>
                <a:chOff x="1565" y="2568"/>
                <a:chExt cx="1118" cy="279"/>
              </a:xfrm>
            </p:grpSpPr>
            <p:sp>
              <p:nvSpPr>
                <p:cNvPr id="62615"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6"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7"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8"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619" name="Rectangle 155"/>
            <p:cNvSpPr>
              <a:spLocks noChangeArrowheads="1"/>
            </p:cNvSpPr>
            <p:nvPr/>
          </p:nvSpPr>
          <p:spPr bwMode="gray">
            <a:xfrm>
              <a:off x="2085" y="1272"/>
              <a:ext cx="696"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Соціальні</a:t>
              </a:r>
              <a:endParaRPr lang="en-US" sz="1600" b="1">
                <a:solidFill>
                  <a:srgbClr val="000000"/>
                </a:solidFill>
              </a:endParaRPr>
            </a:p>
          </p:txBody>
        </p:sp>
      </p:grpSp>
      <p:grpSp>
        <p:nvGrpSpPr>
          <p:cNvPr id="62535" name="Group 156"/>
          <p:cNvGrpSpPr>
            <a:grpSpLocks/>
          </p:cNvGrpSpPr>
          <p:nvPr/>
        </p:nvGrpSpPr>
        <p:grpSpPr bwMode="auto">
          <a:xfrm rot="4976862" flipH="1">
            <a:off x="4483100" y="3351213"/>
            <a:ext cx="673100" cy="647700"/>
            <a:chOff x="1944" y="1111"/>
            <a:chExt cx="204" cy="196"/>
          </a:xfrm>
        </p:grpSpPr>
        <p:pic>
          <p:nvPicPr>
            <p:cNvPr id="62621" name="Picture 157" descr="circuler_1"/>
            <p:cNvPicPr>
              <a:picLocks noChangeAspect="1" noChangeArrowheads="1"/>
            </p:cNvPicPr>
            <p:nvPr/>
          </p:nvPicPr>
          <p:blipFill>
            <a:blip r:embed="rId10" cstate="print"/>
            <a:srcRect/>
            <a:stretch>
              <a:fillRect/>
            </a:stretch>
          </p:blipFill>
          <p:spPr bwMode="gray">
            <a:xfrm flipH="1">
              <a:off x="1961" y="1124"/>
              <a:ext cx="174" cy="172"/>
            </a:xfrm>
            <a:prstGeom prst="rect">
              <a:avLst/>
            </a:prstGeom>
            <a:noFill/>
          </p:spPr>
        </p:pic>
        <p:sp>
          <p:nvSpPr>
            <p:cNvPr id="62622"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headEnd/>
              <a:tailEnd/>
            </a:ln>
            <a:effectLst/>
          </p:spPr>
          <p:txBody>
            <a:bodyPr wrap="none" anchor="ctr"/>
            <a:lstStyle/>
            <a:p>
              <a:endParaRPr lang="ru-RU"/>
            </a:p>
          </p:txBody>
        </p:sp>
        <p:grpSp>
          <p:nvGrpSpPr>
            <p:cNvPr id="62539" name="Group 159"/>
            <p:cNvGrpSpPr>
              <a:grpSpLocks/>
            </p:cNvGrpSpPr>
            <p:nvPr/>
          </p:nvGrpSpPr>
          <p:grpSpPr bwMode="auto">
            <a:xfrm rot="1297425" flipV="1">
              <a:off x="1971" y="1258"/>
              <a:ext cx="151" cy="37"/>
              <a:chOff x="2532" y="1051"/>
              <a:chExt cx="893" cy="246"/>
            </a:xfrm>
          </p:grpSpPr>
          <p:grpSp>
            <p:nvGrpSpPr>
              <p:cNvPr id="62540" name="Group 160"/>
              <p:cNvGrpSpPr>
                <a:grpSpLocks/>
              </p:cNvGrpSpPr>
              <p:nvPr/>
            </p:nvGrpSpPr>
            <p:grpSpPr bwMode="auto">
              <a:xfrm>
                <a:off x="2532" y="1051"/>
                <a:ext cx="743" cy="185"/>
                <a:chOff x="1565" y="2568"/>
                <a:chExt cx="1118" cy="279"/>
              </a:xfrm>
            </p:grpSpPr>
            <p:sp>
              <p:nvSpPr>
                <p:cNvPr id="62625"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6"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7"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8"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45" name="Group 165"/>
              <p:cNvGrpSpPr>
                <a:grpSpLocks/>
              </p:cNvGrpSpPr>
              <p:nvPr/>
            </p:nvGrpSpPr>
            <p:grpSpPr bwMode="auto">
              <a:xfrm rot="1353540">
                <a:off x="2682" y="1111"/>
                <a:ext cx="743" cy="186"/>
                <a:chOff x="1565" y="2568"/>
                <a:chExt cx="1118" cy="279"/>
              </a:xfrm>
            </p:grpSpPr>
            <p:sp>
              <p:nvSpPr>
                <p:cNvPr id="62630"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1"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2"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3"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634"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ru-RU"/>
            </a:p>
          </p:txBody>
        </p:sp>
        <p:pic>
          <p:nvPicPr>
            <p:cNvPr id="62635" name="Picture 171" descr="light_shadow1"/>
            <p:cNvPicPr>
              <a:picLocks noChangeAspect="1" noChangeArrowheads="1"/>
            </p:cNvPicPr>
            <p:nvPr/>
          </p:nvPicPr>
          <p:blipFill>
            <a:blip r:embed="rId11" cstate="print"/>
            <a:srcRect t="23740"/>
            <a:stretch>
              <a:fillRect/>
            </a:stretch>
          </p:blipFill>
          <p:spPr bwMode="gray">
            <a:xfrm rot="2569845" flipH="1">
              <a:off x="2015" y="1139"/>
              <a:ext cx="129" cy="84"/>
            </a:xfrm>
            <a:prstGeom prst="rect">
              <a:avLst/>
            </a:prstGeom>
            <a:noFill/>
          </p:spPr>
        </p:pic>
      </p:grpSp>
      <p:sp>
        <p:nvSpPr>
          <p:cNvPr id="62636" name="AutoShape 172"/>
          <p:cNvSpPr>
            <a:spLocks/>
          </p:cNvSpPr>
          <p:nvPr/>
        </p:nvSpPr>
        <p:spPr bwMode="auto">
          <a:xfrm>
            <a:off x="7177088" y="1828800"/>
            <a:ext cx="1509712" cy="366713"/>
          </a:xfrm>
          <a:prstGeom prst="accentCallout2">
            <a:avLst>
              <a:gd name="adj1" fmla="val 31167"/>
              <a:gd name="adj2" fmla="val -5046"/>
              <a:gd name="adj3" fmla="val 31167"/>
              <a:gd name="adj4" fmla="val -40380"/>
              <a:gd name="adj5" fmla="val 41125"/>
              <a:gd name="adj6" fmla="val -76236"/>
            </a:avLst>
          </a:prstGeom>
          <a:noFill/>
          <a:ln w="9525">
            <a:solidFill>
              <a:schemeClr val="folHlink"/>
            </a:solidFill>
            <a:miter lim="800000"/>
            <a:headEnd/>
            <a:tailEnd type="diamond" w="med" len="med"/>
          </a:ln>
          <a:effectLst/>
        </p:spPr>
        <p:txBody>
          <a:bodyPr anchor="ctr"/>
          <a:lstStyle/>
          <a:p>
            <a:pPr algn="ctr"/>
            <a:r>
              <a:rPr lang="uk-UA" sz="1200"/>
              <a:t>Тероризм</a:t>
            </a:r>
          </a:p>
          <a:p>
            <a:pPr algn="ctr"/>
            <a:r>
              <a:rPr lang="uk-UA" sz="1200"/>
              <a:t>Аварії на </a:t>
            </a:r>
          </a:p>
          <a:p>
            <a:pPr algn="ctr"/>
            <a:r>
              <a:rPr lang="uk-UA" sz="1200"/>
              <a:t>військових </a:t>
            </a:r>
          </a:p>
          <a:p>
            <a:pPr algn="ctr"/>
            <a:r>
              <a:rPr lang="uk-UA" sz="1200"/>
              <a:t>об'єктах </a:t>
            </a:r>
          </a:p>
          <a:p>
            <a:pPr algn="ctr"/>
            <a:r>
              <a:rPr lang="uk-UA" sz="1200"/>
              <a:t>Застаріли</a:t>
            </a:r>
          </a:p>
          <a:p>
            <a:pPr algn="ctr"/>
            <a:r>
              <a:rPr lang="uk-UA" sz="1200"/>
              <a:t>боєприпаси</a:t>
            </a:r>
          </a:p>
          <a:p>
            <a:pPr algn="ctr"/>
            <a:r>
              <a:rPr lang="uk-UA" sz="1200"/>
              <a:t>Нещасні випадки</a:t>
            </a:r>
            <a:endParaRPr lang="en-US" sz="1200"/>
          </a:p>
        </p:txBody>
      </p:sp>
      <p:sp>
        <p:nvSpPr>
          <p:cNvPr id="62637" name="AutoShape 173"/>
          <p:cNvSpPr>
            <a:spLocks/>
          </p:cNvSpPr>
          <p:nvPr/>
        </p:nvSpPr>
        <p:spPr bwMode="auto">
          <a:xfrm>
            <a:off x="6732588" y="3644900"/>
            <a:ext cx="1509712" cy="392113"/>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p:spPr>
        <p:txBody>
          <a:bodyPr anchor="ctr"/>
          <a:lstStyle/>
          <a:p>
            <a:pPr algn="ctr"/>
            <a:r>
              <a:rPr lang="uk-UA" sz="1200"/>
              <a:t>зміна стану</a:t>
            </a:r>
          </a:p>
          <a:p>
            <a:pPr algn="ctr"/>
            <a:r>
              <a:rPr lang="uk-UA" sz="1200"/>
              <a:t>суші (ґрунтів, надр, ландшафту), атмосфери, гідросфери, біосфери</a:t>
            </a:r>
          </a:p>
          <a:p>
            <a:pPr eaLnBrk="0" hangingPunct="0"/>
            <a:endParaRPr lang="en-US" sz="1200">
              <a:solidFill>
                <a:srgbClr val="000000"/>
              </a:solidFill>
            </a:endParaRPr>
          </a:p>
        </p:txBody>
      </p:sp>
      <p:sp>
        <p:nvSpPr>
          <p:cNvPr id="62638" name="AutoShape 174"/>
          <p:cNvSpPr>
            <a:spLocks/>
          </p:cNvSpPr>
          <p:nvPr/>
        </p:nvSpPr>
        <p:spPr bwMode="auto">
          <a:xfrm>
            <a:off x="1009650" y="1620838"/>
            <a:ext cx="1593850" cy="434975"/>
          </a:xfrm>
          <a:prstGeom prst="accentCallout2">
            <a:avLst>
              <a:gd name="adj1" fmla="val 26278"/>
              <a:gd name="adj2" fmla="val 104782"/>
              <a:gd name="adj3" fmla="val 26278"/>
              <a:gd name="adj4" fmla="val 127190"/>
              <a:gd name="adj5" fmla="val 74088"/>
              <a:gd name="adj6" fmla="val 149898"/>
            </a:avLst>
          </a:prstGeom>
          <a:noFill/>
          <a:ln w="9525">
            <a:solidFill>
              <a:schemeClr val="hlink"/>
            </a:solidFill>
            <a:miter lim="800000"/>
            <a:headEnd/>
            <a:tailEnd type="diamond" w="med" len="med"/>
          </a:ln>
          <a:effectLst/>
        </p:spPr>
        <p:txBody>
          <a:bodyPr anchor="ctr"/>
          <a:lstStyle/>
          <a:p>
            <a:pPr algn="ctr"/>
            <a:r>
              <a:rPr lang="uk-UA" sz="1200"/>
              <a:t>Радіаційна</a:t>
            </a:r>
          </a:p>
          <a:p>
            <a:pPr algn="ctr"/>
            <a:r>
              <a:rPr lang="uk-UA" sz="1200"/>
              <a:t>Хімічна</a:t>
            </a:r>
          </a:p>
          <a:p>
            <a:pPr algn="ctr"/>
            <a:r>
              <a:rPr lang="uk-UA" sz="1200"/>
              <a:t>Вибухопожежна</a:t>
            </a:r>
          </a:p>
          <a:p>
            <a:pPr algn="ctr"/>
            <a:r>
              <a:rPr lang="uk-UA" sz="1200"/>
              <a:t>Пожежна</a:t>
            </a:r>
          </a:p>
          <a:p>
            <a:pPr algn="ctr"/>
            <a:r>
              <a:rPr lang="uk-UA" sz="1200"/>
              <a:t>Фізична</a:t>
            </a:r>
            <a:endParaRPr lang="en-US" sz="1200"/>
          </a:p>
        </p:txBody>
      </p:sp>
      <p:sp>
        <p:nvSpPr>
          <p:cNvPr id="62639" name="AutoShape 175"/>
          <p:cNvSpPr>
            <a:spLocks/>
          </p:cNvSpPr>
          <p:nvPr/>
        </p:nvSpPr>
        <p:spPr bwMode="auto">
          <a:xfrm>
            <a:off x="234950" y="3937000"/>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ffectLst/>
        </p:spPr>
        <p:txBody>
          <a:bodyPr anchor="ctr"/>
          <a:lstStyle/>
          <a:p>
            <a:pPr algn="ctr"/>
            <a:r>
              <a:rPr lang="uk-UA" sz="1200"/>
              <a:t>Геологічна</a:t>
            </a:r>
          </a:p>
          <a:p>
            <a:pPr algn="ctr"/>
            <a:r>
              <a:rPr lang="uk-UA" sz="1200"/>
              <a:t>Метеорологічна</a:t>
            </a:r>
          </a:p>
          <a:p>
            <a:pPr algn="ctr"/>
            <a:r>
              <a:rPr lang="uk-UA" sz="1200"/>
              <a:t>Гідрологічна</a:t>
            </a:r>
          </a:p>
          <a:p>
            <a:pPr algn="ctr"/>
            <a:r>
              <a:rPr lang="uk-UA" sz="1200"/>
              <a:t>Бактеріологічна</a:t>
            </a:r>
          </a:p>
          <a:p>
            <a:pPr algn="ctr"/>
            <a:r>
              <a:rPr lang="uk-UA" sz="1200"/>
              <a:t>Біологічна</a:t>
            </a:r>
            <a:endParaRPr lang="ru-RU" sz="1200"/>
          </a:p>
          <a:p>
            <a:pPr algn="r" eaLnBrk="0" hangingPunct="0"/>
            <a:endParaRPr lang="en-US" sz="1400">
              <a:solidFill>
                <a:srgbClr val="000000"/>
              </a:solidFill>
            </a:endParaRPr>
          </a:p>
        </p:txBody>
      </p:sp>
      <p:sp>
        <p:nvSpPr>
          <p:cNvPr id="62640" name="AutoShape 176"/>
          <p:cNvSpPr>
            <a:spLocks/>
          </p:cNvSpPr>
          <p:nvPr/>
        </p:nvSpPr>
        <p:spPr bwMode="auto">
          <a:xfrm>
            <a:off x="463550" y="5243513"/>
            <a:ext cx="1509713" cy="392112"/>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ffectLst/>
        </p:spPr>
        <p:txBody>
          <a:bodyPr anchor="ctr"/>
          <a:lstStyle/>
          <a:p>
            <a:pPr algn="ctr"/>
            <a:r>
              <a:rPr lang="uk-UA" sz="1200"/>
              <a:t>Засоби масового</a:t>
            </a:r>
          </a:p>
          <a:p>
            <a:pPr algn="ctr"/>
            <a:r>
              <a:rPr lang="uk-UA" sz="1200"/>
              <a:t>ураження</a:t>
            </a:r>
          </a:p>
          <a:p>
            <a:pPr algn="ctr"/>
            <a:r>
              <a:rPr lang="uk-UA" sz="1200"/>
              <a:t>Інша військова</a:t>
            </a:r>
          </a:p>
          <a:p>
            <a:pPr algn="ctr"/>
            <a:r>
              <a:rPr lang="uk-UA" sz="1200"/>
              <a:t> зброя</a:t>
            </a:r>
          </a:p>
          <a:p>
            <a:pPr algn="ctr"/>
            <a:r>
              <a:rPr lang="uk-UA" sz="1200"/>
              <a:t>Вторинні</a:t>
            </a:r>
          </a:p>
          <a:p>
            <a:pPr algn="ctr"/>
            <a:r>
              <a:rPr lang="uk-UA" sz="1200"/>
              <a:t>осередки</a:t>
            </a:r>
          </a:p>
          <a:p>
            <a:pPr algn="ctr"/>
            <a:r>
              <a:rPr lang="uk-UA" sz="1200"/>
              <a:t>ураження</a:t>
            </a:r>
            <a:endParaRPr lang="en-US" sz="1200"/>
          </a:p>
        </p:txBody>
      </p:sp>
      <p:sp>
        <p:nvSpPr>
          <p:cNvPr id="62641" name="Rectangle 177"/>
          <p:cNvSpPr>
            <a:spLocks noChangeArrowheads="1"/>
          </p:cNvSpPr>
          <p:nvPr/>
        </p:nvSpPr>
        <p:spPr bwMode="auto">
          <a:xfrm>
            <a:off x="4646613" y="5362575"/>
            <a:ext cx="4246562" cy="1155700"/>
          </a:xfrm>
          <a:prstGeom prst="rect">
            <a:avLst/>
          </a:prstGeom>
          <a:noFill/>
          <a:ln w="9525" algn="ctr">
            <a:noFill/>
            <a:miter lim="800000"/>
            <a:headEnd/>
            <a:tailEnd/>
          </a:ln>
          <a:effectLst/>
        </p:spPr>
        <p:txBody>
          <a:bodyPr>
            <a:spAutoFit/>
          </a:bodyPr>
          <a:lstStyle/>
          <a:p>
            <a:r>
              <a:rPr lang="uk-UA" sz="1400" b="1"/>
              <a:t>Джерелами </a:t>
            </a:r>
            <a:r>
              <a:rPr lang="uk-UA" sz="1400"/>
              <a:t>небезпек є природні процеси і явища, техногенне середовище і людські дії.</a:t>
            </a:r>
          </a:p>
          <a:p>
            <a:r>
              <a:rPr lang="uk-UA" sz="1400" b="1"/>
              <a:t>Небезпека</a:t>
            </a:r>
            <a:r>
              <a:rPr lang="uk-UA" sz="1400"/>
              <a:t>  об'єктивно існує в просторі і часі та реалізується у вигляді потоків енергії, речовини, інформації</a:t>
            </a:r>
            <a:endParaRPr lang="en-US" sz="1400"/>
          </a:p>
        </p:txBody>
      </p:sp>
      <p:sp>
        <p:nvSpPr>
          <p:cNvPr id="62642" name="Rectangle 178"/>
          <p:cNvSpPr>
            <a:spLocks noChangeArrowheads="1"/>
          </p:cNvSpPr>
          <p:nvPr/>
        </p:nvSpPr>
        <p:spPr bwMode="gray">
          <a:xfrm>
            <a:off x="4481513" y="5403850"/>
            <a:ext cx="42862" cy="741363"/>
          </a:xfrm>
          <a:prstGeom prst="rect">
            <a:avLst/>
          </a:prstGeom>
          <a:solidFill>
            <a:srgbClr val="FF9900"/>
          </a:solidFill>
          <a:ln w="9525" algn="ctr">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250825" y="836613"/>
            <a:ext cx="8642350" cy="4735527"/>
          </a:xfrm>
          <a:prstGeom prst="rect">
            <a:avLst/>
          </a:prstGeom>
        </p:spPr>
        <p:txBody>
          <a:bodyPr/>
          <a:lstStyle/>
          <a:p>
            <a:pPr algn="ctr" eaLnBrk="1" hangingPunct="1">
              <a:lnSpc>
                <a:spcPct val="90000"/>
              </a:lnSpc>
              <a:buFontTx/>
              <a:buNone/>
            </a:pPr>
            <a:r>
              <a:rPr lang="uk-UA" b="1" dirty="0" smtClean="0">
                <a:solidFill>
                  <a:srgbClr val="FF3300"/>
                </a:solidFill>
                <a:latin typeface="Times New Roman" pitchFamily="18" charset="0"/>
              </a:rPr>
              <a:t>Джерела небезпеки виникнення НС техногенного характеру</a:t>
            </a:r>
          </a:p>
          <a:p>
            <a:pPr eaLnBrk="1" hangingPunct="1">
              <a:lnSpc>
                <a:spcPct val="90000"/>
              </a:lnSpc>
              <a:buClr>
                <a:srgbClr val="CC0000"/>
              </a:buClr>
              <a:buFont typeface="Wingdings" pitchFamily="2" charset="2"/>
              <a:buChar char="ü"/>
            </a:pPr>
            <a:r>
              <a:rPr lang="uk-UA" sz="2800" dirty="0" smtClean="0"/>
              <a:t>потенційно небезпечні об’єкти та об’єкти підвищеної небезпеки;</a:t>
            </a:r>
          </a:p>
          <a:p>
            <a:pPr eaLnBrk="1" hangingPunct="1">
              <a:lnSpc>
                <a:spcPct val="90000"/>
              </a:lnSpc>
              <a:buClr>
                <a:srgbClr val="CC0000"/>
              </a:buClr>
              <a:buFont typeface="Wingdings" pitchFamily="2" charset="2"/>
              <a:buChar char="ü"/>
            </a:pPr>
            <a:r>
              <a:rPr lang="uk-UA" sz="2800" dirty="0" smtClean="0"/>
              <a:t>транспортні засоби під час транспортування небезпечних речовин та біологічних препаратів;</a:t>
            </a:r>
          </a:p>
          <a:p>
            <a:pPr eaLnBrk="1" hangingPunct="1">
              <a:lnSpc>
                <a:spcPct val="90000"/>
              </a:lnSpc>
              <a:buClr>
                <a:srgbClr val="CC0000"/>
              </a:buClr>
              <a:buFont typeface="Wingdings" pitchFamily="2" charset="2"/>
              <a:buChar char="ü"/>
            </a:pPr>
            <a:r>
              <a:rPr lang="uk-UA" sz="2800" dirty="0" smtClean="0"/>
              <a:t>будівлі та споруди з порушенням умов експлуатації; </a:t>
            </a:r>
          </a:p>
          <a:p>
            <a:pPr eaLnBrk="1" hangingPunct="1">
              <a:lnSpc>
                <a:spcPct val="90000"/>
              </a:lnSpc>
              <a:buClr>
                <a:srgbClr val="CC0000"/>
              </a:buClr>
              <a:buFont typeface="Wingdings" pitchFamily="2" charset="2"/>
              <a:buChar char="ü"/>
            </a:pPr>
            <a:r>
              <a:rPr lang="uk-UA" sz="2800" dirty="0" smtClean="0"/>
              <a:t>промислові підприємства з критичним станом виробничих фондів та порушенням умов їх експлуатації; </a:t>
            </a:r>
          </a:p>
          <a:p>
            <a:pPr eaLnBrk="1" hangingPunct="1">
              <a:lnSpc>
                <a:spcPct val="90000"/>
              </a:lnSpc>
              <a:buClr>
                <a:srgbClr val="CC0000"/>
              </a:buClr>
              <a:buFont typeface="Wingdings" pitchFamily="2" charset="2"/>
              <a:buChar char="ü"/>
            </a:pPr>
            <a:r>
              <a:rPr lang="uk-UA" sz="2800" dirty="0" smtClean="0"/>
              <a:t> ядерні установки з порушенням умов експлуатації; </a:t>
            </a:r>
          </a:p>
        </p:txBody>
      </p:sp>
      <p:pic>
        <p:nvPicPr>
          <p:cNvPr id="5126"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57158" y="1878016"/>
            <a:ext cx="8569325" cy="2122488"/>
          </a:xfrm>
          <a:prstGeom prst="rect">
            <a:avLst/>
          </a:prstGeom>
          <a:noFill/>
          <a:ln w="9525">
            <a:noFill/>
            <a:miter lim="800000"/>
            <a:headEnd/>
            <a:tailEnd/>
          </a:ln>
        </p:spPr>
        <p:txBody>
          <a:bodyPr>
            <a:spAutoFit/>
          </a:bodyPr>
          <a:lstStyle/>
          <a:p>
            <a:r>
              <a:rPr lang="ru-RU" sz="4400" b="1">
                <a:solidFill>
                  <a:srgbClr val="0000CC"/>
                </a:solidFill>
              </a:rPr>
              <a:t>Що таке 									надзвичайна </a:t>
            </a:r>
          </a:p>
          <a:p>
            <a:r>
              <a:rPr lang="ru-RU" sz="4400" b="1">
                <a:solidFill>
                  <a:srgbClr val="0000CC"/>
                </a:solidFill>
              </a:rPr>
              <a:t>					ситуація? </a:t>
            </a:r>
          </a:p>
        </p:txBody>
      </p:sp>
      <p:pic>
        <p:nvPicPr>
          <p:cNvPr id="6147" name="Picture 3"/>
          <p:cNvPicPr>
            <a:picLocks noChangeAspect="1" noChangeArrowheads="1"/>
          </p:cNvPicPr>
          <p:nvPr/>
        </p:nvPicPr>
        <p:blipFill>
          <a:blip r:embed="rId2"/>
          <a:srcRect/>
          <a:stretch>
            <a:fillRect/>
          </a:stretch>
        </p:blipFill>
        <p:spPr bwMode="auto">
          <a:xfrm>
            <a:off x="7724775" y="207963"/>
            <a:ext cx="1096963" cy="1185862"/>
          </a:xfrm>
          <a:prstGeom prst="rect">
            <a:avLst/>
          </a:prstGeom>
          <a:noFill/>
          <a:ln w="9525">
            <a:noFill/>
            <a:miter lim="800000"/>
            <a:headEnd/>
            <a:tailEnd/>
          </a:ln>
          <a:effectLst/>
        </p:spPr>
      </p:pic>
      <p:pic>
        <p:nvPicPr>
          <p:cNvPr id="6148" name="Picture 5"/>
          <p:cNvPicPr>
            <a:picLocks noChangeAspect="1" noChangeArrowheads="1"/>
          </p:cNvPicPr>
          <p:nvPr/>
        </p:nvPicPr>
        <p:blipFill>
          <a:blip r:embed="rId3"/>
          <a:srcRect/>
          <a:stretch>
            <a:fillRect/>
          </a:stretch>
        </p:blipFill>
        <p:spPr bwMode="auto">
          <a:xfrm>
            <a:off x="271463" y="4437063"/>
            <a:ext cx="1655762" cy="220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4294967295"/>
          </p:nvPr>
        </p:nvSpPr>
        <p:spPr>
          <a:xfrm>
            <a:off x="250825" y="836613"/>
            <a:ext cx="8642350" cy="5832475"/>
          </a:xfrm>
          <a:prstGeom prst="rect">
            <a:avLst/>
          </a:prstGeom>
        </p:spPr>
        <p:txBody>
          <a:bodyPr/>
          <a:lstStyle/>
          <a:p>
            <a:pPr algn="ctr" eaLnBrk="1" hangingPunct="1">
              <a:buFontTx/>
              <a:buNone/>
            </a:pPr>
            <a:r>
              <a:rPr lang="uk-UA" b="1" smtClean="0">
                <a:solidFill>
                  <a:srgbClr val="FF3300"/>
                </a:solidFill>
                <a:latin typeface="Times New Roman" pitchFamily="18" charset="0"/>
              </a:rPr>
              <a:t>Джерела небезпеки виникнення НС техногенного характеру</a:t>
            </a:r>
          </a:p>
          <a:p>
            <a:pPr algn="ctr" eaLnBrk="1" hangingPunct="1">
              <a:buFontTx/>
              <a:buNone/>
            </a:pPr>
            <a:endParaRPr lang="uk-UA" sz="800" b="1" smtClean="0">
              <a:solidFill>
                <a:srgbClr val="FF3300"/>
              </a:solidFill>
              <a:latin typeface="Times New Roman" pitchFamily="18" charset="0"/>
            </a:endParaRPr>
          </a:p>
          <a:p>
            <a:pPr algn="ctr" eaLnBrk="1" hangingPunct="1">
              <a:buFontTx/>
              <a:buNone/>
            </a:pPr>
            <a:endParaRPr lang="uk-UA" sz="800" b="1" smtClean="0">
              <a:solidFill>
                <a:srgbClr val="FF3300"/>
              </a:solidFill>
              <a:latin typeface="Times New Roman" pitchFamily="18" charset="0"/>
            </a:endParaRPr>
          </a:p>
          <a:p>
            <a:pPr eaLnBrk="1" hangingPunct="1">
              <a:spcBef>
                <a:spcPct val="30000"/>
              </a:spcBef>
              <a:buClr>
                <a:srgbClr val="CC0000"/>
              </a:buClr>
              <a:buFont typeface="Wingdings" pitchFamily="2" charset="2"/>
              <a:buChar char="ü"/>
            </a:pPr>
            <a:r>
              <a:rPr lang="uk-UA" sz="2800" smtClean="0"/>
              <a:t>наслідки терористичної діяльності;</a:t>
            </a:r>
          </a:p>
          <a:p>
            <a:pPr eaLnBrk="1" hangingPunct="1">
              <a:spcBef>
                <a:spcPct val="30000"/>
              </a:spcBef>
              <a:buClr>
                <a:srgbClr val="CC0000"/>
              </a:buClr>
              <a:buFont typeface="Wingdings" pitchFamily="2" charset="2"/>
              <a:buChar char="ü"/>
            </a:pPr>
            <a:r>
              <a:rPr lang="uk-UA" sz="2800" smtClean="0"/>
              <a:t>гідротехнічні споруди;</a:t>
            </a:r>
          </a:p>
          <a:p>
            <a:pPr eaLnBrk="1" hangingPunct="1">
              <a:spcBef>
                <a:spcPct val="30000"/>
              </a:spcBef>
              <a:buClr>
                <a:srgbClr val="CC0000"/>
              </a:buClr>
              <a:buFont typeface="Wingdings" pitchFamily="2" charset="2"/>
              <a:buChar char="ü"/>
            </a:pPr>
            <a:r>
              <a:rPr lang="uk-UA" sz="2800" smtClean="0"/>
              <a:t>неконтрольоване ввезення в Україну, зберігання і використання техногенно небезпечних технологій, речовин, матеріалів;</a:t>
            </a:r>
          </a:p>
          <a:p>
            <a:pPr eaLnBrk="1" hangingPunct="1">
              <a:spcBef>
                <a:spcPct val="30000"/>
              </a:spcBef>
              <a:buClr>
                <a:srgbClr val="CC0000"/>
              </a:buClr>
              <a:buFont typeface="Wingdings" pitchFamily="2" charset="2"/>
              <a:buChar char="ü"/>
            </a:pPr>
            <a:r>
              <a:rPr lang="uk-UA" sz="2800" smtClean="0"/>
              <a:t>надмірне та неврегульоване накопичення побутових і промислових відходів, непридатних для використання засобів захисту рослин;  </a:t>
            </a:r>
          </a:p>
        </p:txBody>
      </p:sp>
      <p:pic>
        <p:nvPicPr>
          <p:cNvPr id="6150"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6152" name="Text Box 7"/>
          <p:cNvSpPr txBox="1">
            <a:spLocks noChangeArrowheads="1"/>
          </p:cNvSpPr>
          <p:nvPr/>
        </p:nvSpPr>
        <p:spPr bwMode="auto">
          <a:xfrm>
            <a:off x="7343775" y="1484313"/>
            <a:ext cx="1800225" cy="366712"/>
          </a:xfrm>
          <a:prstGeom prst="rect">
            <a:avLst/>
          </a:prstGeom>
          <a:noFill/>
          <a:ln w="9525">
            <a:noFill/>
            <a:miter lim="800000"/>
            <a:headEnd/>
            <a:tailEnd/>
          </a:ln>
        </p:spPr>
        <p:txBody>
          <a:bodyPr>
            <a:spAutoFit/>
          </a:bodyPr>
          <a:lstStyle/>
          <a:p>
            <a:pPr>
              <a:spcBef>
                <a:spcPct val="50000"/>
              </a:spcBef>
            </a:pPr>
            <a:r>
              <a:rPr lang="uk-UA"/>
              <a:t>(продовження)</a:t>
            </a: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4294967295"/>
          </p:nvPr>
        </p:nvSpPr>
        <p:spPr>
          <a:xfrm>
            <a:off x="250825" y="836613"/>
            <a:ext cx="8642350" cy="5092717"/>
          </a:xfrm>
          <a:prstGeom prst="rect">
            <a:avLst/>
          </a:prstGeom>
        </p:spPr>
        <p:txBody>
          <a:bodyPr/>
          <a:lstStyle/>
          <a:p>
            <a:pPr algn="ctr" eaLnBrk="1" hangingPunct="1">
              <a:buFontTx/>
              <a:buNone/>
            </a:pPr>
            <a:r>
              <a:rPr lang="uk-UA" b="1" dirty="0" smtClean="0">
                <a:solidFill>
                  <a:srgbClr val="FF3300"/>
                </a:solidFill>
                <a:latin typeface="Times New Roman" pitchFamily="18" charset="0"/>
              </a:rPr>
              <a:t>Джерела небезпеки виникнення НС техногенного характеру</a:t>
            </a:r>
          </a:p>
          <a:p>
            <a:pPr algn="ctr" eaLnBrk="1" hangingPunct="1">
              <a:buFontTx/>
              <a:buNone/>
            </a:pPr>
            <a:endParaRPr lang="uk-UA" sz="800" b="1" dirty="0" smtClean="0">
              <a:solidFill>
                <a:srgbClr val="FF3300"/>
              </a:solidFill>
              <a:latin typeface="Times New Roman" pitchFamily="18" charset="0"/>
            </a:endParaRPr>
          </a:p>
          <a:p>
            <a:pPr eaLnBrk="1" hangingPunct="1">
              <a:spcBef>
                <a:spcPct val="40000"/>
              </a:spcBef>
              <a:buClr>
                <a:srgbClr val="CC0000"/>
              </a:buClr>
              <a:buFont typeface="Wingdings" pitchFamily="2" charset="2"/>
              <a:buChar char="ü"/>
            </a:pPr>
            <a:r>
              <a:rPr lang="uk-UA" sz="2800" dirty="0" smtClean="0"/>
              <a:t>негативні наслідки військової та іншої екологічно небезпечної діяльності;</a:t>
            </a:r>
          </a:p>
          <a:p>
            <a:pPr eaLnBrk="1" hangingPunct="1">
              <a:spcBef>
                <a:spcPct val="40000"/>
              </a:spcBef>
              <a:buClr>
                <a:srgbClr val="CC0000"/>
              </a:buClr>
              <a:buFont typeface="Wingdings" pitchFamily="2" charset="2"/>
              <a:buChar char="ü"/>
            </a:pPr>
            <a:r>
              <a:rPr lang="uk-UA" sz="2800" dirty="0" smtClean="0"/>
              <a:t>об’єкти виробництва, зберігання та утилізації вибухонебезпечних предметів;</a:t>
            </a:r>
          </a:p>
          <a:p>
            <a:pPr eaLnBrk="1" hangingPunct="1">
              <a:spcBef>
                <a:spcPct val="40000"/>
              </a:spcBef>
              <a:buClr>
                <a:srgbClr val="CC0000"/>
              </a:buClr>
              <a:buFont typeface="Wingdings" pitchFamily="2" charset="2"/>
              <a:buChar char="ü"/>
            </a:pPr>
            <a:r>
              <a:rPr lang="uk-UA" sz="2800" dirty="0" smtClean="0"/>
              <a:t>об’єкти життєзабезпечення населення з порушенням умов експлуатації;</a:t>
            </a:r>
          </a:p>
          <a:p>
            <a:pPr eaLnBrk="1" hangingPunct="1">
              <a:spcBef>
                <a:spcPct val="40000"/>
              </a:spcBef>
              <a:buClr>
                <a:srgbClr val="CC0000"/>
              </a:buClr>
              <a:buFont typeface="Wingdings" pitchFamily="2" charset="2"/>
              <a:buChar char="ü"/>
            </a:pPr>
            <a:r>
              <a:rPr lang="uk-UA" sz="2800" dirty="0" smtClean="0"/>
              <a:t>інші об’єкти, що за певних обставин можуть створити реальну загрозу виникнення аварії. </a:t>
            </a:r>
          </a:p>
        </p:txBody>
      </p:sp>
      <p:pic>
        <p:nvPicPr>
          <p:cNvPr id="7174"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7176" name="Text Box 7"/>
          <p:cNvSpPr txBox="1">
            <a:spLocks noChangeArrowheads="1"/>
          </p:cNvSpPr>
          <p:nvPr/>
        </p:nvSpPr>
        <p:spPr bwMode="auto">
          <a:xfrm>
            <a:off x="7343775" y="1484313"/>
            <a:ext cx="1800225" cy="366712"/>
          </a:xfrm>
          <a:prstGeom prst="rect">
            <a:avLst/>
          </a:prstGeom>
          <a:noFill/>
          <a:ln w="9525">
            <a:noFill/>
            <a:miter lim="800000"/>
            <a:headEnd/>
            <a:tailEnd/>
          </a:ln>
        </p:spPr>
        <p:txBody>
          <a:bodyPr>
            <a:spAutoFit/>
          </a:bodyPr>
          <a:lstStyle/>
          <a:p>
            <a:pPr>
              <a:spcBef>
                <a:spcPct val="50000"/>
              </a:spcBef>
            </a:pPr>
            <a:r>
              <a:rPr lang="uk-UA"/>
              <a:t>(продовження)</a:t>
            </a: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250825" y="836613"/>
            <a:ext cx="8642350" cy="1008062"/>
          </a:xfrm>
          <a:prstGeom prst="rect">
            <a:avLst/>
          </a:prstGeom>
        </p:spPr>
        <p:txBody>
          <a:bodyPr/>
          <a:lstStyle/>
          <a:p>
            <a:pPr algn="ctr" eaLnBrk="1" hangingPunct="1">
              <a:buFontTx/>
              <a:buNone/>
            </a:pPr>
            <a:r>
              <a:rPr lang="uk-UA" sz="2800" b="1" smtClean="0">
                <a:solidFill>
                  <a:srgbClr val="FF3300"/>
                </a:solidFill>
              </a:rPr>
              <a:t>Найбільшу небезпеку у техногенній сфері становлять:</a:t>
            </a:r>
          </a:p>
          <a:p>
            <a:pPr algn="ctr" eaLnBrk="1" hangingPunct="1">
              <a:buFontTx/>
              <a:buNone/>
            </a:pPr>
            <a:endParaRPr lang="uk-UA" sz="2800" b="1" smtClean="0">
              <a:solidFill>
                <a:srgbClr val="FF3300"/>
              </a:solidFill>
            </a:endParaRPr>
          </a:p>
        </p:txBody>
      </p:sp>
      <p:pic>
        <p:nvPicPr>
          <p:cNvPr id="8198"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8200" name="Text Box 8"/>
          <p:cNvSpPr txBox="1">
            <a:spLocks noChangeArrowheads="1"/>
          </p:cNvSpPr>
          <p:nvPr/>
        </p:nvSpPr>
        <p:spPr bwMode="auto">
          <a:xfrm>
            <a:off x="684213" y="1844675"/>
            <a:ext cx="7488237" cy="4457700"/>
          </a:xfrm>
          <a:prstGeom prst="rect">
            <a:avLst/>
          </a:prstGeom>
          <a:noFill/>
          <a:ln w="9525">
            <a:noFill/>
            <a:miter lim="800000"/>
            <a:headEnd/>
            <a:tailEnd/>
          </a:ln>
        </p:spPr>
        <p:txBody>
          <a:bodyPr>
            <a:spAutoFit/>
          </a:bodyPr>
          <a:lstStyle/>
          <a:p>
            <a:pPr>
              <a:spcBef>
                <a:spcPct val="50000"/>
              </a:spcBef>
              <a:buClr>
                <a:srgbClr val="CC0000"/>
              </a:buClr>
              <a:buFont typeface="Wingdings" pitchFamily="2" charset="2"/>
              <a:buChar char="ü"/>
            </a:pPr>
            <a:r>
              <a:rPr lang="uk-UA" sz="2600"/>
              <a:t> транспортні аварії;</a:t>
            </a:r>
          </a:p>
          <a:p>
            <a:pPr>
              <a:spcBef>
                <a:spcPct val="50000"/>
              </a:spcBef>
              <a:buClr>
                <a:srgbClr val="CC0000"/>
              </a:buClr>
              <a:buFont typeface="Wingdings" pitchFamily="2" charset="2"/>
              <a:buChar char="ü"/>
            </a:pPr>
            <a:r>
              <a:rPr lang="uk-UA" sz="2600"/>
              <a:t> вибухи і пожежі;</a:t>
            </a:r>
          </a:p>
          <a:p>
            <a:pPr>
              <a:spcBef>
                <a:spcPct val="50000"/>
              </a:spcBef>
              <a:buClr>
                <a:srgbClr val="CC0000"/>
              </a:buClr>
              <a:buFont typeface="Wingdings" pitchFamily="2" charset="2"/>
              <a:buChar char="ü"/>
            </a:pPr>
            <a:r>
              <a:rPr lang="uk-UA" sz="2600"/>
              <a:t> радіаційні аварії;</a:t>
            </a:r>
          </a:p>
          <a:p>
            <a:pPr>
              <a:spcBef>
                <a:spcPct val="50000"/>
              </a:spcBef>
              <a:buClr>
                <a:srgbClr val="CC0000"/>
              </a:buClr>
              <a:buFont typeface="Wingdings" pitchFamily="2" charset="2"/>
              <a:buChar char="ü"/>
            </a:pPr>
            <a:r>
              <a:rPr lang="uk-UA" sz="2600"/>
              <a:t> аварії з викиданням хімічних і біологічно небезпечних речовин;</a:t>
            </a:r>
          </a:p>
          <a:p>
            <a:pPr>
              <a:spcBef>
                <a:spcPct val="50000"/>
              </a:spcBef>
              <a:buClr>
                <a:srgbClr val="CC0000"/>
              </a:buClr>
              <a:buFont typeface="Wingdings" pitchFamily="2" charset="2"/>
              <a:buChar char="ü"/>
            </a:pPr>
            <a:r>
              <a:rPr lang="uk-UA" sz="2600"/>
              <a:t> гідродинамічні аварії;</a:t>
            </a:r>
          </a:p>
          <a:p>
            <a:pPr>
              <a:spcBef>
                <a:spcPct val="50000"/>
              </a:spcBef>
              <a:buClr>
                <a:srgbClr val="CC0000"/>
              </a:buClr>
              <a:buFont typeface="Wingdings" pitchFamily="2" charset="2"/>
              <a:buChar char="ü"/>
            </a:pPr>
            <a:r>
              <a:rPr lang="uk-UA" sz="2600"/>
              <a:t> аварії на енергосистемах;</a:t>
            </a:r>
          </a:p>
          <a:p>
            <a:pPr>
              <a:spcBef>
                <a:spcPct val="50000"/>
              </a:spcBef>
              <a:buClr>
                <a:srgbClr val="CC0000"/>
              </a:buClr>
              <a:buFont typeface="Wingdings" pitchFamily="2" charset="2"/>
              <a:buChar char="ü"/>
            </a:pPr>
            <a:r>
              <a:rPr lang="uk-UA" sz="2600"/>
              <a:t> аварії на очисних спорудах.</a:t>
            </a:r>
            <a:endParaRPr lang="ru-RU" sz="26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baikal-1"/>
          <p:cNvPicPr>
            <a:picLocks noChangeAspect="1" noChangeArrowheads="1"/>
          </p:cNvPicPr>
          <p:nvPr/>
        </p:nvPicPr>
        <p:blipFill>
          <a:blip r:embed="rId2"/>
          <a:srcRect/>
          <a:stretch>
            <a:fillRect/>
          </a:stretch>
        </p:blipFill>
        <p:spPr bwMode="auto">
          <a:xfrm rot="320454">
            <a:off x="5435600" y="333375"/>
            <a:ext cx="3455988" cy="2590800"/>
          </a:xfrm>
          <a:prstGeom prst="rect">
            <a:avLst/>
          </a:prstGeom>
          <a:noFill/>
        </p:spPr>
      </p:pic>
      <p:pic>
        <p:nvPicPr>
          <p:cNvPr id="6149" name="Picture 5" descr="1154601171"/>
          <p:cNvPicPr>
            <a:picLocks noChangeAspect="1" noChangeArrowheads="1"/>
          </p:cNvPicPr>
          <p:nvPr/>
        </p:nvPicPr>
        <p:blipFill>
          <a:blip r:embed="rId3"/>
          <a:srcRect/>
          <a:stretch>
            <a:fillRect/>
          </a:stretch>
        </p:blipFill>
        <p:spPr bwMode="auto">
          <a:xfrm rot="-541999">
            <a:off x="323850" y="260350"/>
            <a:ext cx="3384550" cy="2646363"/>
          </a:xfrm>
          <a:prstGeom prst="rect">
            <a:avLst/>
          </a:prstGeom>
          <a:noFill/>
        </p:spPr>
      </p:pic>
      <p:pic>
        <p:nvPicPr>
          <p:cNvPr id="6150" name="Picture 6" descr="pocadkavallei"/>
          <p:cNvPicPr>
            <a:picLocks noChangeAspect="1" noChangeArrowheads="1"/>
          </p:cNvPicPr>
          <p:nvPr/>
        </p:nvPicPr>
        <p:blipFill>
          <a:blip r:embed="rId4"/>
          <a:srcRect/>
          <a:stretch>
            <a:fillRect/>
          </a:stretch>
        </p:blipFill>
        <p:spPr bwMode="auto">
          <a:xfrm rot="366559">
            <a:off x="5148263" y="3284538"/>
            <a:ext cx="3455987" cy="2952750"/>
          </a:xfrm>
          <a:prstGeom prst="rect">
            <a:avLst/>
          </a:prstGeom>
          <a:noFill/>
        </p:spPr>
      </p:pic>
      <p:pic>
        <p:nvPicPr>
          <p:cNvPr id="6151" name="Picture 7" descr="100_1254"/>
          <p:cNvPicPr>
            <a:picLocks noChangeAspect="1" noChangeArrowheads="1"/>
          </p:cNvPicPr>
          <p:nvPr/>
        </p:nvPicPr>
        <p:blipFill>
          <a:blip r:embed="rId5" cstate="print"/>
          <a:srcRect/>
          <a:stretch>
            <a:fillRect/>
          </a:stretch>
        </p:blipFill>
        <p:spPr bwMode="auto">
          <a:xfrm rot="-419448">
            <a:off x="323850" y="3213100"/>
            <a:ext cx="3241675" cy="3024188"/>
          </a:xfrm>
          <a:prstGeom prst="rect">
            <a:avLst/>
          </a:prstGeom>
          <a:noFill/>
        </p:spPr>
      </p:pic>
      <p:sp>
        <p:nvSpPr>
          <p:cNvPr id="6152" name="WordArt 8"/>
          <p:cNvSpPr>
            <a:spLocks noChangeArrowheads="1" noChangeShapeType="1" noTextEdit="1"/>
          </p:cNvSpPr>
          <p:nvPr/>
        </p:nvSpPr>
        <p:spPr bwMode="auto">
          <a:xfrm>
            <a:off x="3924300" y="1916113"/>
            <a:ext cx="1028700" cy="18923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FF0000"/>
                </a:solidFill>
                <a:effectLst>
                  <a:outerShdw dist="35921" dir="2700000" algn="ctr" rotWithShape="0">
                    <a:srgbClr val="C0C0C0">
                      <a:alpha val="80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1000" fill="hold"/>
                                        <p:tgtEl>
                                          <p:spTgt spid="6149"/>
                                        </p:tgtEl>
                                        <p:attrNameLst>
                                          <p:attrName>ppt_x</p:attrName>
                                        </p:attrNameLst>
                                      </p:cBhvr>
                                      <p:tavLst>
                                        <p:tav tm="0">
                                          <p:val>
                                            <p:strVal val="0-#ppt_w/2"/>
                                          </p:val>
                                        </p:tav>
                                        <p:tav tm="100000">
                                          <p:val>
                                            <p:strVal val="#ppt_x"/>
                                          </p:val>
                                        </p:tav>
                                      </p:tavLst>
                                    </p:anim>
                                    <p:anim calcmode="lin" valueType="num">
                                      <p:cBhvr additive="base">
                                        <p:cTn id="8" dur="1000" fill="hold"/>
                                        <p:tgtEl>
                                          <p:spTgt spid="614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1000" fill="hold"/>
                                        <p:tgtEl>
                                          <p:spTgt spid="6150"/>
                                        </p:tgtEl>
                                        <p:attrNameLst>
                                          <p:attrName>ppt_x</p:attrName>
                                        </p:attrNameLst>
                                      </p:cBhvr>
                                      <p:tavLst>
                                        <p:tav tm="0">
                                          <p:val>
                                            <p:strVal val="#ppt_x"/>
                                          </p:val>
                                        </p:tav>
                                        <p:tav tm="100000">
                                          <p:val>
                                            <p:strVal val="#ppt_x"/>
                                          </p:val>
                                        </p:tav>
                                      </p:tavLst>
                                    </p:anim>
                                    <p:anim calcmode="lin" valueType="num">
                                      <p:cBhvr additive="base">
                                        <p:cTn id="12" dur="1000" fill="hold"/>
                                        <p:tgtEl>
                                          <p:spTgt spid="615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151"/>
                                        </p:tgtEl>
                                        <p:attrNameLst>
                                          <p:attrName>style.visibility</p:attrName>
                                        </p:attrNameLst>
                                      </p:cBhvr>
                                      <p:to>
                                        <p:strVal val="visible"/>
                                      </p:to>
                                    </p:set>
                                    <p:anim calcmode="lin" valueType="num">
                                      <p:cBhvr additive="base">
                                        <p:cTn id="16" dur="1000" fill="hold"/>
                                        <p:tgtEl>
                                          <p:spTgt spid="6151"/>
                                        </p:tgtEl>
                                        <p:attrNameLst>
                                          <p:attrName>ppt_x</p:attrName>
                                        </p:attrNameLst>
                                      </p:cBhvr>
                                      <p:tavLst>
                                        <p:tav tm="0">
                                          <p:val>
                                            <p:strVal val="#ppt_x"/>
                                          </p:val>
                                        </p:tav>
                                        <p:tav tm="100000">
                                          <p:val>
                                            <p:strVal val="#ppt_x"/>
                                          </p:val>
                                        </p:tav>
                                      </p:tavLst>
                                    </p:anim>
                                    <p:anim calcmode="lin" valueType="num">
                                      <p:cBhvr additive="base">
                                        <p:cTn id="17" dur="1000" fill="hold"/>
                                        <p:tgtEl>
                                          <p:spTgt spid="6151"/>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1000" fill="hold"/>
                                        <p:tgtEl>
                                          <p:spTgt spid="6148"/>
                                        </p:tgtEl>
                                        <p:attrNameLst>
                                          <p:attrName>ppt_x</p:attrName>
                                        </p:attrNameLst>
                                      </p:cBhvr>
                                      <p:tavLst>
                                        <p:tav tm="0">
                                          <p:val>
                                            <p:strVal val="1+#ppt_w/2"/>
                                          </p:val>
                                        </p:tav>
                                        <p:tav tm="100000">
                                          <p:val>
                                            <p:strVal val="#ppt_x"/>
                                          </p:val>
                                        </p:tav>
                                      </p:tavLst>
                                    </p:anim>
                                    <p:anim calcmode="lin" valueType="num">
                                      <p:cBhvr additive="base">
                                        <p:cTn id="21" dur="1000" fill="hold"/>
                                        <p:tgtEl>
                                          <p:spTgt spid="614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2000" fill="hold"/>
                                        <p:tgtEl>
                                          <p:spTgt spid="6152"/>
                                        </p:tgtEl>
                                        <p:attrNameLst>
                                          <p:attrName>ppt_x</p:attrName>
                                        </p:attrNameLst>
                                      </p:cBhvr>
                                      <p:tavLst>
                                        <p:tav tm="0">
                                          <p:val>
                                            <p:strVal val="0-#ppt_w/2"/>
                                          </p:val>
                                        </p:tav>
                                        <p:tav tm="100000">
                                          <p:val>
                                            <p:strVal val="#ppt_x"/>
                                          </p:val>
                                        </p:tav>
                                      </p:tavLst>
                                    </p:anim>
                                    <p:anim calcmode="lin" valueType="num">
                                      <p:cBhvr additive="base">
                                        <p:cTn id="26" dur="2000" fill="hold"/>
                                        <p:tgtEl>
                                          <p:spTgt spid="6152"/>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6" presetClass="emph" presetSubtype="0" fill="hold" grpId="1" nodeType="afterEffect">
                                  <p:stCondLst>
                                    <p:cond delay="0"/>
                                  </p:stCondLst>
                                  <p:childTnLst>
                                    <p:animScale>
                                      <p:cBhvr>
                                        <p:cTn id="29" dur="2000" fill="hold"/>
                                        <p:tgtEl>
                                          <p:spTgt spid="61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земля"/>
          <p:cNvPicPr>
            <a:picLocks noChangeAspect="1" noChangeArrowheads="1"/>
          </p:cNvPicPr>
          <p:nvPr/>
        </p:nvPicPr>
        <p:blipFill>
          <a:blip r:embed="rId2"/>
          <a:srcRect/>
          <a:stretch>
            <a:fillRect/>
          </a:stretch>
        </p:blipFill>
        <p:spPr bwMode="auto">
          <a:xfrm>
            <a:off x="1042988" y="260350"/>
            <a:ext cx="6624637" cy="631192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земля"/>
          <p:cNvPicPr>
            <a:picLocks noChangeAspect="1" noChangeArrowheads="1"/>
          </p:cNvPicPr>
          <p:nvPr/>
        </p:nvPicPr>
        <p:blipFill>
          <a:blip r:embed="rId2"/>
          <a:srcRect/>
          <a:stretch>
            <a:fillRect/>
          </a:stretch>
        </p:blipFill>
        <p:spPr bwMode="auto">
          <a:xfrm>
            <a:off x="1042988" y="260350"/>
            <a:ext cx="6624637" cy="6311922"/>
          </a:xfrm>
          <a:prstGeom prst="rect">
            <a:avLst/>
          </a:prstGeom>
          <a:noFill/>
        </p:spPr>
      </p:pic>
      <p:pic>
        <p:nvPicPr>
          <p:cNvPr id="39937" name="Picture 1"/>
          <p:cNvPicPr>
            <a:picLocks noChangeAspect="1" noChangeArrowheads="1"/>
          </p:cNvPicPr>
          <p:nvPr/>
        </p:nvPicPr>
        <p:blipFill>
          <a:blip r:embed="rId3"/>
          <a:srcRect/>
          <a:stretch>
            <a:fillRect/>
          </a:stretch>
        </p:blipFill>
        <p:spPr bwMode="auto">
          <a:xfrm>
            <a:off x="3857620" y="2857496"/>
            <a:ext cx="1285875" cy="1285875"/>
          </a:xfrm>
          <a:prstGeom prst="rect">
            <a:avLst/>
          </a:prstGeom>
          <a:noFill/>
          <a:ln w="9525">
            <a:noFill/>
            <a:miter lim="800000"/>
            <a:headEnd/>
            <a:tailEnd/>
          </a:ln>
          <a:effectLst/>
        </p:spPr>
      </p:pic>
      <p:pic>
        <p:nvPicPr>
          <p:cNvPr id="39938" name="Picture 2"/>
          <p:cNvPicPr>
            <a:picLocks noChangeAspect="1" noChangeArrowheads="1"/>
          </p:cNvPicPr>
          <p:nvPr/>
        </p:nvPicPr>
        <p:blipFill>
          <a:blip r:embed="rId4"/>
          <a:srcRect/>
          <a:stretch>
            <a:fillRect/>
          </a:stretch>
        </p:blipFill>
        <p:spPr bwMode="auto">
          <a:xfrm>
            <a:off x="5929322" y="500042"/>
            <a:ext cx="1428750" cy="89535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2428860" y="500042"/>
            <a:ext cx="1285875" cy="1285875"/>
          </a:xfrm>
          <a:prstGeom prst="rect">
            <a:avLst/>
          </a:prstGeom>
          <a:noFill/>
          <a:ln w="9525">
            <a:noFill/>
            <a:miter lim="800000"/>
            <a:headEnd/>
            <a:tailEnd/>
          </a:ln>
          <a:effectLst/>
        </p:spPr>
      </p:pic>
      <p:pic>
        <p:nvPicPr>
          <p:cNvPr id="39940" name="Picture 4"/>
          <p:cNvPicPr>
            <a:picLocks noChangeAspect="1" noChangeArrowheads="1"/>
          </p:cNvPicPr>
          <p:nvPr/>
        </p:nvPicPr>
        <p:blipFill>
          <a:blip r:embed="rId5"/>
          <a:srcRect/>
          <a:stretch>
            <a:fillRect/>
          </a:stretch>
        </p:blipFill>
        <p:spPr bwMode="auto">
          <a:xfrm>
            <a:off x="6572264" y="1785926"/>
            <a:ext cx="942975" cy="1133475"/>
          </a:xfrm>
          <a:prstGeom prst="rect">
            <a:avLst/>
          </a:prstGeom>
          <a:noFill/>
          <a:ln w="9525">
            <a:noFill/>
            <a:miter lim="800000"/>
            <a:headEnd/>
            <a:tailEnd/>
          </a:ln>
          <a:effectLst/>
        </p:spPr>
      </p:pic>
      <p:pic>
        <p:nvPicPr>
          <p:cNvPr id="39941" name="Picture 5"/>
          <p:cNvPicPr>
            <a:picLocks noChangeAspect="1" noChangeArrowheads="1"/>
          </p:cNvPicPr>
          <p:nvPr/>
        </p:nvPicPr>
        <p:blipFill>
          <a:blip r:embed="rId6"/>
          <a:srcRect/>
          <a:stretch>
            <a:fillRect/>
          </a:stretch>
        </p:blipFill>
        <p:spPr bwMode="auto">
          <a:xfrm>
            <a:off x="928662" y="1000108"/>
            <a:ext cx="1266825" cy="1200150"/>
          </a:xfrm>
          <a:prstGeom prst="rect">
            <a:avLst/>
          </a:prstGeom>
          <a:noFill/>
          <a:ln w="9525">
            <a:noFill/>
            <a:miter lim="800000"/>
            <a:headEnd/>
            <a:tailEnd/>
          </a:ln>
          <a:effectLst/>
        </p:spPr>
      </p:pic>
      <p:pic>
        <p:nvPicPr>
          <p:cNvPr id="39942" name="Picture 6"/>
          <p:cNvPicPr>
            <a:picLocks noChangeAspect="1" noChangeArrowheads="1"/>
          </p:cNvPicPr>
          <p:nvPr/>
        </p:nvPicPr>
        <p:blipFill>
          <a:blip r:embed="rId7"/>
          <a:srcRect/>
          <a:stretch>
            <a:fillRect/>
          </a:stretch>
        </p:blipFill>
        <p:spPr bwMode="auto">
          <a:xfrm>
            <a:off x="500034" y="4786322"/>
            <a:ext cx="1266825" cy="1114425"/>
          </a:xfrm>
          <a:prstGeom prst="rect">
            <a:avLst/>
          </a:prstGeom>
          <a:noFill/>
          <a:ln w="9525">
            <a:noFill/>
            <a:miter lim="800000"/>
            <a:headEnd/>
            <a:tailEnd/>
          </a:ln>
          <a:effectLst/>
        </p:spPr>
      </p:pic>
      <p:pic>
        <p:nvPicPr>
          <p:cNvPr id="39943" name="Picture 7"/>
          <p:cNvPicPr>
            <a:picLocks noChangeAspect="1" noChangeArrowheads="1"/>
          </p:cNvPicPr>
          <p:nvPr/>
        </p:nvPicPr>
        <p:blipFill>
          <a:blip r:embed="rId8"/>
          <a:srcRect/>
          <a:stretch>
            <a:fillRect/>
          </a:stretch>
        </p:blipFill>
        <p:spPr bwMode="auto">
          <a:xfrm>
            <a:off x="1928794" y="5286388"/>
            <a:ext cx="876300" cy="733425"/>
          </a:xfrm>
          <a:prstGeom prst="rect">
            <a:avLst/>
          </a:prstGeom>
          <a:noFill/>
          <a:ln w="9525">
            <a:noFill/>
            <a:miter lim="800000"/>
            <a:headEnd/>
            <a:tailEnd/>
          </a:ln>
          <a:effectLst/>
        </p:spPr>
      </p:pic>
      <p:pic>
        <p:nvPicPr>
          <p:cNvPr id="39944" name="Picture 8"/>
          <p:cNvPicPr>
            <a:picLocks noChangeAspect="1" noChangeArrowheads="1"/>
          </p:cNvPicPr>
          <p:nvPr/>
        </p:nvPicPr>
        <p:blipFill>
          <a:blip r:embed="rId9"/>
          <a:srcRect/>
          <a:stretch>
            <a:fillRect/>
          </a:stretch>
        </p:blipFill>
        <p:spPr bwMode="auto">
          <a:xfrm>
            <a:off x="5143504" y="5429264"/>
            <a:ext cx="942975" cy="1133475"/>
          </a:xfrm>
          <a:prstGeom prst="rect">
            <a:avLst/>
          </a:prstGeom>
          <a:noFill/>
          <a:ln w="9525">
            <a:noFill/>
            <a:miter lim="800000"/>
            <a:headEnd/>
            <a:tailEnd/>
          </a:ln>
          <a:effectLst/>
        </p:spPr>
      </p:pic>
      <p:pic>
        <p:nvPicPr>
          <p:cNvPr id="39945" name="Picture 9"/>
          <p:cNvPicPr>
            <a:picLocks noChangeAspect="1" noChangeArrowheads="1"/>
          </p:cNvPicPr>
          <p:nvPr/>
        </p:nvPicPr>
        <p:blipFill>
          <a:blip r:embed="rId10"/>
          <a:srcRect/>
          <a:stretch>
            <a:fillRect/>
          </a:stretch>
        </p:blipFill>
        <p:spPr bwMode="auto">
          <a:xfrm>
            <a:off x="2928926" y="2857496"/>
            <a:ext cx="790575" cy="1181100"/>
          </a:xfrm>
          <a:prstGeom prst="rect">
            <a:avLst/>
          </a:prstGeom>
          <a:noFill/>
          <a:ln w="9525">
            <a:noFill/>
            <a:miter lim="800000"/>
            <a:headEnd/>
            <a:tailEnd/>
          </a:ln>
          <a:effectLst/>
        </p:spPr>
      </p:pic>
      <p:pic>
        <p:nvPicPr>
          <p:cNvPr id="39946" name="Picture 10"/>
          <p:cNvPicPr>
            <a:picLocks noChangeAspect="1" noChangeArrowheads="1"/>
          </p:cNvPicPr>
          <p:nvPr/>
        </p:nvPicPr>
        <p:blipFill>
          <a:blip r:embed="rId11"/>
          <a:srcRect/>
          <a:stretch>
            <a:fillRect/>
          </a:stretch>
        </p:blipFill>
        <p:spPr bwMode="auto">
          <a:xfrm>
            <a:off x="3428992" y="4500570"/>
            <a:ext cx="1333500" cy="1333500"/>
          </a:xfrm>
          <a:prstGeom prst="rect">
            <a:avLst/>
          </a:prstGeom>
          <a:noFill/>
          <a:ln w="9525">
            <a:noFill/>
            <a:miter lim="800000"/>
            <a:headEnd/>
            <a:tailEnd/>
          </a:ln>
          <a:effectLst/>
        </p:spPr>
      </p:pic>
      <p:pic>
        <p:nvPicPr>
          <p:cNvPr id="39947" name="Picture 11"/>
          <p:cNvPicPr>
            <a:picLocks noChangeAspect="1" noChangeArrowheads="1"/>
          </p:cNvPicPr>
          <p:nvPr/>
        </p:nvPicPr>
        <p:blipFill>
          <a:blip r:embed="rId12"/>
          <a:srcRect/>
          <a:stretch>
            <a:fillRect/>
          </a:stretch>
        </p:blipFill>
        <p:spPr bwMode="auto">
          <a:xfrm>
            <a:off x="5357818" y="2786058"/>
            <a:ext cx="942975" cy="1133475"/>
          </a:xfrm>
          <a:prstGeom prst="rect">
            <a:avLst/>
          </a:prstGeom>
          <a:noFill/>
          <a:ln w="9525">
            <a:noFill/>
            <a:miter lim="800000"/>
            <a:headEnd/>
            <a:tailEnd/>
          </a:ln>
          <a:effectLst/>
        </p:spPr>
      </p:pic>
      <p:pic>
        <p:nvPicPr>
          <p:cNvPr id="39948" name="Picture 12"/>
          <p:cNvPicPr>
            <a:picLocks noChangeAspect="1" noChangeArrowheads="1"/>
          </p:cNvPicPr>
          <p:nvPr/>
        </p:nvPicPr>
        <p:blipFill>
          <a:blip r:embed="rId13"/>
          <a:srcRect/>
          <a:stretch>
            <a:fillRect/>
          </a:stretch>
        </p:blipFill>
        <p:spPr bwMode="auto">
          <a:xfrm>
            <a:off x="5500694" y="4286256"/>
            <a:ext cx="1285875" cy="1257300"/>
          </a:xfrm>
          <a:prstGeom prst="rect">
            <a:avLst/>
          </a:prstGeom>
          <a:noFill/>
          <a:ln w="9525">
            <a:noFill/>
            <a:miter lim="800000"/>
            <a:headEnd/>
            <a:tailEnd/>
          </a:ln>
          <a:effectLst/>
        </p:spPr>
      </p:pic>
      <p:pic>
        <p:nvPicPr>
          <p:cNvPr id="39949" name="Picture 13"/>
          <p:cNvPicPr>
            <a:picLocks noChangeAspect="1" noChangeArrowheads="1"/>
          </p:cNvPicPr>
          <p:nvPr/>
        </p:nvPicPr>
        <p:blipFill>
          <a:blip r:embed="rId14"/>
          <a:srcRect/>
          <a:stretch>
            <a:fillRect/>
          </a:stretch>
        </p:blipFill>
        <p:spPr bwMode="auto">
          <a:xfrm>
            <a:off x="2143108" y="4214818"/>
            <a:ext cx="1143000" cy="752475"/>
          </a:xfrm>
          <a:prstGeom prst="rect">
            <a:avLst/>
          </a:prstGeom>
          <a:noFill/>
          <a:ln w="9525">
            <a:noFill/>
            <a:miter lim="800000"/>
            <a:headEnd/>
            <a:tailEnd/>
          </a:ln>
          <a:effectLst/>
        </p:spPr>
      </p:pic>
      <p:pic>
        <p:nvPicPr>
          <p:cNvPr id="39950" name="Picture 14"/>
          <p:cNvPicPr>
            <a:picLocks noChangeAspect="1" noChangeArrowheads="1"/>
          </p:cNvPicPr>
          <p:nvPr/>
        </p:nvPicPr>
        <p:blipFill>
          <a:blip r:embed="rId15"/>
          <a:srcRect/>
          <a:stretch>
            <a:fillRect/>
          </a:stretch>
        </p:blipFill>
        <p:spPr bwMode="auto">
          <a:xfrm>
            <a:off x="3286116" y="1571612"/>
            <a:ext cx="1285875" cy="857250"/>
          </a:xfrm>
          <a:prstGeom prst="rect">
            <a:avLst/>
          </a:prstGeom>
          <a:noFill/>
          <a:ln w="9525">
            <a:noFill/>
            <a:miter lim="800000"/>
            <a:headEnd/>
            <a:tailEnd/>
          </a:ln>
          <a:effectLst/>
        </p:spPr>
      </p:pic>
      <p:pic>
        <p:nvPicPr>
          <p:cNvPr id="39951" name="Picture 15"/>
          <p:cNvPicPr>
            <a:picLocks noChangeAspect="1" noChangeArrowheads="1"/>
          </p:cNvPicPr>
          <p:nvPr/>
        </p:nvPicPr>
        <p:blipFill>
          <a:blip r:embed="rId16"/>
          <a:srcRect/>
          <a:stretch>
            <a:fillRect/>
          </a:stretch>
        </p:blipFill>
        <p:spPr bwMode="auto">
          <a:xfrm>
            <a:off x="5429256" y="1285860"/>
            <a:ext cx="1181100" cy="790575"/>
          </a:xfrm>
          <a:prstGeom prst="rect">
            <a:avLst/>
          </a:prstGeom>
          <a:noFill/>
          <a:ln w="9525">
            <a:noFill/>
            <a:miter lim="800000"/>
            <a:headEnd/>
            <a:tailEnd/>
          </a:ln>
          <a:effectLst/>
        </p:spPr>
      </p:pic>
      <p:pic>
        <p:nvPicPr>
          <p:cNvPr id="39952" name="Picture 16"/>
          <p:cNvPicPr>
            <a:picLocks noChangeAspect="1" noChangeArrowheads="1"/>
          </p:cNvPicPr>
          <p:nvPr/>
        </p:nvPicPr>
        <p:blipFill>
          <a:blip r:embed="rId17"/>
          <a:srcRect/>
          <a:stretch>
            <a:fillRect/>
          </a:stretch>
        </p:blipFill>
        <p:spPr bwMode="auto">
          <a:xfrm>
            <a:off x="1428728" y="2571744"/>
            <a:ext cx="1190625" cy="95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_40605440_whale20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neft_250"/>
          <p:cNvPicPr>
            <a:picLocks noChangeAspect="1" noChangeArrowheads="1"/>
          </p:cNvPicPr>
          <p:nvPr/>
        </p:nvPicPr>
        <p:blipFill>
          <a:blip r:embed="rId2"/>
          <a:srcRect/>
          <a:stretch>
            <a:fillRect/>
          </a:stretch>
        </p:blipFill>
        <p:spPr bwMode="auto">
          <a:xfrm>
            <a:off x="468313" y="333375"/>
            <a:ext cx="8172450" cy="63087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rub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ubol02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468313" y="1285860"/>
            <a:ext cx="8208962" cy="2376487"/>
            <a:chOff x="912" y="960"/>
            <a:chExt cx="4258" cy="700"/>
          </a:xfrm>
        </p:grpSpPr>
        <p:sp>
          <p:nvSpPr>
            <p:cNvPr id="95262" name="AutoShape 30"/>
            <p:cNvSpPr>
              <a:spLocks noChangeArrowheads="1"/>
            </p:cNvSpPr>
            <p:nvPr/>
          </p:nvSpPr>
          <p:spPr bwMode="gray">
            <a:xfrm>
              <a:off x="922" y="960"/>
              <a:ext cx="4240" cy="676"/>
            </a:xfrm>
            <a:prstGeom prst="roundRect">
              <a:avLst>
                <a:gd name="adj" fmla="val 16667"/>
              </a:avLst>
            </a:prstGeom>
            <a:solidFill>
              <a:schemeClr val="folHlink"/>
            </a:solidFill>
            <a:ln w="9525">
              <a:solidFill>
                <a:srgbClr val="DDDDDD"/>
              </a:solidFill>
              <a:round/>
              <a:headEnd/>
              <a:tailEnd/>
            </a:ln>
            <a:effectLst/>
          </p:spPr>
          <p:txBody>
            <a:bodyPr wrap="none" anchor="ctr"/>
            <a:lstStyle/>
            <a:p>
              <a:endParaRPr lang="ru-RU"/>
            </a:p>
          </p:txBody>
        </p:sp>
        <p:sp>
          <p:nvSpPr>
            <p:cNvPr id="95263" name="AutoShape 31"/>
            <p:cNvSpPr>
              <a:spLocks noChangeArrowheads="1"/>
            </p:cNvSpPr>
            <p:nvPr/>
          </p:nvSpPr>
          <p:spPr bwMode="gray">
            <a:xfrm>
              <a:off x="912" y="984"/>
              <a:ext cx="4258" cy="676"/>
            </a:xfrm>
            <a:prstGeom prst="roundRect">
              <a:avLst>
                <a:gd name="adj" fmla="val 16667"/>
              </a:avLst>
            </a:prstGeom>
            <a:solidFill>
              <a:schemeClr val="folHlink"/>
            </a:solidFill>
            <a:ln w="9525">
              <a:noFill/>
              <a:round/>
              <a:headEnd/>
              <a:tailEnd/>
            </a:ln>
            <a:effectLst>
              <a:outerShdw dist="80322" dir="4293903" algn="ctr" rotWithShape="0">
                <a:srgbClr val="808080">
                  <a:alpha val="50000"/>
                </a:srgbClr>
              </a:outerShdw>
            </a:effectLst>
          </p:spPr>
          <p:txBody>
            <a:bodyPr wrap="none" anchor="ctr"/>
            <a:lstStyle/>
            <a:p>
              <a:endParaRPr lang="ru-RU"/>
            </a:p>
          </p:txBody>
        </p:sp>
      </p:grpSp>
      <p:sp>
        <p:nvSpPr>
          <p:cNvPr id="95234" name="Rectangle 2"/>
          <p:cNvSpPr>
            <a:spLocks noGrp="1" noChangeArrowheads="1"/>
          </p:cNvSpPr>
          <p:nvPr>
            <p:ph type="title"/>
          </p:nvPr>
        </p:nvSpPr>
        <p:spPr>
          <a:xfrm>
            <a:off x="500034" y="285728"/>
            <a:ext cx="8143932" cy="1143000"/>
          </a:xfrm>
        </p:spPr>
        <p:txBody>
          <a:bodyPr/>
          <a:lstStyle/>
          <a:p>
            <a:pPr algn="ctr">
              <a:buNone/>
            </a:pPr>
            <a:r>
              <a:rPr lang="uk-UA" sz="4000" dirty="0" smtClean="0">
                <a:solidFill>
                  <a:srgbClr val="A50021"/>
                </a:solidFill>
              </a:rPr>
              <a:t>НАДЗВИЧАЙНА СИТУАЦІЯ (НС)</a:t>
            </a:r>
            <a:endParaRPr lang="ru-RU" sz="4000" dirty="0" smtClean="0">
              <a:solidFill>
                <a:srgbClr val="A50021"/>
              </a:solidFill>
            </a:endParaRPr>
          </a:p>
        </p:txBody>
      </p:sp>
      <p:sp>
        <p:nvSpPr>
          <p:cNvPr id="95236" name="Rectangle 4"/>
          <p:cNvSpPr>
            <a:spLocks noChangeArrowheads="1"/>
          </p:cNvSpPr>
          <p:nvPr/>
        </p:nvSpPr>
        <p:spPr bwMode="auto">
          <a:xfrm>
            <a:off x="539750" y="1214422"/>
            <a:ext cx="8135938" cy="2431435"/>
          </a:xfrm>
          <a:prstGeom prst="rect">
            <a:avLst/>
          </a:prstGeom>
          <a:noFill/>
          <a:ln w="9525" algn="ctr">
            <a:noFill/>
            <a:miter lim="800000"/>
            <a:headEnd/>
            <a:tailEnd/>
          </a:ln>
          <a:effectLst/>
        </p:spPr>
        <p:txBody>
          <a:bodyPr anchor="ctr">
            <a:spAutoFit/>
          </a:bodyPr>
          <a:lstStyle/>
          <a:p>
            <a:pPr indent="457200" algn="just"/>
            <a:r>
              <a:rPr lang="uk-UA" sz="2000" b="1" dirty="0" smtClean="0"/>
              <a:t>порушення </a:t>
            </a:r>
            <a:r>
              <a:rPr lang="uk-UA" sz="2000" b="1" dirty="0"/>
              <a:t>нормальних умов життя і діяльності людей на об’єкті або території, спричинене аварією, катастрофою стихійним лихом епідемією, епізоотією, епіфітотією, великою пожежею, застосуванням засобів ураження або іншою небезпечною подією, що призвели або можуть призвести до загибелі людей та/або значних матеріальних </a:t>
            </a:r>
            <a:r>
              <a:rPr lang="uk-UA" sz="2000" b="1" dirty="0" smtClean="0"/>
              <a:t>втрат</a:t>
            </a:r>
          </a:p>
          <a:p>
            <a:pPr indent="457200" algn="just"/>
            <a:endParaRPr lang="uk-UA" sz="800" b="1" dirty="0"/>
          </a:p>
          <a:p>
            <a:pPr indent="457200" algn="r"/>
            <a:r>
              <a:rPr lang="ru-RU" sz="2400" i="1" dirty="0" smtClean="0"/>
              <a:t>Закон </a:t>
            </a:r>
            <a:r>
              <a:rPr lang="ru-RU" sz="2400" i="1" dirty="0" err="1" smtClean="0"/>
              <a:t>України</a:t>
            </a:r>
            <a:r>
              <a:rPr lang="ru-RU" sz="2400" i="1" dirty="0" smtClean="0"/>
              <a:t> “Про </a:t>
            </a:r>
            <a:r>
              <a:rPr lang="ru-RU" sz="2400" i="1" dirty="0" err="1" smtClean="0"/>
              <a:t>цивільну</a:t>
            </a:r>
            <a:r>
              <a:rPr lang="ru-RU" sz="2400" i="1" dirty="0" smtClean="0"/>
              <a:t> оборону </a:t>
            </a:r>
            <a:r>
              <a:rPr lang="ru-RU" sz="2400" i="1" dirty="0" err="1" smtClean="0"/>
              <a:t>України</a:t>
            </a:r>
            <a:r>
              <a:rPr lang="ru-RU" sz="2400" i="1" dirty="0" smtClean="0"/>
              <a:t>”</a:t>
            </a:r>
            <a:endParaRPr lang="ru-RU" sz="2400" b="1" i="1" dirty="0"/>
          </a:p>
        </p:txBody>
      </p:sp>
      <p:graphicFrame>
        <p:nvGraphicFramePr>
          <p:cNvPr id="95237" name="Object 5"/>
          <p:cNvGraphicFramePr>
            <a:graphicFrameLocks noChangeAspect="1"/>
          </p:cNvGraphicFramePr>
          <p:nvPr/>
        </p:nvGraphicFramePr>
        <p:xfrm>
          <a:off x="2916238" y="4135438"/>
          <a:ext cx="3382962" cy="2257425"/>
        </p:xfrm>
        <a:graphic>
          <a:graphicData uri="http://schemas.openxmlformats.org/presentationml/2006/ole">
            <p:oleObj spid="_x0000_s23554" name="Диаграмма" r:id="rId3" imgW="6095913" imgH="4069087" progId="MSGraph.Chart.8">
              <p:embed followColorScheme="full"/>
            </p:oleObj>
          </a:graphicData>
        </a:graphic>
      </p:graphicFrame>
      <p:sp>
        <p:nvSpPr>
          <p:cNvPr id="95238" name="Rectangle 6"/>
          <p:cNvSpPr>
            <a:spLocks noChangeArrowheads="1"/>
          </p:cNvSpPr>
          <p:nvPr/>
        </p:nvSpPr>
        <p:spPr bwMode="auto">
          <a:xfrm>
            <a:off x="5724525" y="5791200"/>
            <a:ext cx="1071563" cy="517525"/>
          </a:xfrm>
          <a:prstGeom prst="rect">
            <a:avLst/>
          </a:prstGeom>
          <a:noFill/>
          <a:ln w="9525" algn="ctr">
            <a:noFill/>
            <a:miter lim="800000"/>
            <a:headEnd/>
            <a:tailEnd/>
          </a:ln>
          <a:effectLst/>
        </p:spPr>
        <p:txBody>
          <a:bodyPr wrap="none">
            <a:spAutoFit/>
          </a:bodyPr>
          <a:lstStyle/>
          <a:p>
            <a:pPr algn="ctr"/>
            <a:r>
              <a:rPr lang="uk-UA" sz="1400" b="1"/>
              <a:t>потонуло </a:t>
            </a:r>
          </a:p>
          <a:p>
            <a:pPr algn="ctr"/>
            <a:r>
              <a:rPr lang="uk-UA" sz="1400" b="1"/>
              <a:t>3863</a:t>
            </a:r>
            <a:endParaRPr lang="ru-RU" sz="1400" b="1"/>
          </a:p>
        </p:txBody>
      </p:sp>
      <p:sp>
        <p:nvSpPr>
          <p:cNvPr id="95239" name="Rectangle 7"/>
          <p:cNvSpPr>
            <a:spLocks noChangeArrowheads="1"/>
          </p:cNvSpPr>
          <p:nvPr/>
        </p:nvSpPr>
        <p:spPr bwMode="auto">
          <a:xfrm>
            <a:off x="5868988" y="4424363"/>
            <a:ext cx="2087562" cy="517525"/>
          </a:xfrm>
          <a:prstGeom prst="rect">
            <a:avLst/>
          </a:prstGeom>
          <a:noFill/>
          <a:ln w="9525" algn="ctr">
            <a:noFill/>
            <a:miter lim="800000"/>
            <a:headEnd/>
            <a:tailEnd/>
          </a:ln>
          <a:effectLst/>
        </p:spPr>
        <p:txBody>
          <a:bodyPr>
            <a:spAutoFit/>
          </a:bodyPr>
          <a:lstStyle/>
          <a:p>
            <a:pPr algn="ctr"/>
            <a:r>
              <a:rPr lang="uk-UA" sz="1400" b="1"/>
              <a:t>загинуло від пожеж</a:t>
            </a:r>
          </a:p>
          <a:p>
            <a:pPr algn="ctr"/>
            <a:r>
              <a:rPr lang="uk-UA" sz="1400" b="1"/>
              <a:t> 4027</a:t>
            </a:r>
            <a:endParaRPr lang="ru-RU" sz="1400" b="1"/>
          </a:p>
        </p:txBody>
      </p:sp>
      <p:sp>
        <p:nvSpPr>
          <p:cNvPr id="95240" name="Rectangle 8"/>
          <p:cNvSpPr>
            <a:spLocks noChangeArrowheads="1"/>
          </p:cNvSpPr>
          <p:nvPr/>
        </p:nvSpPr>
        <p:spPr bwMode="auto">
          <a:xfrm>
            <a:off x="2771775" y="5935663"/>
            <a:ext cx="2405063" cy="517525"/>
          </a:xfrm>
          <a:prstGeom prst="rect">
            <a:avLst/>
          </a:prstGeom>
          <a:noFill/>
          <a:ln w="9525" algn="ctr">
            <a:noFill/>
            <a:miter lim="800000"/>
            <a:headEnd/>
            <a:tailEnd/>
          </a:ln>
          <a:effectLst/>
        </p:spPr>
        <p:txBody>
          <a:bodyPr wrap="none">
            <a:spAutoFit/>
          </a:bodyPr>
          <a:lstStyle/>
          <a:p>
            <a:pPr algn="ctr"/>
            <a:r>
              <a:rPr lang="uk-UA" sz="1400" b="1"/>
              <a:t>загинуло на виробництві</a:t>
            </a:r>
          </a:p>
          <a:p>
            <a:pPr algn="ctr"/>
            <a:r>
              <a:rPr lang="uk-UA" sz="1400" b="1"/>
              <a:t> 1077</a:t>
            </a:r>
            <a:endParaRPr lang="ru-RU" sz="1400" b="1"/>
          </a:p>
        </p:txBody>
      </p:sp>
      <p:sp>
        <p:nvSpPr>
          <p:cNvPr id="95241" name="Rectangle 9"/>
          <p:cNvSpPr>
            <a:spLocks noChangeArrowheads="1"/>
          </p:cNvSpPr>
          <p:nvPr/>
        </p:nvSpPr>
        <p:spPr bwMode="auto">
          <a:xfrm>
            <a:off x="1042988" y="4400550"/>
            <a:ext cx="2330450" cy="517525"/>
          </a:xfrm>
          <a:prstGeom prst="rect">
            <a:avLst/>
          </a:prstGeom>
          <a:noFill/>
          <a:ln w="9525" algn="ctr">
            <a:noFill/>
            <a:miter lim="800000"/>
            <a:headEnd/>
            <a:tailEnd/>
          </a:ln>
          <a:effectLst/>
        </p:spPr>
        <p:txBody>
          <a:bodyPr wrap="none">
            <a:spAutoFit/>
          </a:bodyPr>
          <a:lstStyle/>
          <a:p>
            <a:pPr algn="ctr"/>
            <a:r>
              <a:rPr lang="uk-UA" sz="1400" b="1"/>
              <a:t>загинуло внаслідок ДТП</a:t>
            </a:r>
          </a:p>
          <a:p>
            <a:pPr algn="ctr"/>
            <a:r>
              <a:rPr lang="uk-UA" sz="1400" b="1"/>
              <a:t>6867</a:t>
            </a:r>
            <a:endParaRPr lang="ru-RU" sz="1400" b="1"/>
          </a:p>
        </p:txBody>
      </p:sp>
      <p:grpSp>
        <p:nvGrpSpPr>
          <p:cNvPr id="3" name="Group 23"/>
          <p:cNvGrpSpPr>
            <a:grpSpLocks/>
          </p:cNvGrpSpPr>
          <p:nvPr/>
        </p:nvGrpSpPr>
        <p:grpSpPr bwMode="auto">
          <a:xfrm>
            <a:off x="4787900" y="3862388"/>
            <a:ext cx="701675" cy="1295400"/>
            <a:chOff x="2111" y="2247"/>
            <a:chExt cx="592" cy="1034"/>
          </a:xfrm>
        </p:grpSpPr>
        <p:sp>
          <p:nvSpPr>
            <p:cNvPr id="95256" name="Freeform 24"/>
            <p:cNvSpPr>
              <a:spLocks/>
            </p:cNvSpPr>
            <p:nvPr/>
          </p:nvSpPr>
          <p:spPr bwMode="gray">
            <a:xfrm>
              <a:off x="2111" y="2449"/>
              <a:ext cx="592" cy="832"/>
            </a:xfrm>
            <a:custGeom>
              <a:avLst/>
              <a:gdLst/>
              <a:ahLst/>
              <a:cxnLst>
                <a:cxn ang="0">
                  <a:pos x="168" y="1"/>
                </a:cxn>
                <a:cxn ang="0">
                  <a:pos x="148" y="33"/>
                </a:cxn>
                <a:cxn ang="0">
                  <a:pos x="127" y="1"/>
                </a:cxn>
                <a:cxn ang="0">
                  <a:pos x="70" y="17"/>
                </a:cxn>
                <a:cxn ang="0">
                  <a:pos x="1" y="174"/>
                </a:cxn>
                <a:cxn ang="0">
                  <a:pos x="36" y="213"/>
                </a:cxn>
                <a:cxn ang="0">
                  <a:pos x="86" y="57"/>
                </a:cxn>
                <a:cxn ang="0">
                  <a:pos x="14" y="411"/>
                </a:cxn>
                <a:cxn ang="0">
                  <a:pos x="34" y="466"/>
                </a:cxn>
                <a:cxn ang="0">
                  <a:pos x="133" y="440"/>
                </a:cxn>
                <a:cxn ang="0">
                  <a:pos x="147" y="232"/>
                </a:cxn>
                <a:cxn ang="0">
                  <a:pos x="169" y="439"/>
                </a:cxn>
                <a:cxn ang="0">
                  <a:pos x="262" y="468"/>
                </a:cxn>
                <a:cxn ang="0">
                  <a:pos x="282" y="407"/>
                </a:cxn>
                <a:cxn ang="0">
                  <a:pos x="210" y="57"/>
                </a:cxn>
                <a:cxn ang="0">
                  <a:pos x="230" y="135"/>
                </a:cxn>
                <a:cxn ang="0">
                  <a:pos x="281" y="236"/>
                </a:cxn>
                <a:cxn ang="0">
                  <a:pos x="295" y="162"/>
                </a:cxn>
                <a:cxn ang="0">
                  <a:pos x="216" y="8"/>
                </a:cxn>
                <a:cxn ang="0">
                  <a:pos x="168" y="1"/>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99CC">
                    <a:gamma/>
                    <a:shade val="76078"/>
                    <a:invGamma/>
                  </a:srgbClr>
                </a:gs>
                <a:gs pos="100000">
                  <a:srgbClr val="0099CC"/>
                </a:gs>
              </a:gsLst>
              <a:lin ang="18900000" scaled="1"/>
            </a:gradFill>
            <a:ln w="19050" cmpd="sng">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a:flatTx/>
            </a:bodyPr>
            <a:lstStyle/>
            <a:p>
              <a:endParaRPr lang="ru-RU"/>
            </a:p>
          </p:txBody>
        </p:sp>
        <p:sp>
          <p:nvSpPr>
            <p:cNvPr id="95257" name="Oval 25"/>
            <p:cNvSpPr>
              <a:spLocks noChangeArrowheads="1"/>
            </p:cNvSpPr>
            <p:nvPr/>
          </p:nvSpPr>
          <p:spPr bwMode="gray">
            <a:xfrm flipH="1">
              <a:off x="2286" y="2247"/>
              <a:ext cx="199" cy="215"/>
            </a:xfrm>
            <a:prstGeom prst="ellipse">
              <a:avLst/>
            </a:prstGeom>
            <a:gradFill rotWithShape="1">
              <a:gsLst>
                <a:gs pos="0">
                  <a:srgbClr val="0099CC">
                    <a:gamma/>
                    <a:shade val="76078"/>
                    <a:invGamma/>
                  </a:srgbClr>
                </a:gs>
                <a:gs pos="100000">
                  <a:srgbClr val="0099CC"/>
                </a:gs>
              </a:gsLst>
              <a:lin ang="18900000" scaled="1"/>
            </a:gradFill>
            <a:ln w="19050">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wrap="none" anchor="ctr">
              <a:flatTx/>
            </a:bodyPr>
            <a:lstStyle/>
            <a:p>
              <a:endParaRPr lang="ru-RU"/>
            </a:p>
          </p:txBody>
        </p:sp>
      </p:grpSp>
      <p:grpSp>
        <p:nvGrpSpPr>
          <p:cNvPr id="4" name="Group 26"/>
          <p:cNvGrpSpPr>
            <a:grpSpLocks/>
          </p:cNvGrpSpPr>
          <p:nvPr/>
        </p:nvGrpSpPr>
        <p:grpSpPr bwMode="auto">
          <a:xfrm>
            <a:off x="3708400" y="3843338"/>
            <a:ext cx="660400" cy="1314450"/>
            <a:chOff x="4466" y="2053"/>
            <a:chExt cx="590" cy="1177"/>
          </a:xfrm>
        </p:grpSpPr>
        <p:sp>
          <p:nvSpPr>
            <p:cNvPr id="95259" name="Freeform 27"/>
            <p:cNvSpPr>
              <a:spLocks/>
            </p:cNvSpPr>
            <p:nvPr/>
          </p:nvSpPr>
          <p:spPr bwMode="gray">
            <a:xfrm>
              <a:off x="4466" y="2259"/>
              <a:ext cx="590" cy="971"/>
            </a:xfrm>
            <a:custGeom>
              <a:avLst/>
              <a:gdLst/>
              <a:ahLst/>
              <a:cxnLst>
                <a:cxn ang="0">
                  <a:pos x="284" y="59"/>
                </a:cxn>
                <a:cxn ang="0">
                  <a:pos x="364" y="7"/>
                </a:cxn>
                <a:cxn ang="0">
                  <a:pos x="446" y="52"/>
                </a:cxn>
                <a:cxn ang="0">
                  <a:pos x="512" y="216"/>
                </a:cxn>
                <a:cxn ang="0">
                  <a:pos x="532" y="417"/>
                </a:cxn>
                <a:cxn ang="0">
                  <a:pos x="450" y="305"/>
                </a:cxn>
                <a:cxn ang="0">
                  <a:pos x="398" y="118"/>
                </a:cxn>
                <a:cxn ang="0">
                  <a:pos x="490" y="497"/>
                </a:cxn>
                <a:cxn ang="0">
                  <a:pos x="388" y="531"/>
                </a:cxn>
                <a:cxn ang="0">
                  <a:pos x="412" y="817"/>
                </a:cxn>
                <a:cxn ang="0">
                  <a:pos x="366" y="967"/>
                </a:cxn>
                <a:cxn ang="0">
                  <a:pos x="308" y="832"/>
                </a:cxn>
                <a:cxn ang="0">
                  <a:pos x="290" y="549"/>
                </a:cxn>
                <a:cxn ang="0">
                  <a:pos x="264" y="801"/>
                </a:cxn>
                <a:cxn ang="0">
                  <a:pos x="189" y="962"/>
                </a:cxn>
                <a:cxn ang="0">
                  <a:pos x="151" y="804"/>
                </a:cxn>
                <a:cxn ang="0">
                  <a:pos x="184" y="525"/>
                </a:cxn>
                <a:cxn ang="0">
                  <a:pos x="84" y="505"/>
                </a:cxn>
                <a:cxn ang="0">
                  <a:pos x="170" y="118"/>
                </a:cxn>
                <a:cxn ang="0">
                  <a:pos x="86" y="401"/>
                </a:cxn>
                <a:cxn ang="0">
                  <a:pos x="24" y="303"/>
                </a:cxn>
                <a:cxn ang="0">
                  <a:pos x="140" y="39"/>
                </a:cxn>
                <a:cxn ang="0">
                  <a:pos x="212" y="13"/>
                </a:cxn>
                <a:cxn ang="0">
                  <a:pos x="284" y="59"/>
                </a:cxn>
              </a:cxnLst>
              <a:rect l="0" t="0" r="r" b="b"/>
              <a:pathLst>
                <a:path w="590" h="971">
                  <a:moveTo>
                    <a:pt x="284" y="59"/>
                  </a:moveTo>
                  <a:cubicBezTo>
                    <a:pt x="326" y="59"/>
                    <a:pt x="352" y="37"/>
                    <a:pt x="364" y="7"/>
                  </a:cubicBezTo>
                  <a:cubicBezTo>
                    <a:pt x="390" y="2"/>
                    <a:pt x="418" y="17"/>
                    <a:pt x="446" y="52"/>
                  </a:cubicBezTo>
                  <a:cubicBezTo>
                    <a:pt x="470" y="87"/>
                    <a:pt x="498" y="155"/>
                    <a:pt x="512" y="216"/>
                  </a:cubicBezTo>
                  <a:cubicBezTo>
                    <a:pt x="528" y="274"/>
                    <a:pt x="590" y="404"/>
                    <a:pt x="532" y="417"/>
                  </a:cubicBezTo>
                  <a:cubicBezTo>
                    <a:pt x="476" y="430"/>
                    <a:pt x="462" y="364"/>
                    <a:pt x="450" y="305"/>
                  </a:cubicBezTo>
                  <a:cubicBezTo>
                    <a:pt x="430" y="227"/>
                    <a:pt x="398" y="118"/>
                    <a:pt x="398" y="118"/>
                  </a:cubicBezTo>
                  <a:cubicBezTo>
                    <a:pt x="405" y="150"/>
                    <a:pt x="492" y="428"/>
                    <a:pt x="490" y="497"/>
                  </a:cubicBezTo>
                  <a:cubicBezTo>
                    <a:pt x="428" y="523"/>
                    <a:pt x="442" y="516"/>
                    <a:pt x="388" y="531"/>
                  </a:cubicBezTo>
                  <a:cubicBezTo>
                    <a:pt x="394" y="620"/>
                    <a:pt x="405" y="737"/>
                    <a:pt x="412" y="817"/>
                  </a:cubicBezTo>
                  <a:cubicBezTo>
                    <a:pt x="414" y="865"/>
                    <a:pt x="438" y="963"/>
                    <a:pt x="366" y="967"/>
                  </a:cubicBezTo>
                  <a:cubicBezTo>
                    <a:pt x="294" y="971"/>
                    <a:pt x="318" y="915"/>
                    <a:pt x="308" y="832"/>
                  </a:cubicBezTo>
                  <a:lnTo>
                    <a:pt x="290" y="549"/>
                  </a:lnTo>
                  <a:lnTo>
                    <a:pt x="264" y="801"/>
                  </a:lnTo>
                  <a:cubicBezTo>
                    <a:pt x="250" y="879"/>
                    <a:pt x="256" y="960"/>
                    <a:pt x="189" y="962"/>
                  </a:cubicBezTo>
                  <a:cubicBezTo>
                    <a:pt x="122" y="964"/>
                    <a:pt x="149" y="840"/>
                    <a:pt x="151" y="804"/>
                  </a:cubicBezTo>
                  <a:cubicBezTo>
                    <a:pt x="153" y="768"/>
                    <a:pt x="184" y="579"/>
                    <a:pt x="184" y="525"/>
                  </a:cubicBezTo>
                  <a:cubicBezTo>
                    <a:pt x="134" y="515"/>
                    <a:pt x="84" y="505"/>
                    <a:pt x="84" y="505"/>
                  </a:cubicBezTo>
                  <a:lnTo>
                    <a:pt x="170" y="118"/>
                  </a:lnTo>
                  <a:cubicBezTo>
                    <a:pt x="170" y="101"/>
                    <a:pt x="110" y="370"/>
                    <a:pt x="86" y="401"/>
                  </a:cubicBezTo>
                  <a:cubicBezTo>
                    <a:pt x="62" y="433"/>
                    <a:pt x="0" y="397"/>
                    <a:pt x="24" y="303"/>
                  </a:cubicBezTo>
                  <a:cubicBezTo>
                    <a:pt x="34" y="263"/>
                    <a:pt x="124" y="55"/>
                    <a:pt x="140" y="39"/>
                  </a:cubicBezTo>
                  <a:cubicBezTo>
                    <a:pt x="156" y="23"/>
                    <a:pt x="160" y="0"/>
                    <a:pt x="212" y="13"/>
                  </a:cubicBezTo>
                  <a:cubicBezTo>
                    <a:pt x="238" y="41"/>
                    <a:pt x="242" y="59"/>
                    <a:pt x="284" y="59"/>
                  </a:cubicBezTo>
                  <a:close/>
                </a:path>
              </a:pathLst>
            </a:custGeom>
            <a:gradFill rotWithShape="1">
              <a:gsLst>
                <a:gs pos="0">
                  <a:srgbClr val="F0B5B4"/>
                </a:gs>
                <a:gs pos="100000">
                  <a:srgbClr val="F0B5B4">
                    <a:gamma/>
                    <a:tint val="53725"/>
                    <a:invGamma/>
                  </a:srgbClr>
                </a:gs>
              </a:gsLst>
              <a:lin ang="18900000" scaled="1"/>
            </a:gradFill>
            <a:ln w="19050" cmpd="sng">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a:flatTx/>
            </a:bodyPr>
            <a:lstStyle/>
            <a:p>
              <a:endParaRPr lang="ru-RU"/>
            </a:p>
          </p:txBody>
        </p:sp>
        <p:sp>
          <p:nvSpPr>
            <p:cNvPr id="95260" name="Oval 28"/>
            <p:cNvSpPr>
              <a:spLocks noChangeArrowheads="1"/>
            </p:cNvSpPr>
            <p:nvPr/>
          </p:nvSpPr>
          <p:spPr bwMode="gray">
            <a:xfrm>
              <a:off x="4641" y="2053"/>
              <a:ext cx="213" cy="225"/>
            </a:xfrm>
            <a:prstGeom prst="ellipse">
              <a:avLst/>
            </a:prstGeom>
            <a:gradFill rotWithShape="1">
              <a:gsLst>
                <a:gs pos="0">
                  <a:srgbClr val="F0B5B4"/>
                </a:gs>
                <a:gs pos="100000">
                  <a:srgbClr val="F0B5B4">
                    <a:gamma/>
                    <a:tint val="53725"/>
                    <a:invGamma/>
                  </a:srgbClr>
                </a:gs>
              </a:gsLst>
              <a:lin ang="18900000" scaled="1"/>
            </a:gradFill>
            <a:ln w="19050">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wrap="none" anchor="ctr">
              <a:flatTx/>
            </a:bodyPr>
            <a:lstStyle/>
            <a:p>
              <a:endParaRPr lang="ru-RU"/>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valka020906"/>
          <p:cNvPicPr>
            <a:picLocks noChangeAspect="1" noChangeArrowheads="1"/>
          </p:cNvPicPr>
          <p:nvPr/>
        </p:nvPicPr>
        <p:blipFill>
          <a:blip r:embed="rId2"/>
          <a:srcRect/>
          <a:stretch>
            <a:fillRect/>
          </a:stretch>
        </p:blipFill>
        <p:spPr bwMode="auto">
          <a:xfrm>
            <a:off x="1979613" y="0"/>
            <a:ext cx="467995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aktualn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2002_10_04_SvalkaMusora200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ictur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rubol02o"/>
          <p:cNvPicPr>
            <a:picLocks noChangeAspect="1" noChangeArrowheads="1"/>
          </p:cNvPicPr>
          <p:nvPr/>
        </p:nvPicPr>
        <p:blipFill>
          <a:blip r:embed="rId2"/>
          <a:srcRect/>
          <a:stretch>
            <a:fillRect/>
          </a:stretch>
        </p:blipFill>
        <p:spPr bwMode="auto">
          <a:xfrm>
            <a:off x="2051050" y="3257550"/>
            <a:ext cx="5572125" cy="3600450"/>
          </a:xfrm>
          <a:prstGeom prst="rect">
            <a:avLst/>
          </a:prstGeom>
          <a:noFill/>
        </p:spPr>
      </p:pic>
      <p:pic>
        <p:nvPicPr>
          <p:cNvPr id="18438" name="Picture 6" descr="svalka020906"/>
          <p:cNvPicPr>
            <a:picLocks noChangeAspect="1" noChangeArrowheads="1"/>
          </p:cNvPicPr>
          <p:nvPr/>
        </p:nvPicPr>
        <p:blipFill>
          <a:blip r:embed="rId3"/>
          <a:srcRect/>
          <a:stretch>
            <a:fillRect/>
          </a:stretch>
        </p:blipFill>
        <p:spPr bwMode="auto">
          <a:xfrm>
            <a:off x="7019925" y="2636838"/>
            <a:ext cx="1905000" cy="2819400"/>
          </a:xfrm>
          <a:prstGeom prst="rect">
            <a:avLst/>
          </a:prstGeom>
          <a:noFill/>
        </p:spPr>
      </p:pic>
      <p:pic>
        <p:nvPicPr>
          <p:cNvPr id="18440" name="Picture 8" descr="_40605440_whale203"/>
          <p:cNvPicPr>
            <a:picLocks noChangeAspect="1" noChangeArrowheads="1"/>
          </p:cNvPicPr>
          <p:nvPr/>
        </p:nvPicPr>
        <p:blipFill>
          <a:blip r:embed="rId4"/>
          <a:srcRect/>
          <a:stretch>
            <a:fillRect/>
          </a:stretch>
        </p:blipFill>
        <p:spPr bwMode="auto">
          <a:xfrm>
            <a:off x="6372225" y="188913"/>
            <a:ext cx="2305050" cy="2133600"/>
          </a:xfrm>
          <a:prstGeom prst="rect">
            <a:avLst/>
          </a:prstGeom>
          <a:noFill/>
        </p:spPr>
      </p:pic>
      <p:pic>
        <p:nvPicPr>
          <p:cNvPr id="18441" name="Picture 9" descr="2002_10_04_SvalkaMusora2001"/>
          <p:cNvPicPr>
            <a:picLocks noChangeAspect="1" noChangeArrowheads="1"/>
          </p:cNvPicPr>
          <p:nvPr/>
        </p:nvPicPr>
        <p:blipFill>
          <a:blip r:embed="rId5"/>
          <a:srcRect/>
          <a:stretch>
            <a:fillRect/>
          </a:stretch>
        </p:blipFill>
        <p:spPr bwMode="auto">
          <a:xfrm>
            <a:off x="250825" y="2565400"/>
            <a:ext cx="3778250" cy="3095625"/>
          </a:xfrm>
          <a:prstGeom prst="rect">
            <a:avLst/>
          </a:prstGeom>
          <a:noFill/>
        </p:spPr>
      </p:pic>
      <p:pic>
        <p:nvPicPr>
          <p:cNvPr id="18442" name="Picture 10" descr="aktualno"/>
          <p:cNvPicPr>
            <a:picLocks noChangeAspect="1" noChangeArrowheads="1"/>
          </p:cNvPicPr>
          <p:nvPr/>
        </p:nvPicPr>
        <p:blipFill>
          <a:blip r:embed="rId6"/>
          <a:srcRect/>
          <a:stretch>
            <a:fillRect/>
          </a:stretch>
        </p:blipFill>
        <p:spPr bwMode="auto">
          <a:xfrm>
            <a:off x="2987675" y="188913"/>
            <a:ext cx="2857500" cy="2143125"/>
          </a:xfrm>
          <a:prstGeom prst="rect">
            <a:avLst/>
          </a:prstGeom>
          <a:noFill/>
        </p:spPr>
      </p:pic>
      <p:pic>
        <p:nvPicPr>
          <p:cNvPr id="18443" name="Picture 11" descr="neft_250"/>
          <p:cNvPicPr>
            <a:picLocks noChangeAspect="1" noChangeArrowheads="1"/>
          </p:cNvPicPr>
          <p:nvPr/>
        </p:nvPicPr>
        <p:blipFill>
          <a:blip r:embed="rId7"/>
          <a:srcRect/>
          <a:stretch>
            <a:fillRect/>
          </a:stretch>
        </p:blipFill>
        <p:spPr bwMode="auto">
          <a:xfrm>
            <a:off x="250825" y="260350"/>
            <a:ext cx="2381250" cy="1905000"/>
          </a:xfrm>
          <a:prstGeom prst="rect">
            <a:avLst/>
          </a:prstGeom>
          <a:noFill/>
        </p:spPr>
      </p:pic>
      <p:pic>
        <p:nvPicPr>
          <p:cNvPr id="18439" name="Picture 7" descr="truba"/>
          <p:cNvPicPr>
            <a:picLocks noChangeAspect="1" noChangeArrowheads="1"/>
          </p:cNvPicPr>
          <p:nvPr/>
        </p:nvPicPr>
        <p:blipFill>
          <a:blip r:embed="rId8"/>
          <a:srcRect/>
          <a:stretch>
            <a:fillRect/>
          </a:stretch>
        </p:blipFill>
        <p:spPr bwMode="auto">
          <a:xfrm>
            <a:off x="3924300" y="4437063"/>
            <a:ext cx="3168650" cy="215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2000" fill="hold"/>
                                        <p:tgtEl>
                                          <p:spTgt spid="18437"/>
                                        </p:tgtEl>
                                        <p:attrNameLst>
                                          <p:attrName>ppt_x</p:attrName>
                                        </p:attrNameLst>
                                      </p:cBhvr>
                                      <p:tavLst>
                                        <p:tav tm="0">
                                          <p:val>
                                            <p:strVal val="#ppt_x"/>
                                          </p:val>
                                        </p:tav>
                                        <p:tav tm="100000">
                                          <p:val>
                                            <p:strVal val="#ppt_x"/>
                                          </p:val>
                                        </p:tav>
                                      </p:tavLst>
                                    </p:anim>
                                    <p:anim calcmode="lin" valueType="num">
                                      <p:cBhvr additive="base">
                                        <p:cTn id="8" dur="2000" fill="hold"/>
                                        <p:tgtEl>
                                          <p:spTgt spid="1843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8443"/>
                                        </p:tgtEl>
                                        <p:attrNameLst>
                                          <p:attrName>style.visibility</p:attrName>
                                        </p:attrNameLst>
                                      </p:cBhvr>
                                      <p:to>
                                        <p:strVal val="visible"/>
                                      </p:to>
                                    </p:set>
                                    <p:anim calcmode="lin" valueType="num">
                                      <p:cBhvr additive="base">
                                        <p:cTn id="12" dur="2000" fill="hold"/>
                                        <p:tgtEl>
                                          <p:spTgt spid="18443"/>
                                        </p:tgtEl>
                                        <p:attrNameLst>
                                          <p:attrName>ppt_x</p:attrName>
                                        </p:attrNameLst>
                                      </p:cBhvr>
                                      <p:tavLst>
                                        <p:tav tm="0">
                                          <p:val>
                                            <p:strVal val="0-#ppt_w/2"/>
                                          </p:val>
                                        </p:tav>
                                        <p:tav tm="100000">
                                          <p:val>
                                            <p:strVal val="#ppt_x"/>
                                          </p:val>
                                        </p:tav>
                                      </p:tavLst>
                                    </p:anim>
                                    <p:anim calcmode="lin" valueType="num">
                                      <p:cBhvr additive="base">
                                        <p:cTn id="13" dur="2000" fill="hold"/>
                                        <p:tgtEl>
                                          <p:spTgt spid="1844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8441"/>
                                        </p:tgtEl>
                                        <p:attrNameLst>
                                          <p:attrName>style.visibility</p:attrName>
                                        </p:attrNameLst>
                                      </p:cBhvr>
                                      <p:to>
                                        <p:strVal val="visible"/>
                                      </p:to>
                                    </p:set>
                                    <p:anim calcmode="lin" valueType="num">
                                      <p:cBhvr additive="base">
                                        <p:cTn id="17" dur="2000" fill="hold"/>
                                        <p:tgtEl>
                                          <p:spTgt spid="18441"/>
                                        </p:tgtEl>
                                        <p:attrNameLst>
                                          <p:attrName>ppt_x</p:attrName>
                                        </p:attrNameLst>
                                      </p:cBhvr>
                                      <p:tavLst>
                                        <p:tav tm="0">
                                          <p:val>
                                            <p:strVal val="#ppt_x"/>
                                          </p:val>
                                        </p:tav>
                                        <p:tav tm="100000">
                                          <p:val>
                                            <p:strVal val="#ppt_x"/>
                                          </p:val>
                                        </p:tav>
                                      </p:tavLst>
                                    </p:anim>
                                    <p:anim calcmode="lin" valueType="num">
                                      <p:cBhvr additive="base">
                                        <p:cTn id="18" dur="2000" fill="hold"/>
                                        <p:tgtEl>
                                          <p:spTgt spid="1844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2000" fill="hold"/>
                                        <p:tgtEl>
                                          <p:spTgt spid="18439"/>
                                        </p:tgtEl>
                                        <p:attrNameLst>
                                          <p:attrName>ppt_x</p:attrName>
                                        </p:attrNameLst>
                                      </p:cBhvr>
                                      <p:tavLst>
                                        <p:tav tm="0">
                                          <p:val>
                                            <p:strVal val="#ppt_x"/>
                                          </p:val>
                                        </p:tav>
                                        <p:tav tm="100000">
                                          <p:val>
                                            <p:strVal val="#ppt_x"/>
                                          </p:val>
                                        </p:tav>
                                      </p:tavLst>
                                    </p:anim>
                                    <p:anim calcmode="lin" valueType="num">
                                      <p:cBhvr additive="base">
                                        <p:cTn id="23" dur="2000" fill="hold"/>
                                        <p:tgtEl>
                                          <p:spTgt spid="18439"/>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8438"/>
                                        </p:tgtEl>
                                        <p:attrNameLst>
                                          <p:attrName>style.visibility</p:attrName>
                                        </p:attrNameLst>
                                      </p:cBhvr>
                                      <p:to>
                                        <p:strVal val="visible"/>
                                      </p:to>
                                    </p:set>
                                    <p:anim calcmode="lin" valueType="num">
                                      <p:cBhvr additive="base">
                                        <p:cTn id="26" dur="2000" fill="hold"/>
                                        <p:tgtEl>
                                          <p:spTgt spid="18438"/>
                                        </p:tgtEl>
                                        <p:attrNameLst>
                                          <p:attrName>ppt_x</p:attrName>
                                        </p:attrNameLst>
                                      </p:cBhvr>
                                      <p:tavLst>
                                        <p:tav tm="0">
                                          <p:val>
                                            <p:strVal val="1+#ppt_w/2"/>
                                          </p:val>
                                        </p:tav>
                                        <p:tav tm="100000">
                                          <p:val>
                                            <p:strVal val="#ppt_x"/>
                                          </p:val>
                                        </p:tav>
                                      </p:tavLst>
                                    </p:anim>
                                    <p:anim calcmode="lin" valueType="num">
                                      <p:cBhvr additive="base">
                                        <p:cTn id="27" dur="2000" fill="hold"/>
                                        <p:tgtEl>
                                          <p:spTgt spid="18438"/>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9" fill="hold" nodeType="afterEffect">
                                  <p:stCondLst>
                                    <p:cond delay="0"/>
                                  </p:stCondLst>
                                  <p:childTnLst>
                                    <p:set>
                                      <p:cBhvr>
                                        <p:cTn id="30" dur="1" fill="hold">
                                          <p:stCondLst>
                                            <p:cond delay="0"/>
                                          </p:stCondLst>
                                        </p:cTn>
                                        <p:tgtEl>
                                          <p:spTgt spid="18442"/>
                                        </p:tgtEl>
                                        <p:attrNameLst>
                                          <p:attrName>style.visibility</p:attrName>
                                        </p:attrNameLst>
                                      </p:cBhvr>
                                      <p:to>
                                        <p:strVal val="visible"/>
                                      </p:to>
                                    </p:set>
                                    <p:anim calcmode="lin" valueType="num">
                                      <p:cBhvr additive="base">
                                        <p:cTn id="31" dur="2000" fill="hold"/>
                                        <p:tgtEl>
                                          <p:spTgt spid="18442"/>
                                        </p:tgtEl>
                                        <p:attrNameLst>
                                          <p:attrName>ppt_x</p:attrName>
                                        </p:attrNameLst>
                                      </p:cBhvr>
                                      <p:tavLst>
                                        <p:tav tm="0">
                                          <p:val>
                                            <p:strVal val="0-#ppt_w/2"/>
                                          </p:val>
                                        </p:tav>
                                        <p:tav tm="100000">
                                          <p:val>
                                            <p:strVal val="#ppt_x"/>
                                          </p:val>
                                        </p:tav>
                                      </p:tavLst>
                                    </p:anim>
                                    <p:anim calcmode="lin" valueType="num">
                                      <p:cBhvr additive="base">
                                        <p:cTn id="32" dur="2000" fill="hold"/>
                                        <p:tgtEl>
                                          <p:spTgt spid="18442"/>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440"/>
                                        </p:tgtEl>
                                        <p:attrNameLst>
                                          <p:attrName>style.visibility</p:attrName>
                                        </p:attrNameLst>
                                      </p:cBhvr>
                                      <p:to>
                                        <p:strVal val="visible"/>
                                      </p:to>
                                    </p:set>
                                    <p:anim calcmode="lin" valueType="num">
                                      <p:cBhvr additive="base">
                                        <p:cTn id="35" dur="2000" fill="hold"/>
                                        <p:tgtEl>
                                          <p:spTgt spid="18440"/>
                                        </p:tgtEl>
                                        <p:attrNameLst>
                                          <p:attrName>ppt_x</p:attrName>
                                        </p:attrNameLst>
                                      </p:cBhvr>
                                      <p:tavLst>
                                        <p:tav tm="0">
                                          <p:val>
                                            <p:strVal val="1+#ppt_w/2"/>
                                          </p:val>
                                        </p:tav>
                                        <p:tav tm="100000">
                                          <p:val>
                                            <p:strVal val="#ppt_x"/>
                                          </p:val>
                                        </p:tav>
                                      </p:tavLst>
                                    </p:anim>
                                    <p:anim calcmode="lin" valueType="num">
                                      <p:cBhvr additive="base">
                                        <p:cTn id="36" dur="2000" fill="hold"/>
                                        <p:tgtEl>
                                          <p:spTgt spid="184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57158" y="1878016"/>
            <a:ext cx="8569325" cy="3477875"/>
          </a:xfrm>
          <a:prstGeom prst="rect">
            <a:avLst/>
          </a:prstGeom>
          <a:noFill/>
          <a:ln w="9525">
            <a:noFill/>
            <a:miter lim="800000"/>
            <a:headEnd/>
            <a:tailEnd/>
          </a:ln>
        </p:spPr>
        <p:txBody>
          <a:bodyPr>
            <a:spAutoFit/>
          </a:bodyPr>
          <a:lstStyle/>
          <a:p>
            <a:r>
              <a:rPr lang="ru-RU" sz="4400" b="1" dirty="0" err="1" smtClean="0">
                <a:solidFill>
                  <a:srgbClr val="0000CC"/>
                </a:solidFill>
              </a:rPr>
              <a:t>Перечислити</a:t>
            </a:r>
            <a:endParaRPr lang="ru-RU" sz="4400" b="1" dirty="0" smtClean="0">
              <a:solidFill>
                <a:srgbClr val="0000CC"/>
              </a:solidFill>
            </a:endParaRPr>
          </a:p>
          <a:p>
            <a:r>
              <a:rPr lang="ru-RU" sz="4400" b="1" dirty="0">
                <a:solidFill>
                  <a:srgbClr val="0000CC"/>
                </a:solidFill>
              </a:rPr>
              <a:t> </a:t>
            </a:r>
            <a:r>
              <a:rPr lang="ru-RU" sz="4400" b="1" dirty="0" smtClean="0">
                <a:solidFill>
                  <a:srgbClr val="0000CC"/>
                </a:solidFill>
              </a:rPr>
              <a:t>     </a:t>
            </a:r>
            <a:r>
              <a:rPr lang="ru-RU" sz="4400" b="1" dirty="0" err="1" smtClean="0">
                <a:solidFill>
                  <a:srgbClr val="0000CC"/>
                </a:solidFill>
              </a:rPr>
              <a:t>основні</a:t>
            </a:r>
            <a:r>
              <a:rPr lang="ru-RU" sz="4400" b="1" dirty="0" smtClean="0">
                <a:solidFill>
                  <a:srgbClr val="0000CC"/>
                </a:solidFill>
              </a:rPr>
              <a:t> причини </a:t>
            </a:r>
          </a:p>
          <a:p>
            <a:r>
              <a:rPr lang="ru-RU" sz="4400" b="1" dirty="0" smtClean="0">
                <a:solidFill>
                  <a:srgbClr val="0000CC"/>
                </a:solidFill>
              </a:rPr>
              <a:t>               </a:t>
            </a:r>
            <a:r>
              <a:rPr lang="ru-RU" sz="4400" b="1" dirty="0" err="1" smtClean="0">
                <a:solidFill>
                  <a:srgbClr val="0000CC"/>
                </a:solidFill>
              </a:rPr>
              <a:t>виникнення</a:t>
            </a:r>
            <a:r>
              <a:rPr lang="ru-RU" sz="4400" b="1" dirty="0">
                <a:solidFill>
                  <a:srgbClr val="0000CC"/>
                </a:solidFill>
              </a:rPr>
              <a:t>								</a:t>
            </a:r>
            <a:r>
              <a:rPr lang="ru-RU" sz="4400" b="1" dirty="0" err="1" smtClean="0">
                <a:solidFill>
                  <a:srgbClr val="0000CC"/>
                </a:solidFill>
              </a:rPr>
              <a:t>надзвичайних</a:t>
            </a:r>
            <a:r>
              <a:rPr lang="ru-RU" sz="4400" b="1" dirty="0" smtClean="0">
                <a:solidFill>
                  <a:srgbClr val="0000CC"/>
                </a:solidFill>
              </a:rPr>
              <a:t> </a:t>
            </a:r>
            <a:endParaRPr lang="ru-RU" sz="4400" b="1" dirty="0">
              <a:solidFill>
                <a:srgbClr val="0000CC"/>
              </a:solidFill>
            </a:endParaRPr>
          </a:p>
          <a:p>
            <a:r>
              <a:rPr lang="ru-RU" sz="4400" b="1" dirty="0">
                <a:solidFill>
                  <a:srgbClr val="0000CC"/>
                </a:solidFill>
              </a:rPr>
              <a:t>					</a:t>
            </a:r>
            <a:r>
              <a:rPr lang="ru-RU" sz="4400" b="1" dirty="0" smtClean="0">
                <a:solidFill>
                  <a:srgbClr val="0000CC"/>
                </a:solidFill>
              </a:rPr>
              <a:t>         </a:t>
            </a:r>
            <a:r>
              <a:rPr lang="ru-RU" sz="4400" b="1" dirty="0" err="1" smtClean="0">
                <a:solidFill>
                  <a:srgbClr val="0000CC"/>
                </a:solidFill>
              </a:rPr>
              <a:t>ситуацій</a:t>
            </a:r>
            <a:r>
              <a:rPr lang="ru-RU" sz="4400" b="1" dirty="0">
                <a:solidFill>
                  <a:srgbClr val="0000CC"/>
                </a:solidFill>
              </a:rPr>
              <a:t>.</a:t>
            </a:r>
            <a:r>
              <a:rPr lang="ru-RU" sz="4400" b="1" dirty="0" smtClean="0">
                <a:solidFill>
                  <a:srgbClr val="0000CC"/>
                </a:solidFill>
              </a:rPr>
              <a:t> </a:t>
            </a:r>
            <a:endParaRPr lang="ru-RU" sz="4400" b="1" dirty="0">
              <a:solidFill>
                <a:srgbClr val="0000CC"/>
              </a:solidFill>
            </a:endParaRPr>
          </a:p>
        </p:txBody>
      </p:sp>
      <p:pic>
        <p:nvPicPr>
          <p:cNvPr id="6147" name="Picture 3"/>
          <p:cNvPicPr>
            <a:picLocks noChangeAspect="1" noChangeArrowheads="1"/>
          </p:cNvPicPr>
          <p:nvPr/>
        </p:nvPicPr>
        <p:blipFill>
          <a:blip r:embed="rId2"/>
          <a:srcRect/>
          <a:stretch>
            <a:fillRect/>
          </a:stretch>
        </p:blipFill>
        <p:spPr bwMode="auto">
          <a:xfrm>
            <a:off x="7724775" y="207963"/>
            <a:ext cx="1096963" cy="1185862"/>
          </a:xfrm>
          <a:prstGeom prst="rect">
            <a:avLst/>
          </a:prstGeom>
          <a:noFill/>
          <a:ln w="9525">
            <a:noFill/>
            <a:miter lim="800000"/>
            <a:headEnd/>
            <a:tailEnd/>
          </a:ln>
          <a:effectLst/>
        </p:spPr>
      </p:pic>
      <p:pic>
        <p:nvPicPr>
          <p:cNvPr id="6148" name="Picture 5"/>
          <p:cNvPicPr>
            <a:picLocks noChangeAspect="1" noChangeArrowheads="1"/>
          </p:cNvPicPr>
          <p:nvPr/>
        </p:nvPicPr>
        <p:blipFill>
          <a:blip r:embed="rId3"/>
          <a:srcRect/>
          <a:stretch>
            <a:fillRect/>
          </a:stretch>
        </p:blipFill>
        <p:spPr bwMode="auto">
          <a:xfrm>
            <a:off x="271463" y="4437063"/>
            <a:ext cx="1655762" cy="220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323850" y="2386013"/>
            <a:ext cx="8569325" cy="427037"/>
          </a:xfrm>
          <a:prstGeom prst="rect">
            <a:avLst/>
          </a:prstGeom>
          <a:noFill/>
          <a:ln w="9525">
            <a:noFill/>
            <a:miter lim="800000"/>
            <a:headEnd/>
            <a:tailEnd/>
          </a:ln>
          <a:effectLst/>
        </p:spPr>
        <p:txBody>
          <a:bodyPr>
            <a:spAutoFit/>
          </a:bodyPr>
          <a:lstStyle/>
          <a:p>
            <a:pPr marL="342900" indent="-342900"/>
            <a:r>
              <a:rPr lang="uk-UA" sz="2200" b="1">
                <a:solidFill>
                  <a:srgbClr val="993300"/>
                </a:solidFill>
                <a:effectLst>
                  <a:outerShdw blurRad="38100" dist="38100" dir="2700000" algn="tl">
                    <a:srgbClr val="000000"/>
                  </a:outerShdw>
                </a:effectLst>
              </a:rPr>
              <a:t>    </a:t>
            </a:r>
            <a:endParaRPr lang="uk-UA" sz="2200" b="1">
              <a:solidFill>
                <a:schemeClr val="accent2"/>
              </a:solidFill>
              <a:effectLst>
                <a:outerShdw blurRad="38100" dist="38100" dir="2700000" algn="tl">
                  <a:srgbClr val="000000"/>
                </a:outerShdw>
              </a:effectLst>
            </a:endParaRPr>
          </a:p>
        </p:txBody>
      </p:sp>
      <p:pic>
        <p:nvPicPr>
          <p:cNvPr id="119815" name="Picture 7" descr="K"/>
          <p:cNvPicPr>
            <a:picLocks noChangeAspect="1" noChangeArrowheads="1"/>
          </p:cNvPicPr>
          <p:nvPr/>
        </p:nvPicPr>
        <p:blipFill>
          <a:blip r:embed="rId2"/>
          <a:srcRect/>
          <a:stretch>
            <a:fillRect/>
          </a:stretch>
        </p:blipFill>
        <p:spPr bwMode="auto">
          <a:xfrm>
            <a:off x="1692275" y="785794"/>
            <a:ext cx="5759450" cy="5332413"/>
          </a:xfrm>
          <a:prstGeom prst="rect">
            <a:avLst/>
          </a:prstGeom>
          <a:noFill/>
          <a:ln w="9525">
            <a:noFill/>
            <a:miter lim="800000"/>
            <a:headEnd/>
            <a:tailEnd/>
          </a:ln>
        </p:spPr>
      </p:pic>
      <p:sp>
        <p:nvSpPr>
          <p:cNvPr id="119816" name="Rectangle 8"/>
          <p:cNvSpPr>
            <a:spLocks noChangeArrowheads="1"/>
          </p:cNvSpPr>
          <p:nvPr/>
        </p:nvSpPr>
        <p:spPr bwMode="auto">
          <a:xfrm>
            <a:off x="2017707" y="2643182"/>
            <a:ext cx="5483251" cy="769409"/>
          </a:xfrm>
          <a:prstGeom prst="rect">
            <a:avLst/>
          </a:prstGeom>
          <a:noFill/>
          <a:ln w="9525">
            <a:noFill/>
            <a:miter lim="800000"/>
            <a:headEnd/>
            <a:tailEnd/>
          </a:ln>
          <a:effectLst/>
        </p:spPr>
        <p:txBody>
          <a:bodyPr wrap="square" lIns="91407" tIns="45704" rIns="91407" bIns="45704">
            <a:spAutoFit/>
          </a:bodyPr>
          <a:lstStyle/>
          <a:p>
            <a:pPr algn="ctr"/>
            <a:r>
              <a:rPr lang="uk-UA" sz="4400" b="1" dirty="0">
                <a:solidFill>
                  <a:srgbClr val="CC0000"/>
                </a:solidFill>
                <a:effectLst>
                  <a:outerShdw blurRad="38100" dist="38100" dir="2700000" algn="tl">
                    <a:srgbClr val="000000"/>
                  </a:outerShdw>
                </a:effectLst>
              </a:rPr>
              <a:t>Дякую за увагу!</a:t>
            </a:r>
            <a:r>
              <a:rPr lang="ru-RU" sz="4400" b="1" dirty="0">
                <a:solidFill>
                  <a:srgbClr val="0033CC"/>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dissolve">
                                      <p:cBhvr>
                                        <p:cTn id="7" dur="500"/>
                                        <p:tgtEl>
                                          <p:spTgt spid="1198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9816"/>
                                        </p:tgtEl>
                                        <p:attrNameLst>
                                          <p:attrName>style.visibility</p:attrName>
                                        </p:attrNameLst>
                                      </p:cBhvr>
                                      <p:to>
                                        <p:strVal val="visible"/>
                                      </p:to>
                                    </p:set>
                                    <p:anim calcmode="lin" valueType="num">
                                      <p:cBhvr additive="base">
                                        <p:cTn id="11" dur="3000" fill="hold"/>
                                        <p:tgtEl>
                                          <p:spTgt spid="119816"/>
                                        </p:tgtEl>
                                        <p:attrNameLst>
                                          <p:attrName>ppt_x</p:attrName>
                                        </p:attrNameLst>
                                      </p:cBhvr>
                                      <p:tavLst>
                                        <p:tav tm="0">
                                          <p:val>
                                            <p:strVal val="#ppt_x"/>
                                          </p:val>
                                        </p:tav>
                                        <p:tav tm="100000">
                                          <p:val>
                                            <p:strVal val="#ppt_x"/>
                                          </p:val>
                                        </p:tav>
                                      </p:tavLst>
                                    </p:anim>
                                    <p:anim calcmode="lin" valueType="num">
                                      <p:cBhvr additive="base">
                                        <p:cTn id="12" dur="3000" fill="hold"/>
                                        <p:tgtEl>
                                          <p:spTgt spid="119816"/>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6" presetClass="emph" presetSubtype="0" fill="hold" grpId="1" nodeType="afterEffect">
                                  <p:stCondLst>
                                    <p:cond delay="0"/>
                                  </p:stCondLst>
                                  <p:childTnLst>
                                    <p:animScale>
                                      <p:cBhvr>
                                        <p:cTn id="15" dur="2000" fill="hold"/>
                                        <p:tgtEl>
                                          <p:spTgt spid="1198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1198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107950" y="260350"/>
            <a:ext cx="8928100" cy="3170238"/>
          </a:xfrm>
          <a:prstGeom prst="rect">
            <a:avLst/>
          </a:prstGeom>
          <a:noFill/>
          <a:ln w="9525">
            <a:noFill/>
            <a:miter lim="800000"/>
            <a:headEnd/>
            <a:tailEnd/>
          </a:ln>
        </p:spPr>
        <p:txBody>
          <a:bodyPr>
            <a:spAutoFit/>
          </a:bodyPr>
          <a:lstStyle/>
          <a:p>
            <a:r>
              <a:rPr lang="ru-RU" sz="4000" i="1">
                <a:solidFill>
                  <a:srgbClr val="0000CC"/>
                </a:solidFill>
              </a:rPr>
              <a:t>НС </a:t>
            </a:r>
            <a:r>
              <a:rPr lang="ru-RU" sz="3200">
                <a:solidFill>
                  <a:srgbClr val="0000CC"/>
                </a:solidFill>
              </a:rPr>
              <a:t>– це подія, порушення нормальних умов життя і діяльності людей на об’єкті або території, спричинених аварією, катастрофою, стихійним лихом або іншою небезпечною ситуацією, яка призвела (може призвести) до загибелі людей та (або) значних матеріальних збитків.</a:t>
            </a:r>
          </a:p>
        </p:txBody>
      </p:sp>
      <p:pic>
        <p:nvPicPr>
          <p:cNvPr id="7171" name="Picture 3"/>
          <p:cNvPicPr>
            <a:picLocks noChangeAspect="1" noChangeArrowheads="1"/>
          </p:cNvPicPr>
          <p:nvPr/>
        </p:nvPicPr>
        <p:blipFill>
          <a:blip r:embed="rId2"/>
          <a:srcRect/>
          <a:stretch>
            <a:fillRect/>
          </a:stretch>
        </p:blipFill>
        <p:spPr bwMode="auto">
          <a:xfrm>
            <a:off x="5364163" y="4154488"/>
            <a:ext cx="3525837"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9144000" cy="6863417"/>
          </a:xfrm>
          <a:prstGeom prst="rect">
            <a:avLst/>
          </a:prstGeom>
        </p:spPr>
        <p:txBody>
          <a:bodyPr wrap="square">
            <a:spAutoFit/>
          </a:bodyPr>
          <a:lstStyle/>
          <a:p>
            <a:pPr marL="342900" indent="-342900" fontAlgn="auto">
              <a:spcBef>
                <a:spcPts val="0"/>
              </a:spcBef>
              <a:spcAft>
                <a:spcPts val="0"/>
              </a:spcAft>
              <a:buFont typeface="Arial" pitchFamily="34" charset="0"/>
              <a:buChar char="•"/>
              <a:defRPr/>
            </a:pPr>
            <a:r>
              <a:rPr lang="ru-RU" sz="2200" b="1" dirty="0">
                <a:solidFill>
                  <a:srgbClr val="0000CC"/>
                </a:solidFill>
                <a:latin typeface="+mn-lt"/>
              </a:rPr>
              <a:t>11.09.1927 – у </a:t>
            </a:r>
            <a:r>
              <a:rPr lang="ru-RU" sz="2200" b="1" dirty="0" err="1">
                <a:solidFill>
                  <a:srgbClr val="0000CC"/>
                </a:solidFill>
                <a:latin typeface="+mn-lt"/>
              </a:rPr>
              <a:t>Чорному</a:t>
            </a:r>
            <a:r>
              <a:rPr lang="ru-RU" sz="2200" b="1" dirty="0">
                <a:solidFill>
                  <a:srgbClr val="0000CC"/>
                </a:solidFill>
                <a:latin typeface="+mn-lt"/>
              </a:rPr>
              <a:t> </a:t>
            </a:r>
            <a:r>
              <a:rPr lang="ru-RU" sz="2200" b="1" dirty="0" err="1">
                <a:solidFill>
                  <a:srgbClr val="0000CC"/>
                </a:solidFill>
                <a:latin typeface="+mn-lt"/>
              </a:rPr>
              <a:t>морі</a:t>
            </a:r>
            <a:r>
              <a:rPr lang="ru-RU" sz="2200" b="1" dirty="0">
                <a:solidFill>
                  <a:srgbClr val="0000CC"/>
                </a:solidFill>
                <a:latin typeface="+mn-lt"/>
              </a:rPr>
              <a:t> </a:t>
            </a:r>
            <a:r>
              <a:rPr lang="ru-RU" sz="2200" b="1" dirty="0" err="1">
                <a:solidFill>
                  <a:srgbClr val="0000CC"/>
                </a:solidFill>
                <a:latin typeface="+mn-lt"/>
              </a:rPr>
              <a:t>стався</a:t>
            </a:r>
            <a:r>
              <a:rPr lang="ru-RU" sz="2200" b="1" dirty="0">
                <a:solidFill>
                  <a:srgbClr val="0000CC"/>
                </a:solidFill>
                <a:latin typeface="+mn-lt"/>
              </a:rPr>
              <a:t> </a:t>
            </a:r>
            <a:r>
              <a:rPr lang="ru-RU" sz="2200" b="1" dirty="0" err="1">
                <a:solidFill>
                  <a:srgbClr val="0000CC"/>
                </a:solidFill>
                <a:latin typeface="+mn-lt"/>
              </a:rPr>
              <a:t>землетрус</a:t>
            </a:r>
            <a:r>
              <a:rPr lang="ru-RU" sz="2200" b="1" dirty="0">
                <a:solidFill>
                  <a:srgbClr val="0000CC"/>
                </a:solidFill>
                <a:latin typeface="+mn-lt"/>
              </a:rPr>
              <a:t> силою у 9 </a:t>
            </a:r>
            <a:r>
              <a:rPr lang="ru-RU" sz="2200" b="1" dirty="0" err="1">
                <a:solidFill>
                  <a:srgbClr val="0000CC"/>
                </a:solidFill>
                <a:latin typeface="+mn-lt"/>
              </a:rPr>
              <a:t>балів</a:t>
            </a:r>
            <a:r>
              <a:rPr lang="ru-RU" sz="2200" b="1" dirty="0">
                <a:solidFill>
                  <a:srgbClr val="0000CC"/>
                </a:solidFill>
                <a:latin typeface="+mn-lt"/>
              </a:rPr>
              <a:t>. Ялта </a:t>
            </a:r>
            <a:r>
              <a:rPr lang="ru-RU" sz="2200" b="1" dirty="0" err="1">
                <a:solidFill>
                  <a:srgbClr val="0000CC"/>
                </a:solidFill>
                <a:latin typeface="+mn-lt"/>
              </a:rPr>
              <a:t>зазнала</a:t>
            </a:r>
            <a:r>
              <a:rPr lang="ru-RU" sz="2200" b="1" dirty="0">
                <a:solidFill>
                  <a:srgbClr val="0000CC"/>
                </a:solidFill>
                <a:latin typeface="+mn-lt"/>
              </a:rPr>
              <a:t> </a:t>
            </a:r>
            <a:r>
              <a:rPr lang="ru-RU" sz="2200" b="1" dirty="0" err="1">
                <a:solidFill>
                  <a:srgbClr val="0000CC"/>
                </a:solidFill>
                <a:latin typeface="+mn-lt"/>
              </a:rPr>
              <a:t>найбільших</a:t>
            </a:r>
            <a:r>
              <a:rPr lang="ru-RU" sz="2200" b="1" dirty="0">
                <a:solidFill>
                  <a:srgbClr val="0000CC"/>
                </a:solidFill>
                <a:latin typeface="+mn-lt"/>
              </a:rPr>
              <a:t> </a:t>
            </a:r>
            <a:r>
              <a:rPr lang="ru-RU" sz="2200" b="1" dirty="0" err="1">
                <a:solidFill>
                  <a:srgbClr val="0000CC"/>
                </a:solidFill>
                <a:latin typeface="+mn-lt"/>
              </a:rPr>
              <a:t>руйнувань</a:t>
            </a:r>
            <a:r>
              <a:rPr lang="ru-RU" sz="2200" b="1" dirty="0">
                <a:solidFill>
                  <a:srgbClr val="0000CC"/>
                </a:solidFill>
                <a:latin typeface="+mn-lt"/>
              </a:rPr>
              <a:t>: </a:t>
            </a:r>
            <a:r>
              <a:rPr lang="ru-RU" sz="2200" b="1" dirty="0" err="1">
                <a:solidFill>
                  <a:srgbClr val="0000CC"/>
                </a:solidFill>
                <a:latin typeface="+mn-lt"/>
              </a:rPr>
              <a:t>матеріальні</a:t>
            </a:r>
            <a:r>
              <a:rPr lang="ru-RU" sz="2200" b="1" dirty="0">
                <a:solidFill>
                  <a:srgbClr val="0000CC"/>
                </a:solidFill>
                <a:latin typeface="+mn-lt"/>
              </a:rPr>
              <a:t> </a:t>
            </a:r>
            <a:r>
              <a:rPr lang="ru-RU" sz="2200" b="1" dirty="0" err="1">
                <a:solidFill>
                  <a:srgbClr val="0000CC"/>
                </a:solidFill>
                <a:latin typeface="+mn-lt"/>
              </a:rPr>
              <a:t>збитки</a:t>
            </a:r>
            <a:r>
              <a:rPr lang="ru-RU" sz="2200" b="1" dirty="0">
                <a:solidFill>
                  <a:srgbClr val="0000CC"/>
                </a:solidFill>
                <a:latin typeface="+mn-lt"/>
              </a:rPr>
              <a:t> </a:t>
            </a:r>
            <a:r>
              <a:rPr lang="ru-RU" sz="2200" b="1" dirty="0" err="1">
                <a:solidFill>
                  <a:srgbClr val="0000CC"/>
                </a:solidFill>
                <a:latin typeface="+mn-lt"/>
              </a:rPr>
              <a:t>склали</a:t>
            </a:r>
            <a:r>
              <a:rPr lang="ru-RU" sz="2200" b="1" dirty="0">
                <a:solidFill>
                  <a:srgbClr val="0000CC"/>
                </a:solidFill>
                <a:latin typeface="+mn-lt"/>
              </a:rPr>
              <a:t> 25 </a:t>
            </a:r>
            <a:r>
              <a:rPr lang="ru-RU" sz="2200" b="1" dirty="0" smtClean="0">
                <a:solidFill>
                  <a:srgbClr val="0000CC"/>
                </a:solidFill>
                <a:latin typeface="+mn-lt"/>
              </a:rPr>
              <a:t>млн. </a:t>
            </a:r>
            <a:r>
              <a:rPr lang="ru-RU" sz="2200" b="1" dirty="0" err="1">
                <a:solidFill>
                  <a:srgbClr val="0000CC"/>
                </a:solidFill>
                <a:latin typeface="+mn-lt"/>
              </a:rPr>
              <a:t>карбованців</a:t>
            </a:r>
            <a:r>
              <a:rPr lang="ru-RU" sz="2200" b="1" dirty="0">
                <a:solidFill>
                  <a:srgbClr val="0000CC"/>
                </a:solidFill>
                <a:latin typeface="+mn-lt"/>
              </a:rPr>
              <a:t>.</a:t>
            </a:r>
          </a:p>
          <a:p>
            <a:pPr marL="342900" indent="-342900" fontAlgn="auto">
              <a:spcBef>
                <a:spcPts val="0"/>
              </a:spcBef>
              <a:spcAft>
                <a:spcPts val="0"/>
              </a:spcAft>
              <a:buFont typeface="Arial" pitchFamily="34" charset="0"/>
              <a:buChar char="•"/>
              <a:defRPr/>
            </a:pPr>
            <a:r>
              <a:rPr lang="ru-RU" sz="2200" b="1" dirty="0" smtClean="0">
                <a:latin typeface="+mn-lt"/>
              </a:rPr>
              <a:t>1985 </a:t>
            </a:r>
            <a:r>
              <a:rPr lang="ru-RU" sz="2200" b="1" dirty="0">
                <a:latin typeface="+mn-lt"/>
              </a:rPr>
              <a:t>– у </a:t>
            </a:r>
            <a:r>
              <a:rPr lang="ru-RU" sz="2200" b="1" dirty="0" err="1">
                <a:latin typeface="+mn-lt"/>
              </a:rPr>
              <a:t>Колумбії</a:t>
            </a:r>
            <a:r>
              <a:rPr lang="ru-RU" sz="2200" b="1" dirty="0">
                <a:latin typeface="+mn-lt"/>
              </a:rPr>
              <a:t> </a:t>
            </a:r>
            <a:r>
              <a:rPr lang="ru-RU" sz="2200" b="1" dirty="0" err="1" smtClean="0">
                <a:latin typeface="+mn-lt"/>
              </a:rPr>
              <a:t>сталося</a:t>
            </a:r>
            <a:r>
              <a:rPr lang="ru-RU" sz="2200" b="1" dirty="0" smtClean="0">
                <a:latin typeface="+mn-lt"/>
              </a:rPr>
              <a:t> </a:t>
            </a:r>
            <a:r>
              <a:rPr lang="ru-RU" sz="2200" b="1" dirty="0" err="1" smtClean="0">
                <a:latin typeface="+mn-lt"/>
              </a:rPr>
              <a:t>виверження</a:t>
            </a:r>
            <a:r>
              <a:rPr lang="ru-RU" sz="2200" b="1" dirty="0" smtClean="0">
                <a:latin typeface="+mn-lt"/>
              </a:rPr>
              <a:t> </a:t>
            </a:r>
            <a:r>
              <a:rPr lang="ru-RU" sz="2200" b="1" dirty="0">
                <a:latin typeface="+mn-lt"/>
              </a:rPr>
              <a:t>вулкану </a:t>
            </a:r>
            <a:r>
              <a:rPr lang="ru-RU" sz="2200" b="1" dirty="0" err="1" smtClean="0">
                <a:latin typeface="+mn-lt"/>
              </a:rPr>
              <a:t>Руїс</a:t>
            </a:r>
            <a:r>
              <a:rPr lang="ru-RU" sz="2200" b="1" dirty="0" smtClean="0">
                <a:latin typeface="+mn-lt"/>
              </a:rPr>
              <a:t>. </a:t>
            </a:r>
            <a:r>
              <a:rPr lang="ru-RU" sz="2200" b="1" dirty="0" err="1" smtClean="0">
                <a:latin typeface="+mn-lt"/>
              </a:rPr>
              <a:t>Виник</a:t>
            </a:r>
            <a:r>
              <a:rPr lang="ru-RU" sz="2200" b="1" dirty="0" smtClean="0">
                <a:latin typeface="+mn-lt"/>
              </a:rPr>
              <a:t> </a:t>
            </a:r>
            <a:r>
              <a:rPr lang="ru-RU" sz="2200" b="1" dirty="0" err="1" smtClean="0">
                <a:latin typeface="+mn-lt"/>
              </a:rPr>
              <a:t>гігантський</a:t>
            </a:r>
            <a:r>
              <a:rPr lang="ru-RU" sz="2200" b="1" dirty="0" smtClean="0">
                <a:latin typeface="+mn-lt"/>
              </a:rPr>
              <a:t> </a:t>
            </a:r>
            <a:r>
              <a:rPr lang="ru-RU" sz="2200" b="1" dirty="0">
                <a:latin typeface="+mn-lt"/>
              </a:rPr>
              <a:t>сель, </a:t>
            </a:r>
            <a:r>
              <a:rPr lang="ru-RU" sz="2200" b="1" dirty="0" err="1">
                <a:latin typeface="+mn-lt"/>
              </a:rPr>
              <a:t>який</a:t>
            </a:r>
            <a:r>
              <a:rPr lang="ru-RU" sz="2200" b="1" dirty="0">
                <a:latin typeface="+mn-lt"/>
              </a:rPr>
              <a:t>, </a:t>
            </a:r>
            <a:r>
              <a:rPr lang="ru-RU" sz="2200" b="1" dirty="0" err="1">
                <a:latin typeface="+mn-lt"/>
              </a:rPr>
              <a:t>пройшовши</a:t>
            </a:r>
            <a:r>
              <a:rPr lang="ru-RU" sz="2200" b="1" dirty="0">
                <a:latin typeface="+mn-lt"/>
              </a:rPr>
              <a:t> 40 км, </a:t>
            </a:r>
            <a:r>
              <a:rPr lang="ru-RU" sz="2200" b="1" dirty="0" err="1">
                <a:latin typeface="+mn-lt"/>
              </a:rPr>
              <a:t>захопив</a:t>
            </a:r>
            <a:r>
              <a:rPr lang="ru-RU" sz="2200" b="1" dirty="0">
                <a:latin typeface="+mn-lt"/>
              </a:rPr>
              <a:t> </a:t>
            </a:r>
            <a:r>
              <a:rPr lang="ru-RU" sz="2200" b="1" dirty="0" err="1">
                <a:latin typeface="+mn-lt"/>
              </a:rPr>
              <a:t>місто</a:t>
            </a:r>
            <a:r>
              <a:rPr lang="ru-RU" sz="2200" b="1" dirty="0">
                <a:latin typeface="+mn-lt"/>
              </a:rPr>
              <a:t> </a:t>
            </a:r>
            <a:r>
              <a:rPr lang="ru-RU" sz="2200" b="1" dirty="0" err="1">
                <a:latin typeface="+mn-lt"/>
              </a:rPr>
              <a:t>Армеро</a:t>
            </a:r>
            <a:r>
              <a:rPr lang="ru-RU" sz="2200" b="1" dirty="0">
                <a:latin typeface="+mn-lt"/>
              </a:rPr>
              <a:t>, у </a:t>
            </a:r>
            <a:r>
              <a:rPr lang="ru-RU" sz="2200" b="1" dirty="0" err="1">
                <a:latin typeface="+mn-lt"/>
              </a:rPr>
              <a:t>результаті</a:t>
            </a:r>
            <a:r>
              <a:rPr lang="ru-RU" sz="2200" b="1" dirty="0">
                <a:latin typeface="+mn-lt"/>
              </a:rPr>
              <a:t> – </a:t>
            </a:r>
            <a:r>
              <a:rPr lang="ru-RU" sz="2200" b="1" dirty="0" err="1">
                <a:latin typeface="+mn-lt"/>
              </a:rPr>
              <a:t>загинуло</a:t>
            </a:r>
            <a:r>
              <a:rPr lang="ru-RU" sz="2200" b="1" dirty="0">
                <a:latin typeface="+mn-lt"/>
              </a:rPr>
              <a:t> 22 </a:t>
            </a:r>
            <a:r>
              <a:rPr lang="ru-RU" sz="2200" b="1" dirty="0" smtClean="0">
                <a:latin typeface="+mn-lt"/>
              </a:rPr>
              <a:t>тис. </a:t>
            </a:r>
            <a:r>
              <a:rPr lang="ru-RU" sz="2200" b="1" dirty="0" err="1" smtClean="0">
                <a:latin typeface="+mn-lt"/>
              </a:rPr>
              <a:t>чол</a:t>
            </a:r>
            <a:r>
              <a:rPr lang="ru-RU" sz="2200" b="1" dirty="0" smtClean="0">
                <a:latin typeface="+mn-lt"/>
              </a:rPr>
              <a:t>. </a:t>
            </a:r>
            <a:r>
              <a:rPr lang="ru-RU" sz="2200" b="1" dirty="0" err="1" smtClean="0">
                <a:latin typeface="+mn-lt"/>
              </a:rPr>
              <a:t>і</a:t>
            </a:r>
            <a:r>
              <a:rPr lang="ru-RU" sz="2200" b="1" dirty="0" smtClean="0">
                <a:latin typeface="+mn-lt"/>
              </a:rPr>
              <a:t> </a:t>
            </a:r>
            <a:r>
              <a:rPr lang="ru-RU" sz="2200" b="1" dirty="0" err="1" smtClean="0">
                <a:latin typeface="+mn-lt"/>
              </a:rPr>
              <a:t>знищено</a:t>
            </a:r>
            <a:r>
              <a:rPr lang="ru-RU" sz="2200" b="1" dirty="0" smtClean="0">
                <a:latin typeface="+mn-lt"/>
              </a:rPr>
              <a:t> </a:t>
            </a:r>
            <a:r>
              <a:rPr lang="ru-RU" sz="2200" b="1" dirty="0">
                <a:latin typeface="+mn-lt"/>
              </a:rPr>
              <a:t>4,5 </a:t>
            </a:r>
            <a:r>
              <a:rPr lang="ru-RU" sz="2200" b="1" dirty="0" smtClean="0">
                <a:latin typeface="+mn-lt"/>
              </a:rPr>
              <a:t>тис. </a:t>
            </a:r>
            <a:r>
              <a:rPr lang="ru-RU" sz="2200" b="1" dirty="0" err="1">
                <a:latin typeface="+mn-lt"/>
              </a:rPr>
              <a:t>будівель</a:t>
            </a:r>
            <a:r>
              <a:rPr lang="ru-RU" sz="2200" b="1" dirty="0">
                <a:latin typeface="+mn-lt"/>
              </a:rPr>
              <a:t>.</a:t>
            </a:r>
          </a:p>
          <a:p>
            <a:pPr marL="342900" indent="-342900" fontAlgn="auto">
              <a:spcBef>
                <a:spcPts val="0"/>
              </a:spcBef>
              <a:spcAft>
                <a:spcPts val="0"/>
              </a:spcAft>
              <a:buFont typeface="Arial" pitchFamily="34" charset="0"/>
              <a:buChar char="•"/>
              <a:defRPr/>
            </a:pPr>
            <a:r>
              <a:rPr lang="ru-RU" sz="2200" b="1" dirty="0" smtClean="0">
                <a:solidFill>
                  <a:schemeClr val="accent6">
                    <a:lumMod val="75000"/>
                  </a:schemeClr>
                </a:solidFill>
                <a:latin typeface="+mn-lt"/>
              </a:rPr>
              <a:t>1914-1918 </a:t>
            </a:r>
            <a:r>
              <a:rPr lang="ru-RU" sz="2200" b="1" dirty="0">
                <a:solidFill>
                  <a:schemeClr val="accent6">
                    <a:lumMod val="75000"/>
                  </a:schemeClr>
                </a:solidFill>
              </a:rPr>
              <a:t>– </a:t>
            </a:r>
            <a:r>
              <a:rPr lang="ru-RU" sz="2200" b="1" dirty="0" err="1" smtClean="0">
                <a:solidFill>
                  <a:schemeClr val="accent6">
                    <a:lumMod val="75000"/>
                  </a:schemeClr>
                </a:solidFill>
                <a:latin typeface="+mn-lt"/>
              </a:rPr>
              <a:t>під</a:t>
            </a:r>
            <a:r>
              <a:rPr lang="ru-RU" sz="2200" b="1" dirty="0" smtClean="0">
                <a:solidFill>
                  <a:schemeClr val="accent6">
                    <a:lumMod val="75000"/>
                  </a:schemeClr>
                </a:solidFill>
                <a:latin typeface="+mn-lt"/>
              </a:rPr>
              <a:t> час </a:t>
            </a:r>
            <a:r>
              <a:rPr lang="ru-RU" sz="2200" b="1" dirty="0" err="1">
                <a:solidFill>
                  <a:schemeClr val="accent6">
                    <a:lumMod val="75000"/>
                  </a:schemeClr>
                </a:solidFill>
                <a:latin typeface="+mn-lt"/>
              </a:rPr>
              <a:t>Першої</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світової</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війни</a:t>
            </a:r>
            <a:r>
              <a:rPr lang="ru-RU" sz="2200" b="1" dirty="0">
                <a:solidFill>
                  <a:schemeClr val="accent6">
                    <a:lumMod val="75000"/>
                  </a:schemeClr>
                </a:solidFill>
                <a:latin typeface="+mn-lt"/>
              </a:rPr>
              <a:t> на </a:t>
            </a:r>
            <a:r>
              <a:rPr lang="ru-RU" sz="2200" b="1" dirty="0" err="1">
                <a:solidFill>
                  <a:schemeClr val="accent6">
                    <a:lumMod val="75000"/>
                  </a:schemeClr>
                </a:solidFill>
                <a:latin typeface="+mn-lt"/>
              </a:rPr>
              <a:t>австрійсько-італійському</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фронті</a:t>
            </a:r>
            <a:r>
              <a:rPr lang="ru-RU" sz="2200" b="1" dirty="0">
                <a:solidFill>
                  <a:schemeClr val="accent6">
                    <a:lumMod val="75000"/>
                  </a:schemeClr>
                </a:solidFill>
                <a:latin typeface="+mn-lt"/>
              </a:rPr>
              <a:t> в Альпах в лавинах </a:t>
            </a:r>
            <a:r>
              <a:rPr lang="ru-RU" sz="2200" b="1" dirty="0" err="1">
                <a:solidFill>
                  <a:schemeClr val="accent6">
                    <a:lumMod val="75000"/>
                  </a:schemeClr>
                </a:solidFill>
                <a:latin typeface="+mn-lt"/>
              </a:rPr>
              <a:t>загинуло</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близько</a:t>
            </a:r>
            <a:r>
              <a:rPr lang="ru-RU" sz="2200" b="1" dirty="0">
                <a:solidFill>
                  <a:schemeClr val="accent6">
                    <a:lumMod val="75000"/>
                  </a:schemeClr>
                </a:solidFill>
                <a:latin typeface="+mn-lt"/>
              </a:rPr>
              <a:t> 60 </a:t>
            </a:r>
            <a:r>
              <a:rPr lang="ru-RU" sz="2200" b="1" dirty="0" smtClean="0">
                <a:solidFill>
                  <a:schemeClr val="accent6">
                    <a:lumMod val="75000"/>
                  </a:schemeClr>
                </a:solidFill>
                <a:latin typeface="+mn-lt"/>
              </a:rPr>
              <a:t>тис. </a:t>
            </a:r>
            <a:r>
              <a:rPr lang="ru-RU" sz="2200" b="1" dirty="0" err="1" smtClean="0">
                <a:solidFill>
                  <a:schemeClr val="accent6">
                    <a:lumMod val="75000"/>
                  </a:schemeClr>
                </a:solidFill>
                <a:latin typeface="+mn-lt"/>
              </a:rPr>
              <a:t>солд</a:t>
            </a:r>
            <a:r>
              <a:rPr lang="ru-RU" sz="2200" b="1" dirty="0" smtClean="0">
                <a:solidFill>
                  <a:schemeClr val="accent6">
                    <a:lumMod val="75000"/>
                  </a:schemeClr>
                </a:solidFill>
                <a:latin typeface="+mn-lt"/>
              </a:rPr>
              <a:t>. </a:t>
            </a:r>
            <a:r>
              <a:rPr lang="ru-RU" sz="2200" b="1" dirty="0">
                <a:solidFill>
                  <a:schemeClr val="accent6">
                    <a:lumMod val="75000"/>
                  </a:schemeClr>
                </a:solidFill>
                <a:latin typeface="+mn-lt"/>
              </a:rPr>
              <a:t>(</a:t>
            </a:r>
            <a:r>
              <a:rPr lang="ru-RU" sz="2200" b="1" dirty="0" err="1">
                <a:solidFill>
                  <a:schemeClr val="accent6">
                    <a:lumMod val="75000"/>
                  </a:schemeClr>
                </a:solidFill>
                <a:latin typeface="+mn-lt"/>
              </a:rPr>
              <a:t>більше</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ніж</a:t>
            </a:r>
            <a:r>
              <a:rPr lang="ru-RU" sz="2200" b="1" dirty="0">
                <a:solidFill>
                  <a:schemeClr val="accent6">
                    <a:lumMod val="75000"/>
                  </a:schemeClr>
                </a:solidFill>
                <a:latin typeface="+mn-lt"/>
              </a:rPr>
              <a:t> у боях). У наш час </a:t>
            </a:r>
            <a:r>
              <a:rPr lang="ru-RU" sz="2200" b="1" dirty="0" err="1">
                <a:solidFill>
                  <a:schemeClr val="accent6">
                    <a:lumMod val="75000"/>
                  </a:schemeClr>
                </a:solidFill>
                <a:latin typeface="+mn-lt"/>
              </a:rPr>
              <a:t>середня</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річна</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кількість</a:t>
            </a:r>
            <a:r>
              <a:rPr lang="ru-RU" sz="2200" b="1" dirty="0">
                <a:solidFill>
                  <a:schemeClr val="accent6">
                    <a:lumMod val="75000"/>
                  </a:schemeClr>
                </a:solidFill>
                <a:latin typeface="+mn-lt"/>
              </a:rPr>
              <a:t> жертв лавин </a:t>
            </a:r>
            <a:r>
              <a:rPr lang="ru-RU" sz="2200" b="1" dirty="0" err="1">
                <a:solidFill>
                  <a:schemeClr val="accent6">
                    <a:lumMod val="75000"/>
                  </a:schemeClr>
                </a:solidFill>
                <a:latin typeface="+mn-lt"/>
              </a:rPr>
              <a:t>складає</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близько</a:t>
            </a:r>
            <a:r>
              <a:rPr lang="ru-RU" sz="2200" b="1" dirty="0">
                <a:solidFill>
                  <a:schemeClr val="accent6">
                    <a:lumMod val="75000"/>
                  </a:schemeClr>
                </a:solidFill>
                <a:latin typeface="+mn-lt"/>
              </a:rPr>
              <a:t> 150 </a:t>
            </a:r>
            <a:r>
              <a:rPr lang="ru-RU" sz="2200" b="1" dirty="0" err="1" smtClean="0">
                <a:solidFill>
                  <a:schemeClr val="accent6">
                    <a:lumMod val="75000"/>
                  </a:schemeClr>
                </a:solidFill>
                <a:latin typeface="+mn-lt"/>
              </a:rPr>
              <a:t>чол</a:t>
            </a:r>
            <a:r>
              <a:rPr lang="ru-RU" sz="2200" b="1" dirty="0" smtClean="0">
                <a:solidFill>
                  <a:schemeClr val="accent6">
                    <a:lumMod val="75000"/>
                  </a:schemeClr>
                </a:solidFill>
                <a:latin typeface="+mn-lt"/>
              </a:rPr>
              <a:t>. </a:t>
            </a:r>
            <a:endParaRPr lang="ru-RU" sz="2200" b="1" dirty="0">
              <a:solidFill>
                <a:schemeClr val="accent6">
                  <a:lumMod val="75000"/>
                </a:schemeClr>
              </a:solidFill>
              <a:latin typeface="+mn-lt"/>
            </a:endParaRPr>
          </a:p>
          <a:p>
            <a:pPr marL="342900" indent="-342900" fontAlgn="auto">
              <a:spcBef>
                <a:spcPts val="0"/>
              </a:spcBef>
              <a:spcAft>
                <a:spcPts val="0"/>
              </a:spcAft>
              <a:buFont typeface="Arial" pitchFamily="34" charset="0"/>
              <a:buChar char="•"/>
              <a:defRPr/>
            </a:pPr>
            <a:r>
              <a:rPr lang="ru-RU" sz="2200" b="1" dirty="0" smtClean="0">
                <a:latin typeface="+mn-lt"/>
              </a:rPr>
              <a:t>26.04.1986 </a:t>
            </a:r>
            <a:r>
              <a:rPr lang="ru-RU" sz="2200" b="1" dirty="0">
                <a:latin typeface="+mn-lt"/>
              </a:rPr>
              <a:t>– </a:t>
            </a:r>
            <a:r>
              <a:rPr lang="ru-RU" sz="2200" b="1" dirty="0" err="1">
                <a:latin typeface="+mn-lt"/>
              </a:rPr>
              <a:t>вибух</a:t>
            </a:r>
            <a:r>
              <a:rPr lang="ru-RU" sz="2200" b="1" dirty="0">
                <a:latin typeface="+mn-lt"/>
              </a:rPr>
              <a:t> на </a:t>
            </a:r>
            <a:r>
              <a:rPr lang="ru-RU" sz="2200" b="1" dirty="0" err="1" smtClean="0">
                <a:latin typeface="+mn-lt"/>
              </a:rPr>
              <a:t>Чорнобильській</a:t>
            </a:r>
            <a:r>
              <a:rPr lang="ru-RU" sz="2200" b="1" dirty="0" smtClean="0">
                <a:latin typeface="+mn-lt"/>
              </a:rPr>
              <a:t> </a:t>
            </a:r>
            <a:r>
              <a:rPr lang="ru-RU" sz="2200" b="1" dirty="0">
                <a:latin typeface="+mn-lt"/>
              </a:rPr>
              <a:t>АЕС. У момент </a:t>
            </a:r>
            <a:r>
              <a:rPr lang="ru-RU" sz="2200" b="1" dirty="0" err="1">
                <a:latin typeface="+mn-lt"/>
              </a:rPr>
              <a:t>аварії</a:t>
            </a:r>
            <a:r>
              <a:rPr lang="ru-RU" sz="2200" b="1" dirty="0">
                <a:latin typeface="+mn-lt"/>
              </a:rPr>
              <a:t> </a:t>
            </a:r>
            <a:r>
              <a:rPr lang="ru-RU" sz="2200" b="1" dirty="0" err="1">
                <a:latin typeface="+mn-lt"/>
              </a:rPr>
              <a:t>загинув</a:t>
            </a:r>
            <a:r>
              <a:rPr lang="ru-RU" sz="2200" b="1" dirty="0">
                <a:latin typeface="+mn-lt"/>
              </a:rPr>
              <a:t> 31 </a:t>
            </a:r>
            <a:r>
              <a:rPr lang="ru-RU" sz="2200" b="1" dirty="0" err="1" smtClean="0">
                <a:latin typeface="+mn-lt"/>
              </a:rPr>
              <a:t>чол</a:t>
            </a:r>
            <a:r>
              <a:rPr lang="ru-RU" sz="2200" b="1" dirty="0" smtClean="0">
                <a:latin typeface="+mn-lt"/>
              </a:rPr>
              <a:t>. </a:t>
            </a:r>
            <a:r>
              <a:rPr lang="ru-RU" sz="2200" b="1" dirty="0" err="1">
                <a:latin typeface="+mn-lt"/>
              </a:rPr>
              <a:t>Загальна</a:t>
            </a:r>
            <a:r>
              <a:rPr lang="ru-RU" sz="2200" b="1" dirty="0">
                <a:latin typeface="+mn-lt"/>
              </a:rPr>
              <a:t> </a:t>
            </a:r>
            <a:r>
              <a:rPr lang="ru-RU" sz="2200" b="1" dirty="0" err="1">
                <a:latin typeface="+mn-lt"/>
              </a:rPr>
              <a:t>кількість</a:t>
            </a:r>
            <a:r>
              <a:rPr lang="ru-RU" sz="2200" b="1" dirty="0">
                <a:latin typeface="+mn-lt"/>
              </a:rPr>
              <a:t> жертв та </a:t>
            </a:r>
            <a:r>
              <a:rPr lang="ru-RU" sz="2200" b="1" dirty="0" err="1">
                <a:latin typeface="+mn-lt"/>
              </a:rPr>
              <a:t>потерпілих</a:t>
            </a:r>
            <a:r>
              <a:rPr lang="ru-RU" sz="2200" b="1" dirty="0">
                <a:latin typeface="+mn-lt"/>
              </a:rPr>
              <a:t> </a:t>
            </a:r>
            <a:r>
              <a:rPr lang="ru-RU" sz="2200" b="1" dirty="0" err="1">
                <a:latin typeface="+mn-lt"/>
              </a:rPr>
              <a:t>складає</a:t>
            </a:r>
            <a:r>
              <a:rPr lang="ru-RU" sz="2200" b="1" dirty="0">
                <a:latin typeface="+mn-lt"/>
              </a:rPr>
              <a:t> </a:t>
            </a:r>
            <a:r>
              <a:rPr lang="ru-RU" sz="2200" b="1" dirty="0" err="1" smtClean="0">
                <a:latin typeface="+mn-lt"/>
              </a:rPr>
              <a:t>понад</a:t>
            </a:r>
            <a:r>
              <a:rPr lang="ru-RU" sz="2200" b="1" dirty="0" smtClean="0">
                <a:latin typeface="+mn-lt"/>
              </a:rPr>
              <a:t> 500 тис. </a:t>
            </a:r>
            <a:r>
              <a:rPr lang="ru-RU" sz="2200" b="1" dirty="0" err="1" smtClean="0">
                <a:latin typeface="+mn-lt"/>
              </a:rPr>
              <a:t>чол</a:t>
            </a:r>
            <a:r>
              <a:rPr lang="ru-RU" sz="2200" b="1" dirty="0" smtClean="0">
                <a:latin typeface="+mn-lt"/>
              </a:rPr>
              <a:t>.</a:t>
            </a:r>
            <a:endParaRPr lang="ru-RU" sz="2200" b="1" dirty="0">
              <a:latin typeface="+mn-lt"/>
            </a:endParaRPr>
          </a:p>
          <a:p>
            <a:pPr marL="342900" indent="-342900" fontAlgn="auto">
              <a:spcBef>
                <a:spcPts val="0"/>
              </a:spcBef>
              <a:spcAft>
                <a:spcPts val="0"/>
              </a:spcAft>
              <a:buFont typeface="Arial" pitchFamily="34" charset="0"/>
              <a:buChar char="•"/>
              <a:defRPr/>
            </a:pPr>
            <a:r>
              <a:rPr lang="ru-RU" sz="2200" b="1" dirty="0" smtClean="0">
                <a:solidFill>
                  <a:schemeClr val="accent1">
                    <a:lumMod val="50000"/>
                  </a:schemeClr>
                </a:solidFill>
                <a:latin typeface="+mn-lt"/>
              </a:rPr>
              <a:t>7.12.1988 </a:t>
            </a:r>
            <a:r>
              <a:rPr lang="ru-RU" sz="2200" b="1" dirty="0">
                <a:solidFill>
                  <a:schemeClr val="accent1">
                    <a:lumMod val="50000"/>
                  </a:schemeClr>
                </a:solidFill>
                <a:latin typeface="+mn-lt"/>
              </a:rPr>
              <a:t>– </a:t>
            </a:r>
            <a:r>
              <a:rPr lang="ru-RU" sz="2200" b="1" dirty="0" err="1">
                <a:solidFill>
                  <a:schemeClr val="accent1">
                    <a:lumMod val="50000"/>
                  </a:schemeClr>
                </a:solidFill>
                <a:latin typeface="+mn-lt"/>
              </a:rPr>
              <a:t>Вірменія</a:t>
            </a:r>
            <a:r>
              <a:rPr lang="ru-RU" sz="2200" b="1" dirty="0">
                <a:solidFill>
                  <a:schemeClr val="accent1">
                    <a:lumMod val="50000"/>
                  </a:schemeClr>
                </a:solidFill>
                <a:latin typeface="+mn-lt"/>
              </a:rPr>
              <a:t>, </a:t>
            </a:r>
            <a:r>
              <a:rPr lang="ru-RU" sz="2200" b="1" dirty="0" err="1" smtClean="0">
                <a:solidFill>
                  <a:schemeClr val="accent1">
                    <a:lumMod val="50000"/>
                  </a:schemeClr>
                </a:solidFill>
                <a:latin typeface="+mn-lt"/>
              </a:rPr>
              <a:t>Спітак</a:t>
            </a:r>
            <a:r>
              <a:rPr lang="ru-RU" sz="2200" b="1" dirty="0" smtClean="0">
                <a:solidFill>
                  <a:schemeClr val="accent1">
                    <a:lumMod val="50000"/>
                  </a:schemeClr>
                </a:solidFill>
                <a:latin typeface="+mn-lt"/>
              </a:rPr>
              <a:t> </a:t>
            </a:r>
            <a:r>
              <a:rPr lang="ru-RU" sz="2200" b="1" dirty="0" err="1" smtClean="0">
                <a:solidFill>
                  <a:schemeClr val="accent1">
                    <a:lumMod val="50000"/>
                  </a:schemeClr>
                </a:solidFill>
                <a:latin typeface="+mn-lt"/>
              </a:rPr>
              <a:t>стався</a:t>
            </a:r>
            <a:r>
              <a:rPr lang="ru-RU" sz="2200" b="1" dirty="0" smtClean="0">
                <a:solidFill>
                  <a:schemeClr val="accent1">
                    <a:lumMod val="50000"/>
                  </a:schemeClr>
                </a:solidFill>
                <a:latin typeface="+mn-lt"/>
              </a:rPr>
              <a:t> </a:t>
            </a:r>
            <a:r>
              <a:rPr lang="ru-RU" sz="2200" b="1" dirty="0" err="1">
                <a:solidFill>
                  <a:schemeClr val="accent1">
                    <a:lumMod val="50000"/>
                  </a:schemeClr>
                </a:solidFill>
                <a:latin typeface="+mn-lt"/>
              </a:rPr>
              <a:t>землетрус</a:t>
            </a:r>
            <a:r>
              <a:rPr lang="ru-RU" sz="2200" b="1" dirty="0">
                <a:solidFill>
                  <a:schemeClr val="accent1">
                    <a:lumMod val="50000"/>
                  </a:schemeClr>
                </a:solidFill>
                <a:latin typeface="+mn-lt"/>
              </a:rPr>
              <a:t> </a:t>
            </a:r>
            <a:r>
              <a:rPr lang="ru-RU" sz="2200" b="1" dirty="0" smtClean="0">
                <a:solidFill>
                  <a:schemeClr val="accent1">
                    <a:lumMod val="50000"/>
                  </a:schemeClr>
                </a:solidFill>
                <a:latin typeface="+mn-lt"/>
              </a:rPr>
              <a:t>у 7 </a:t>
            </a:r>
            <a:r>
              <a:rPr lang="ru-RU" sz="2200" b="1" dirty="0" err="1">
                <a:solidFill>
                  <a:schemeClr val="accent1">
                    <a:lumMod val="50000"/>
                  </a:schemeClr>
                </a:solidFill>
                <a:latin typeface="+mn-lt"/>
              </a:rPr>
              <a:t>балів</a:t>
            </a:r>
            <a:r>
              <a:rPr lang="ru-RU" sz="2200" b="1" dirty="0">
                <a:solidFill>
                  <a:schemeClr val="accent1">
                    <a:lumMod val="50000"/>
                  </a:schemeClr>
                </a:solidFill>
                <a:latin typeface="+mn-lt"/>
              </a:rPr>
              <a:t> – 25 </a:t>
            </a:r>
            <a:r>
              <a:rPr lang="ru-RU" sz="2200" b="1" dirty="0" smtClean="0">
                <a:solidFill>
                  <a:schemeClr val="accent1">
                    <a:lumMod val="50000"/>
                  </a:schemeClr>
                </a:solidFill>
                <a:latin typeface="+mn-lt"/>
              </a:rPr>
              <a:t>тис. </a:t>
            </a:r>
            <a:r>
              <a:rPr lang="ru-RU" sz="2200" b="1" dirty="0" err="1" smtClean="0">
                <a:solidFill>
                  <a:schemeClr val="accent1">
                    <a:lumMod val="50000"/>
                  </a:schemeClr>
                </a:solidFill>
                <a:latin typeface="+mn-lt"/>
              </a:rPr>
              <a:t>чол</a:t>
            </a:r>
            <a:r>
              <a:rPr lang="ru-RU" sz="2200" b="1" dirty="0" smtClean="0">
                <a:solidFill>
                  <a:schemeClr val="accent1">
                    <a:lumMod val="50000"/>
                  </a:schemeClr>
                </a:solidFill>
                <a:latin typeface="+mn-lt"/>
              </a:rPr>
              <a:t>. </a:t>
            </a:r>
            <a:r>
              <a:rPr lang="ru-RU" sz="2200" b="1" dirty="0" err="1">
                <a:solidFill>
                  <a:schemeClr val="accent1">
                    <a:lumMod val="50000"/>
                  </a:schemeClr>
                </a:solidFill>
                <a:latin typeface="+mn-lt"/>
              </a:rPr>
              <a:t>загинуло</a:t>
            </a:r>
            <a:r>
              <a:rPr lang="ru-RU" sz="2200" b="1" dirty="0">
                <a:solidFill>
                  <a:schemeClr val="accent1">
                    <a:lumMod val="50000"/>
                  </a:schemeClr>
                </a:solidFill>
                <a:latin typeface="+mn-lt"/>
              </a:rPr>
              <a:t>, </a:t>
            </a:r>
            <a:r>
              <a:rPr lang="ru-RU" sz="2200" b="1" dirty="0" err="1">
                <a:solidFill>
                  <a:schemeClr val="accent1">
                    <a:lumMod val="50000"/>
                  </a:schemeClr>
                </a:solidFill>
                <a:latin typeface="+mn-lt"/>
              </a:rPr>
              <a:t>близько</a:t>
            </a:r>
            <a:r>
              <a:rPr lang="ru-RU" sz="2200" b="1" dirty="0">
                <a:solidFill>
                  <a:schemeClr val="accent1">
                    <a:lumMod val="50000"/>
                  </a:schemeClr>
                </a:solidFill>
                <a:latin typeface="+mn-lt"/>
              </a:rPr>
              <a:t> 100 </a:t>
            </a:r>
            <a:r>
              <a:rPr lang="ru-RU" sz="2200" b="1" dirty="0" smtClean="0">
                <a:solidFill>
                  <a:schemeClr val="accent1">
                    <a:lumMod val="50000"/>
                  </a:schemeClr>
                </a:solidFill>
                <a:latin typeface="+mn-lt"/>
              </a:rPr>
              <a:t>тис. </a:t>
            </a:r>
            <a:r>
              <a:rPr lang="ru-RU" sz="2200" b="1" dirty="0">
                <a:solidFill>
                  <a:schemeClr val="accent1">
                    <a:lumMod val="50000"/>
                  </a:schemeClr>
                </a:solidFill>
                <a:latin typeface="+mn-lt"/>
              </a:rPr>
              <a:t>поранено.</a:t>
            </a:r>
          </a:p>
          <a:p>
            <a:pPr marL="342900" indent="-342900" fontAlgn="auto">
              <a:spcBef>
                <a:spcPts val="0"/>
              </a:spcBef>
              <a:spcAft>
                <a:spcPts val="0"/>
              </a:spcAft>
              <a:buFont typeface="Arial" pitchFamily="34" charset="0"/>
              <a:buChar char="•"/>
              <a:defRPr/>
            </a:pPr>
            <a:r>
              <a:rPr lang="ru-RU" sz="2200" b="1" dirty="0" smtClean="0">
                <a:solidFill>
                  <a:schemeClr val="accent6">
                    <a:lumMod val="75000"/>
                  </a:schemeClr>
                </a:solidFill>
                <a:latin typeface="+mn-lt"/>
              </a:rPr>
              <a:t>2001 </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отруєння</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Тиси</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і</a:t>
            </a:r>
            <a:r>
              <a:rPr lang="ru-RU" sz="2200" b="1" dirty="0">
                <a:solidFill>
                  <a:schemeClr val="accent6">
                    <a:lumMod val="75000"/>
                  </a:schemeClr>
                </a:solidFill>
                <a:latin typeface="+mn-lt"/>
              </a:rPr>
              <a:t> Дунаю </a:t>
            </a:r>
            <a:r>
              <a:rPr lang="ru-RU" sz="2200" b="1" dirty="0" err="1">
                <a:solidFill>
                  <a:schemeClr val="accent6">
                    <a:lumMod val="75000"/>
                  </a:schemeClr>
                </a:solidFill>
                <a:latin typeface="+mn-lt"/>
              </a:rPr>
              <a:t>ціанідами</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Концентрація</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ціаніду</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перевищила</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граничну</a:t>
            </a:r>
            <a:r>
              <a:rPr lang="ru-RU" sz="2200" b="1" dirty="0">
                <a:solidFill>
                  <a:schemeClr val="accent6">
                    <a:lumMod val="75000"/>
                  </a:schemeClr>
                </a:solidFill>
                <a:latin typeface="+mn-lt"/>
              </a:rPr>
              <a:t> </a:t>
            </a:r>
            <a:r>
              <a:rPr lang="ru-RU" sz="2200" b="1" dirty="0" err="1">
                <a:solidFill>
                  <a:schemeClr val="accent6">
                    <a:lumMod val="75000"/>
                  </a:schemeClr>
                </a:solidFill>
                <a:latin typeface="+mn-lt"/>
              </a:rPr>
              <a:t>припустиму</a:t>
            </a:r>
            <a:r>
              <a:rPr lang="ru-RU" sz="2200" b="1" dirty="0">
                <a:solidFill>
                  <a:schemeClr val="accent6">
                    <a:lumMod val="75000"/>
                  </a:schemeClr>
                </a:solidFill>
                <a:latin typeface="+mn-lt"/>
              </a:rPr>
              <a:t> норму в 300 </a:t>
            </a:r>
            <a:r>
              <a:rPr lang="ru-RU" sz="2200" b="1" dirty="0" err="1">
                <a:solidFill>
                  <a:schemeClr val="accent6">
                    <a:lumMod val="75000"/>
                  </a:schemeClr>
                </a:solidFill>
                <a:latin typeface="+mn-lt"/>
              </a:rPr>
              <a:t>разів</a:t>
            </a:r>
            <a:r>
              <a:rPr lang="ru-RU" sz="2200" b="1" dirty="0">
                <a:solidFill>
                  <a:schemeClr val="accent6">
                    <a:lumMod val="75000"/>
                  </a:schemeClr>
                </a:solidFill>
                <a:latin typeface="+mn-lt"/>
              </a:rPr>
              <a:t>.</a:t>
            </a:r>
          </a:p>
          <a:p>
            <a:pPr marL="342900" indent="-342900" fontAlgn="auto">
              <a:spcBef>
                <a:spcPts val="0"/>
              </a:spcBef>
              <a:spcAft>
                <a:spcPts val="0"/>
              </a:spcAft>
              <a:buFont typeface="Arial" pitchFamily="34" charset="0"/>
              <a:buChar char="•"/>
              <a:defRPr/>
            </a:pPr>
            <a:r>
              <a:rPr lang="ru-RU" sz="2200" b="1" dirty="0" smtClean="0">
                <a:latin typeface="+mn-lt"/>
              </a:rPr>
              <a:t>11.03.2011 </a:t>
            </a:r>
            <a:r>
              <a:rPr lang="ru-RU" sz="2200" b="1" dirty="0">
                <a:latin typeface="+mn-lt"/>
              </a:rPr>
              <a:t>– </a:t>
            </a:r>
            <a:r>
              <a:rPr lang="ru-RU" sz="2200" b="1" dirty="0" err="1">
                <a:latin typeface="+mn-lt"/>
              </a:rPr>
              <a:t>землетрус</a:t>
            </a:r>
            <a:r>
              <a:rPr lang="ru-RU" sz="2200" b="1" dirty="0">
                <a:latin typeface="+mn-lt"/>
              </a:rPr>
              <a:t> </a:t>
            </a:r>
            <a:r>
              <a:rPr lang="ru-RU" sz="2200" b="1" dirty="0" smtClean="0">
                <a:latin typeface="+mn-lt"/>
              </a:rPr>
              <a:t>у </a:t>
            </a:r>
            <a:r>
              <a:rPr lang="ru-RU" sz="2200" b="1" dirty="0">
                <a:latin typeface="+mn-lt"/>
              </a:rPr>
              <a:t>9 </a:t>
            </a:r>
            <a:r>
              <a:rPr lang="ru-RU" sz="2200" b="1" dirty="0" err="1">
                <a:latin typeface="+mn-lt"/>
              </a:rPr>
              <a:t>балів</a:t>
            </a:r>
            <a:r>
              <a:rPr lang="ru-RU" sz="2200" b="1" dirty="0">
                <a:latin typeface="+mn-lt"/>
              </a:rPr>
              <a:t> та </a:t>
            </a:r>
            <a:r>
              <a:rPr lang="ru-RU" sz="2200" b="1" dirty="0" err="1" smtClean="0">
                <a:latin typeface="+mn-lt"/>
              </a:rPr>
              <a:t>цунамі</a:t>
            </a:r>
            <a:r>
              <a:rPr lang="ru-RU" sz="2200" b="1" dirty="0" smtClean="0">
                <a:latin typeface="+mn-lt"/>
              </a:rPr>
              <a:t> в </a:t>
            </a:r>
            <a:r>
              <a:rPr lang="ru-RU" sz="2200" b="1" dirty="0" err="1" smtClean="0">
                <a:latin typeface="+mn-lt"/>
              </a:rPr>
              <a:t>Японії</a:t>
            </a:r>
            <a:r>
              <a:rPr lang="ru-RU" sz="2200" b="1" dirty="0" smtClean="0">
                <a:latin typeface="+mn-lt"/>
              </a:rPr>
              <a:t>, </a:t>
            </a:r>
            <a:r>
              <a:rPr lang="ru-RU" sz="2200" b="1" dirty="0" err="1" smtClean="0">
                <a:latin typeface="+mn-lt"/>
              </a:rPr>
              <a:t>кількість</a:t>
            </a:r>
            <a:r>
              <a:rPr lang="ru-RU" sz="2200" b="1" dirty="0" smtClean="0">
                <a:latin typeface="+mn-lt"/>
              </a:rPr>
              <a:t> </a:t>
            </a:r>
            <a:r>
              <a:rPr lang="ru-RU" sz="2200" b="1" dirty="0" err="1" smtClean="0">
                <a:latin typeface="+mn-lt"/>
              </a:rPr>
              <a:t>загиблих</a:t>
            </a:r>
            <a:r>
              <a:rPr lang="ru-RU" sz="2200" b="1" dirty="0" smtClean="0">
                <a:latin typeface="+mn-lt"/>
              </a:rPr>
              <a:t> </a:t>
            </a:r>
            <a:r>
              <a:rPr lang="ru-RU" sz="2200" b="1" dirty="0" err="1" smtClean="0">
                <a:latin typeface="+mn-lt"/>
              </a:rPr>
              <a:t>складає</a:t>
            </a:r>
            <a:r>
              <a:rPr lang="ru-RU" sz="2200" b="1" dirty="0" smtClean="0">
                <a:latin typeface="+mn-lt"/>
              </a:rPr>
              <a:t> </a:t>
            </a:r>
            <a:r>
              <a:rPr lang="ru-RU" sz="2200" b="1" dirty="0" err="1" smtClean="0">
                <a:latin typeface="+mn-lt"/>
              </a:rPr>
              <a:t>більш</a:t>
            </a:r>
            <a:r>
              <a:rPr lang="ru-RU" sz="2200" b="1" dirty="0" smtClean="0">
                <a:latin typeface="+mn-lt"/>
              </a:rPr>
              <a:t> </a:t>
            </a:r>
            <a:r>
              <a:rPr lang="ru-RU" sz="2200" b="1" dirty="0" err="1" smtClean="0">
                <a:latin typeface="+mn-lt"/>
              </a:rPr>
              <a:t>ніж</a:t>
            </a:r>
            <a:r>
              <a:rPr lang="ru-RU" sz="2200" b="1" dirty="0" smtClean="0">
                <a:latin typeface="+mn-lt"/>
              </a:rPr>
              <a:t> 9 </a:t>
            </a:r>
            <a:r>
              <a:rPr lang="ru-RU" sz="2200" b="1" dirty="0" err="1" smtClean="0">
                <a:latin typeface="+mn-lt"/>
              </a:rPr>
              <a:t>тисяч</a:t>
            </a:r>
            <a:r>
              <a:rPr lang="ru-RU" sz="2200" b="1" dirty="0" smtClean="0">
                <a:latin typeface="+mn-lt"/>
              </a:rPr>
              <a:t> людей. </a:t>
            </a:r>
            <a:r>
              <a:rPr lang="ru-RU" sz="2200" b="1" dirty="0" err="1" smtClean="0">
                <a:latin typeface="+mn-lt"/>
              </a:rPr>
              <a:t>Цунамі</a:t>
            </a:r>
            <a:r>
              <a:rPr lang="ru-RU" sz="2200" b="1" dirty="0" smtClean="0">
                <a:latin typeface="+mn-lt"/>
              </a:rPr>
              <a:t> стало причиною </a:t>
            </a:r>
            <a:r>
              <a:rPr lang="ru-RU" sz="2200" b="1" dirty="0" err="1" smtClean="0">
                <a:latin typeface="+mn-lt"/>
              </a:rPr>
              <a:t>аварії</a:t>
            </a:r>
            <a:r>
              <a:rPr lang="ru-RU" sz="2200" b="1" dirty="0" smtClean="0">
                <a:latin typeface="+mn-lt"/>
              </a:rPr>
              <a:t> на АЕС </a:t>
            </a:r>
            <a:r>
              <a:rPr lang="ru-RU" sz="2200" b="1" dirty="0">
                <a:latin typeface="+mn-lt"/>
              </a:rPr>
              <a:t>"</a:t>
            </a:r>
            <a:r>
              <a:rPr lang="ru-RU" sz="2200" b="1" dirty="0" smtClean="0">
                <a:latin typeface="+mn-lt"/>
              </a:rPr>
              <a:t>Фукусима-1".</a:t>
            </a:r>
            <a:endParaRPr lang="ru-RU" sz="22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3" name="AutoShape 17"/>
          <p:cNvSpPr>
            <a:spLocks noChangeArrowheads="1"/>
          </p:cNvSpPr>
          <p:nvPr/>
        </p:nvSpPr>
        <p:spPr bwMode="gray">
          <a:xfrm rot="5400000">
            <a:off x="5634038" y="3698875"/>
            <a:ext cx="3492500" cy="2305050"/>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endParaRPr lang="ru-RU"/>
          </a:p>
        </p:txBody>
      </p:sp>
      <p:pic>
        <p:nvPicPr>
          <p:cNvPr id="60419" name="Picture 3" descr="RY_circle001"/>
          <p:cNvPicPr>
            <a:picLocks noChangeAspect="1" noChangeArrowheads="1"/>
          </p:cNvPicPr>
          <p:nvPr/>
        </p:nvPicPr>
        <p:blipFill>
          <a:blip r:embed="rId3"/>
          <a:srcRect/>
          <a:stretch>
            <a:fillRect/>
          </a:stretch>
        </p:blipFill>
        <p:spPr bwMode="auto">
          <a:xfrm>
            <a:off x="6357938" y="2124075"/>
            <a:ext cx="2024062" cy="1952625"/>
          </a:xfrm>
          <a:prstGeom prst="rect">
            <a:avLst/>
          </a:prstGeom>
          <a:noFill/>
        </p:spPr>
      </p:pic>
      <p:pic>
        <p:nvPicPr>
          <p:cNvPr id="60420" name="Picture 4" descr="LB_circle001"/>
          <p:cNvPicPr>
            <a:picLocks noChangeAspect="1" noChangeArrowheads="1"/>
          </p:cNvPicPr>
          <p:nvPr/>
        </p:nvPicPr>
        <p:blipFill>
          <a:blip r:embed="rId4"/>
          <a:srcRect/>
          <a:stretch>
            <a:fillRect/>
          </a:stretch>
        </p:blipFill>
        <p:spPr bwMode="auto">
          <a:xfrm>
            <a:off x="812800" y="2106613"/>
            <a:ext cx="2146300" cy="1970087"/>
          </a:xfrm>
          <a:prstGeom prst="rect">
            <a:avLst/>
          </a:prstGeom>
          <a:noFill/>
        </p:spPr>
      </p:pic>
      <p:pic>
        <p:nvPicPr>
          <p:cNvPr id="60421" name="Picture 5" descr="O_chevron001"/>
          <p:cNvPicPr>
            <a:picLocks noChangeAspect="1" noChangeArrowheads="1"/>
          </p:cNvPicPr>
          <p:nvPr/>
        </p:nvPicPr>
        <p:blipFill>
          <a:blip r:embed="rId5">
            <a:lum bright="6000" contrast="42000"/>
            <a:grayscl/>
          </a:blip>
          <a:srcRect/>
          <a:stretch>
            <a:fillRect/>
          </a:stretch>
        </p:blipFill>
        <p:spPr bwMode="auto">
          <a:xfrm>
            <a:off x="3005138" y="2860675"/>
            <a:ext cx="517525" cy="582613"/>
          </a:xfrm>
          <a:prstGeom prst="rect">
            <a:avLst/>
          </a:prstGeom>
          <a:noFill/>
        </p:spPr>
      </p:pic>
      <p:pic>
        <p:nvPicPr>
          <p:cNvPr id="60422" name="Picture 6" descr="O_chevron001"/>
          <p:cNvPicPr>
            <a:picLocks noChangeAspect="1" noChangeArrowheads="1"/>
          </p:cNvPicPr>
          <p:nvPr/>
        </p:nvPicPr>
        <p:blipFill>
          <a:blip r:embed="rId5">
            <a:lum bright="6000" contrast="42000"/>
            <a:grayscl/>
          </a:blip>
          <a:srcRect/>
          <a:stretch>
            <a:fillRect/>
          </a:stretch>
        </p:blipFill>
        <p:spPr bwMode="auto">
          <a:xfrm>
            <a:off x="5783263" y="2782888"/>
            <a:ext cx="517525" cy="582612"/>
          </a:xfrm>
          <a:prstGeom prst="rect">
            <a:avLst/>
          </a:prstGeom>
          <a:noFill/>
        </p:spPr>
      </p:pic>
      <p:pic>
        <p:nvPicPr>
          <p:cNvPr id="60423" name="Picture 7" descr="YG_circle001"/>
          <p:cNvPicPr>
            <a:picLocks noChangeAspect="1" noChangeArrowheads="1"/>
          </p:cNvPicPr>
          <p:nvPr/>
        </p:nvPicPr>
        <p:blipFill>
          <a:blip r:embed="rId6"/>
          <a:srcRect/>
          <a:stretch>
            <a:fillRect/>
          </a:stretch>
        </p:blipFill>
        <p:spPr bwMode="auto">
          <a:xfrm>
            <a:off x="3562350" y="2130425"/>
            <a:ext cx="2182813" cy="2019300"/>
          </a:xfrm>
          <a:prstGeom prst="rect">
            <a:avLst/>
          </a:prstGeom>
          <a:noFill/>
        </p:spPr>
      </p:pic>
      <p:sp>
        <p:nvSpPr>
          <p:cNvPr id="60424" name="Text Box 8"/>
          <p:cNvSpPr txBox="1">
            <a:spLocks noChangeArrowheads="1"/>
          </p:cNvSpPr>
          <p:nvPr/>
        </p:nvSpPr>
        <p:spPr bwMode="gray">
          <a:xfrm>
            <a:off x="1063625" y="2781300"/>
            <a:ext cx="1603375" cy="730250"/>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походженням</a:t>
            </a:r>
            <a:endParaRPr lang="en-US" sz="1400" b="1"/>
          </a:p>
        </p:txBody>
      </p:sp>
      <p:sp>
        <p:nvSpPr>
          <p:cNvPr id="60425" name="Text Box 9"/>
          <p:cNvSpPr txBox="1">
            <a:spLocks noChangeArrowheads="1"/>
          </p:cNvSpPr>
          <p:nvPr/>
        </p:nvSpPr>
        <p:spPr bwMode="gray">
          <a:xfrm>
            <a:off x="3821113" y="2781300"/>
            <a:ext cx="1614487" cy="730250"/>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показниками </a:t>
            </a:r>
            <a:r>
              <a:rPr lang="uk-UA" sz="1400" b="1">
                <a:solidFill>
                  <a:srgbClr val="CC3300"/>
                </a:solidFill>
              </a:rPr>
              <a:t>ознак</a:t>
            </a:r>
            <a:endParaRPr lang="en-US" sz="1400" b="1">
              <a:solidFill>
                <a:srgbClr val="CC3300"/>
              </a:solidFill>
            </a:endParaRPr>
          </a:p>
        </p:txBody>
      </p:sp>
      <p:sp>
        <p:nvSpPr>
          <p:cNvPr id="60426" name="Text Box 10"/>
          <p:cNvSpPr txBox="1">
            <a:spLocks noChangeArrowheads="1"/>
          </p:cNvSpPr>
          <p:nvPr/>
        </p:nvSpPr>
        <p:spPr bwMode="gray">
          <a:xfrm>
            <a:off x="6556375" y="2781300"/>
            <a:ext cx="1603375" cy="517525"/>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рівнем</a:t>
            </a:r>
            <a:endParaRPr lang="en-US" sz="1400" b="1"/>
          </a:p>
        </p:txBody>
      </p:sp>
      <p:sp>
        <p:nvSpPr>
          <p:cNvPr id="60427" name="Rectangle 11"/>
          <p:cNvSpPr>
            <a:spLocks noChangeArrowheads="1"/>
          </p:cNvSpPr>
          <p:nvPr/>
        </p:nvSpPr>
        <p:spPr bwMode="black">
          <a:xfrm>
            <a:off x="755650" y="4508500"/>
            <a:ext cx="5256213" cy="1460500"/>
          </a:xfrm>
          <a:prstGeom prst="rect">
            <a:avLst/>
          </a:prstGeom>
          <a:noFill/>
          <a:ln w="9525" algn="ctr">
            <a:noFill/>
            <a:miter lim="800000"/>
            <a:headEnd/>
            <a:tailEnd/>
          </a:ln>
          <a:effectLst/>
        </p:spPr>
        <p:txBody>
          <a:bodyPr>
            <a:spAutoFit/>
          </a:bodyPr>
          <a:lstStyle/>
          <a:p>
            <a:r>
              <a:rPr lang="uk-UA" sz="2000" b="1">
                <a:solidFill>
                  <a:srgbClr val="FF0000"/>
                </a:solidFill>
              </a:rPr>
              <a:t>Ознаки НС</a:t>
            </a:r>
            <a:endParaRPr lang="en-US" sz="2000" b="1">
              <a:solidFill>
                <a:srgbClr val="FF0000"/>
              </a:solidFill>
            </a:endParaRPr>
          </a:p>
          <a:p>
            <a:r>
              <a:rPr lang="uk-UA" sz="1400"/>
              <a:t>Порогові значення</a:t>
            </a:r>
            <a:r>
              <a:rPr lang="en-US" sz="1400"/>
              <a:t> </a:t>
            </a:r>
            <a:r>
              <a:rPr lang="uk-UA" sz="1400"/>
              <a:t>показників ознак для НС</a:t>
            </a:r>
            <a:r>
              <a:rPr lang="en-US" sz="1400"/>
              <a:t> </a:t>
            </a:r>
            <a:r>
              <a:rPr lang="uk-UA" sz="1400"/>
              <a:t>у транспортній, виробничій,</a:t>
            </a:r>
            <a:r>
              <a:rPr lang="en-US" sz="1400"/>
              <a:t> </a:t>
            </a:r>
            <a:r>
              <a:rPr lang="uk-UA" sz="1400"/>
              <a:t>сфері життєзабезпечення,</a:t>
            </a:r>
            <a:r>
              <a:rPr lang="en-US" sz="1400"/>
              <a:t> </a:t>
            </a:r>
            <a:r>
              <a:rPr lang="uk-UA" sz="1400"/>
              <a:t>у природному середовищі</a:t>
            </a:r>
            <a:r>
              <a:rPr lang="en-US" sz="1400"/>
              <a:t> </a:t>
            </a:r>
            <a:r>
              <a:rPr lang="uk-UA" sz="1400"/>
              <a:t>та інших сферах</a:t>
            </a:r>
            <a:r>
              <a:rPr lang="en-US" sz="1400"/>
              <a:t> </a:t>
            </a:r>
            <a:r>
              <a:rPr lang="uk-UA" sz="1400"/>
              <a:t>життєдіяльності людини:</a:t>
            </a:r>
          </a:p>
          <a:p>
            <a:r>
              <a:rPr lang="uk-UA" sz="1400"/>
              <a:t>кількість осіб, голів,</a:t>
            </a:r>
            <a:r>
              <a:rPr lang="en-US" sz="1400"/>
              <a:t> </a:t>
            </a:r>
            <a:r>
              <a:rPr lang="uk-UA" sz="1400"/>
              <a:t>факту виникнення події,</a:t>
            </a:r>
            <a:r>
              <a:rPr lang="en-US" sz="1400"/>
              <a:t> </a:t>
            </a:r>
            <a:r>
              <a:rPr lang="uk-UA" sz="1400"/>
              <a:t>тоннажу, часу, площі,</a:t>
            </a:r>
            <a:r>
              <a:rPr lang="en-US" sz="1400"/>
              <a:t> </a:t>
            </a:r>
            <a:r>
              <a:rPr lang="uk-UA" sz="1400"/>
              <a:t>або кількісний вираз перевищення ГДК</a:t>
            </a:r>
            <a:r>
              <a:rPr lang="ru-RU" sz="1400"/>
              <a:t> </a:t>
            </a:r>
            <a:endParaRPr lang="en-US" sz="1400"/>
          </a:p>
        </p:txBody>
      </p:sp>
      <p:sp>
        <p:nvSpPr>
          <p:cNvPr id="60428" name="Rectangle 12"/>
          <p:cNvSpPr>
            <a:spLocks noGrp="1" noChangeArrowheads="1"/>
          </p:cNvSpPr>
          <p:nvPr>
            <p:ph type="title"/>
          </p:nvPr>
        </p:nvSpPr>
        <p:spPr>
          <a:xfrm>
            <a:off x="457200" y="357166"/>
            <a:ext cx="8229600" cy="955675"/>
          </a:xfrm>
          <a:noFill/>
          <a:ln/>
        </p:spPr>
        <p:txBody>
          <a:bodyPr/>
          <a:lstStyle/>
          <a:p>
            <a:pPr algn="ctr">
              <a:buNone/>
            </a:pPr>
            <a:r>
              <a:rPr lang="uk-UA" sz="4000" dirty="0" smtClean="0">
                <a:solidFill>
                  <a:srgbClr val="A50021"/>
                </a:solidFill>
              </a:rPr>
              <a:t>НАДЗВИЧАЙНІ СИТУАЦІЇ</a:t>
            </a:r>
            <a:endParaRPr lang="ru-RU" sz="4000" dirty="0" smtClean="0">
              <a:solidFill>
                <a:srgbClr val="A50021"/>
              </a:solidFill>
            </a:endParaRPr>
          </a:p>
        </p:txBody>
      </p:sp>
      <p:sp>
        <p:nvSpPr>
          <p:cNvPr id="60429" name="Text Box 13"/>
          <p:cNvSpPr txBox="1">
            <a:spLocks noChangeArrowheads="1"/>
          </p:cNvSpPr>
          <p:nvPr/>
        </p:nvSpPr>
        <p:spPr bwMode="auto">
          <a:xfrm>
            <a:off x="6288088" y="5395913"/>
            <a:ext cx="2058987" cy="1004887"/>
          </a:xfrm>
          <a:prstGeom prst="rect">
            <a:avLst/>
          </a:prstGeom>
          <a:noFill/>
          <a:ln w="9525" algn="ctr">
            <a:noFill/>
            <a:miter lim="800000"/>
            <a:headEnd/>
            <a:tailEnd/>
          </a:ln>
          <a:effectLst/>
        </p:spPr>
        <p:txBody>
          <a:bodyPr wrap="none">
            <a:spAutoFit/>
          </a:bodyPr>
          <a:lstStyle/>
          <a:p>
            <a:pPr>
              <a:buFontTx/>
              <a:buChar char="-"/>
            </a:pPr>
            <a:r>
              <a:rPr lang="uk-UA" sz="1200"/>
              <a:t> кількість загиблих</a:t>
            </a:r>
          </a:p>
          <a:p>
            <a:pPr>
              <a:buFontTx/>
              <a:buChar char="-"/>
            </a:pPr>
            <a:r>
              <a:rPr lang="uk-UA" sz="1200"/>
              <a:t> кількість постраждалих</a:t>
            </a:r>
          </a:p>
          <a:p>
            <a:pPr>
              <a:buFontTx/>
              <a:buChar char="-"/>
            </a:pPr>
            <a:r>
              <a:rPr lang="uk-UA" sz="1200"/>
              <a:t> кількість з порушеними</a:t>
            </a:r>
          </a:p>
          <a:p>
            <a:r>
              <a:rPr lang="uk-UA" sz="1200"/>
              <a:t>  умовами життєдіяльності</a:t>
            </a:r>
          </a:p>
          <a:p>
            <a:r>
              <a:rPr lang="uk-UA" sz="1200"/>
              <a:t>- матеріальні збитки</a:t>
            </a:r>
            <a:endParaRPr lang="ru-RU" sz="1200"/>
          </a:p>
        </p:txBody>
      </p:sp>
      <p:sp>
        <p:nvSpPr>
          <p:cNvPr id="60430" name="Text Box 14"/>
          <p:cNvSpPr txBox="1">
            <a:spLocks noChangeArrowheads="1"/>
          </p:cNvSpPr>
          <p:nvPr/>
        </p:nvSpPr>
        <p:spPr bwMode="auto">
          <a:xfrm>
            <a:off x="6935788" y="4365625"/>
            <a:ext cx="1382712" cy="942975"/>
          </a:xfrm>
          <a:prstGeom prst="rect">
            <a:avLst/>
          </a:prstGeom>
          <a:noFill/>
          <a:ln w="9525" algn="ctr">
            <a:noFill/>
            <a:miter lim="800000"/>
            <a:headEnd/>
            <a:tailEnd/>
          </a:ln>
          <a:effectLst/>
        </p:spPr>
        <p:txBody>
          <a:bodyPr wrap="none">
            <a:spAutoFit/>
          </a:bodyPr>
          <a:lstStyle/>
          <a:p>
            <a:pPr>
              <a:buFontTx/>
              <a:buChar char="-"/>
            </a:pPr>
            <a:r>
              <a:rPr lang="uk-UA" sz="1200"/>
              <a:t> </a:t>
            </a:r>
            <a:r>
              <a:rPr lang="uk-UA" sz="1400"/>
              <a:t>державний</a:t>
            </a:r>
          </a:p>
          <a:p>
            <a:pPr>
              <a:buFontTx/>
              <a:buChar char="-"/>
            </a:pPr>
            <a:r>
              <a:rPr lang="uk-UA" sz="1400"/>
              <a:t> регіональний</a:t>
            </a:r>
          </a:p>
          <a:p>
            <a:pPr>
              <a:buFontTx/>
              <a:buChar char="-"/>
            </a:pPr>
            <a:r>
              <a:rPr lang="uk-UA" sz="1400"/>
              <a:t> місцевий</a:t>
            </a:r>
          </a:p>
          <a:p>
            <a:pPr>
              <a:buFontTx/>
              <a:buChar char="-"/>
            </a:pPr>
            <a:r>
              <a:rPr lang="uk-UA" sz="1400"/>
              <a:t> об</a:t>
            </a:r>
            <a:r>
              <a:rPr lang="en-US" sz="1400"/>
              <a:t>’</a:t>
            </a:r>
            <a:r>
              <a:rPr lang="uk-UA" sz="1400"/>
              <a:t>єктовий</a:t>
            </a:r>
            <a:endParaRPr lang="ru-RU" sz="1400"/>
          </a:p>
        </p:txBody>
      </p:sp>
      <p:sp>
        <p:nvSpPr>
          <p:cNvPr id="60431" name="AutoShape 15"/>
          <p:cNvSpPr>
            <a:spLocks/>
          </p:cNvSpPr>
          <p:nvPr/>
        </p:nvSpPr>
        <p:spPr bwMode="auto">
          <a:xfrm>
            <a:off x="6719888" y="4459288"/>
            <a:ext cx="215900" cy="649287"/>
          </a:xfrm>
          <a:prstGeom prst="leftBrace">
            <a:avLst>
              <a:gd name="adj1" fmla="val 25061"/>
              <a:gd name="adj2" fmla="val 33986"/>
            </a:avLst>
          </a:prstGeom>
          <a:noFill/>
          <a:ln w="9525">
            <a:solidFill>
              <a:schemeClr val="tx1"/>
            </a:solidFill>
            <a:round/>
            <a:headEnd/>
            <a:tailEnd/>
          </a:ln>
          <a:effectLst/>
        </p:spPr>
        <p:txBody>
          <a:bodyPr wrap="none" anchor="ctr"/>
          <a:lstStyle/>
          <a:p>
            <a:endParaRPr lang="ru-RU"/>
          </a:p>
        </p:txBody>
      </p:sp>
      <p:sp>
        <p:nvSpPr>
          <p:cNvPr id="60434" name="AutoShape 18"/>
          <p:cNvSpPr>
            <a:spLocks noChangeArrowheads="1"/>
          </p:cNvSpPr>
          <p:nvPr/>
        </p:nvSpPr>
        <p:spPr bwMode="auto">
          <a:xfrm>
            <a:off x="6372225" y="4589463"/>
            <a:ext cx="215900" cy="855662"/>
          </a:xfrm>
          <a:prstGeom prst="curvedRightArrow">
            <a:avLst>
              <a:gd name="adj1" fmla="val 79265"/>
              <a:gd name="adj2" fmla="val 158529"/>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60435" name="Text Box 19"/>
          <p:cNvSpPr txBox="1">
            <a:spLocks noChangeArrowheads="1"/>
          </p:cNvSpPr>
          <p:nvPr/>
        </p:nvSpPr>
        <p:spPr bwMode="auto">
          <a:xfrm>
            <a:off x="827088" y="1700213"/>
            <a:ext cx="2016125" cy="649287"/>
          </a:xfrm>
          <a:prstGeom prst="rect">
            <a:avLst/>
          </a:prstGeom>
          <a:noFill/>
          <a:ln w="9525">
            <a:noFill/>
            <a:miter lim="800000"/>
            <a:headEnd/>
            <a:tailEnd/>
          </a:ln>
        </p:spPr>
        <p:txBody>
          <a:bodyPr/>
          <a:lstStyle/>
          <a:p>
            <a:pPr algn="ctr"/>
            <a:r>
              <a:rPr lang="uk-UA" sz="1600" b="1"/>
              <a:t>ДК 019-2001</a:t>
            </a:r>
            <a:endParaRPr lang="ru-RU" sz="1600" b="1"/>
          </a:p>
        </p:txBody>
      </p:sp>
      <p:sp>
        <p:nvSpPr>
          <p:cNvPr id="60436" name="Text Box 20"/>
          <p:cNvSpPr txBox="1">
            <a:spLocks noChangeArrowheads="1"/>
          </p:cNvSpPr>
          <p:nvPr/>
        </p:nvSpPr>
        <p:spPr bwMode="auto">
          <a:xfrm>
            <a:off x="2700338" y="1557338"/>
            <a:ext cx="3816350" cy="649287"/>
          </a:xfrm>
          <a:prstGeom prst="rect">
            <a:avLst/>
          </a:prstGeom>
          <a:noFill/>
          <a:ln w="9525">
            <a:noFill/>
            <a:miter lim="800000"/>
            <a:headEnd/>
            <a:tailEnd/>
          </a:ln>
        </p:spPr>
        <p:txBody>
          <a:bodyPr/>
          <a:lstStyle/>
          <a:p>
            <a:pPr algn="ctr"/>
            <a:r>
              <a:rPr lang="uk-UA" sz="1600" b="1"/>
              <a:t>Наказ МНС від</a:t>
            </a:r>
          </a:p>
          <a:p>
            <a:pPr algn="ctr"/>
            <a:r>
              <a:rPr lang="uk-UA" sz="1600" b="1"/>
              <a:t>22.04. 03 р. № 119</a:t>
            </a:r>
            <a:endParaRPr lang="ru-RU" sz="1600" b="1"/>
          </a:p>
        </p:txBody>
      </p:sp>
      <p:sp>
        <p:nvSpPr>
          <p:cNvPr id="60437" name="Text Box 21"/>
          <p:cNvSpPr txBox="1">
            <a:spLocks noChangeArrowheads="1"/>
          </p:cNvSpPr>
          <p:nvPr/>
        </p:nvSpPr>
        <p:spPr bwMode="auto">
          <a:xfrm>
            <a:off x="6372225" y="1557338"/>
            <a:ext cx="1944688" cy="649287"/>
          </a:xfrm>
          <a:prstGeom prst="rect">
            <a:avLst/>
          </a:prstGeom>
          <a:noFill/>
          <a:ln w="9525">
            <a:noFill/>
            <a:miter lim="800000"/>
            <a:headEnd/>
            <a:tailEnd/>
          </a:ln>
        </p:spPr>
        <p:txBody>
          <a:bodyPr/>
          <a:lstStyle/>
          <a:p>
            <a:pPr algn="ctr"/>
            <a:r>
              <a:rPr lang="uk-UA" sz="1600" b="1"/>
              <a:t>ПКМУ від </a:t>
            </a:r>
          </a:p>
          <a:p>
            <a:pPr algn="ctr"/>
            <a:r>
              <a:rPr lang="uk-UA" sz="1600" b="1"/>
              <a:t>24.03.04 р. № 368</a:t>
            </a:r>
            <a:endParaRPr lang="ru-RU" sz="1600" b="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хема 8"/>
          <p:cNvPicPr>
            <a:picLocks noChangeArrowheads="1"/>
          </p:cNvPicPr>
          <p:nvPr/>
        </p:nvPicPr>
        <p:blipFill>
          <a:blip r:embed="rId2"/>
          <a:srcRect/>
          <a:stretch>
            <a:fillRect/>
          </a:stretch>
        </p:blipFill>
        <p:spPr bwMode="auto">
          <a:xfrm>
            <a:off x="249238" y="249238"/>
            <a:ext cx="8718550" cy="6359525"/>
          </a:xfrm>
          <a:prstGeom prst="rect">
            <a:avLst/>
          </a:prstGeom>
          <a:noFill/>
        </p:spPr>
      </p:pic>
      <p:pic>
        <p:nvPicPr>
          <p:cNvPr id="9219" name="Picture 2"/>
          <p:cNvPicPr>
            <a:picLocks noChangeAspect="1" noChangeArrowheads="1"/>
          </p:cNvPicPr>
          <p:nvPr/>
        </p:nvPicPr>
        <p:blipFill>
          <a:blip r:embed="rId3"/>
          <a:srcRect/>
          <a:stretch>
            <a:fillRect/>
          </a:stretch>
        </p:blipFill>
        <p:spPr bwMode="auto">
          <a:xfrm rot="-446541">
            <a:off x="206375" y="4581525"/>
            <a:ext cx="3194050" cy="1838325"/>
          </a:xfrm>
          <a:prstGeom prst="rect">
            <a:avLst/>
          </a:prstGeom>
          <a:noFill/>
          <a:ln w="9525">
            <a:noFill/>
            <a:miter lim="800000"/>
            <a:headEnd/>
            <a:tailEnd/>
          </a:ln>
          <a:effectLst/>
        </p:spPr>
      </p:pic>
      <p:pic>
        <p:nvPicPr>
          <p:cNvPr id="9220" name="Picture 3"/>
          <p:cNvPicPr>
            <a:picLocks noChangeAspect="1" noChangeArrowheads="1"/>
          </p:cNvPicPr>
          <p:nvPr/>
        </p:nvPicPr>
        <p:blipFill>
          <a:blip r:embed="rId4"/>
          <a:srcRect/>
          <a:stretch>
            <a:fillRect/>
          </a:stretch>
        </p:blipFill>
        <p:spPr bwMode="auto">
          <a:xfrm rot="1258959">
            <a:off x="5929313" y="4640263"/>
            <a:ext cx="2578100" cy="1720850"/>
          </a:xfrm>
          <a:prstGeom prst="rect">
            <a:avLst/>
          </a:prstGeom>
          <a:noFill/>
          <a:ln w="9525">
            <a:noFill/>
            <a:miter lim="800000"/>
            <a:headEnd/>
            <a:tailEnd/>
          </a:ln>
          <a:effectLst/>
        </p:spPr>
      </p:pic>
      <p:pic>
        <p:nvPicPr>
          <p:cNvPr id="9221" name="Picture 4"/>
          <p:cNvPicPr>
            <a:picLocks noChangeAspect="1" noChangeArrowheads="1"/>
          </p:cNvPicPr>
          <p:nvPr/>
        </p:nvPicPr>
        <p:blipFill>
          <a:blip r:embed="rId5"/>
          <a:srcRect/>
          <a:stretch>
            <a:fillRect/>
          </a:stretch>
        </p:blipFill>
        <p:spPr bwMode="auto">
          <a:xfrm>
            <a:off x="5745163" y="404813"/>
            <a:ext cx="2984500" cy="1868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832</TotalTime>
  <Words>2310</Words>
  <Application>Microsoft Office PowerPoint</Application>
  <PresentationFormat>Экран (4:3)</PresentationFormat>
  <Paragraphs>479</Paragraphs>
  <Slides>56</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56</vt:i4>
      </vt:variant>
    </vt:vector>
  </HeadingPairs>
  <TitlesOfParts>
    <vt:vector size="58" baseType="lpstr">
      <vt:lpstr>Воздушный поток</vt:lpstr>
      <vt:lpstr>Диаграмма</vt:lpstr>
      <vt:lpstr>Слайд 1</vt:lpstr>
      <vt:lpstr>Слайд 2</vt:lpstr>
      <vt:lpstr>План:</vt:lpstr>
      <vt:lpstr>Слайд 4</vt:lpstr>
      <vt:lpstr>НАДЗВИЧАЙНА СИТУАЦІЯ (НС)</vt:lpstr>
      <vt:lpstr>Слайд 6</vt:lpstr>
      <vt:lpstr>Слайд 7</vt:lpstr>
      <vt:lpstr>НАДЗВИЧАЙНІ СИТУАЦІЇ</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ПРАВОВА РЕГЛАМЕНТАЦІЯ ЦИВІЛЬНОГО ЗАХИСТУ</vt:lpstr>
      <vt:lpstr>Слайд 20</vt:lpstr>
      <vt:lpstr>ЩОРІЧНО В УКРАЇНІ:</vt:lpstr>
      <vt:lpstr>Причини пожеж в Україні: </vt:lpstr>
      <vt:lpstr>Причини пожежі</vt:lpstr>
      <vt:lpstr>Слайд 24</vt:lpstr>
      <vt:lpstr>Небезпечні супутники вогню</vt:lpstr>
      <vt:lpstr>Слайд 26</vt:lpstr>
      <vt:lpstr>Слайд 27</vt:lpstr>
      <vt:lpstr>Слайд 28</vt:lpstr>
      <vt:lpstr>ПРАВИЛА БЕЗПЕЧНОЇ ПОВЕДІНКИ ПРИ ПОЖЕЖАХ</vt:lpstr>
      <vt:lpstr>Слайд 30</vt:lpstr>
      <vt:lpstr>Перевір себе</vt:lpstr>
      <vt:lpstr>Прийшовши додому увечері, ви відчули запах газу. Ваші дії? </vt:lpstr>
      <vt:lpstr>При приготуванні їжі спалахнув жир на сковороді. Ваші дії?</vt:lpstr>
      <vt:lpstr>Згасло полум'я в пальнику на газовій плиті. Ваші дії?</vt:lpstr>
      <vt:lpstr>Пожежа поширюється на меблі та інші предмети, а кімната починає наповнюватися димом. Як ви поступите?</vt:lpstr>
      <vt:lpstr>Слайд 36</vt:lpstr>
      <vt:lpstr>НАДЗВИЧАЙНІ СИТУАЦІЇ</vt:lpstr>
      <vt:lpstr>НЕБЕЗПЕЧНІ ПОДІЇ</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SamLab.ws</dc:creator>
  <cp:lastModifiedBy>user</cp:lastModifiedBy>
  <cp:revision>80</cp:revision>
  <dcterms:created xsi:type="dcterms:W3CDTF">2011-03-23T21:15:40Z</dcterms:created>
  <dcterms:modified xsi:type="dcterms:W3CDTF">2012-04-21T09:32:41Z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000800a41a000000000001024140</vt:lpwstr>
  </property>
</Properties>
</file>