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01" autoAdjust="0"/>
  </p:normalViewPr>
  <p:slideViewPr>
    <p:cSldViewPr>
      <p:cViewPr>
        <p:scale>
          <a:sx n="60" d="100"/>
          <a:sy n="60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8ED3E-606F-49FB-83CE-54537714A8B3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82813-2A86-4C84-9019-E0E5238A4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7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Через</a:t>
            </a:r>
            <a:r>
              <a:rPr lang="uk-UA" baseline="0" dirty="0" smtClean="0"/>
              <a:t> це з,явиться потреба в нових професіях. Отже до вашої уваги ТОП 10 професій майбутнього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2813-2A86-4C84-9019-E0E5238A453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</a:t>
            </a:r>
            <a:r>
              <a:rPr lang="uk-UA" baseline="0" dirty="0" smtClean="0"/>
              <a:t> людини з,явиться можливість зробити собі </a:t>
            </a:r>
            <a:r>
              <a:rPr lang="uk-UA" baseline="0" dirty="0" err="1" smtClean="0"/>
              <a:t>пам</a:t>
            </a:r>
            <a:r>
              <a:rPr lang="uk-UA" baseline="0" dirty="0" smtClean="0"/>
              <a:t>,ять в декілька </a:t>
            </a:r>
            <a:r>
              <a:rPr lang="uk-UA" baseline="0" dirty="0" err="1" smtClean="0"/>
              <a:t>терабайт</a:t>
            </a:r>
            <a:r>
              <a:rPr lang="uk-UA" baseline="0" dirty="0" smtClean="0"/>
              <a:t>. Вставити жорсткий диск як в </a:t>
            </a:r>
            <a:r>
              <a:rPr lang="uk-UA" baseline="0" dirty="0" err="1" smtClean="0"/>
              <a:t>комп</a:t>
            </a:r>
            <a:r>
              <a:rPr lang="uk-UA" baseline="0" dirty="0" smtClean="0"/>
              <a:t>,</a:t>
            </a:r>
            <a:r>
              <a:rPr lang="uk-UA" baseline="0" dirty="0" err="1" smtClean="0"/>
              <a:t>ютер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2813-2A86-4C84-9019-E0E5238A45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Люди вже зараз обирають ГМ</a:t>
            </a:r>
            <a:r>
              <a:rPr lang="uk-UA" baseline="0" dirty="0" smtClean="0"/>
              <a:t> продукти. Ось ви що оберете – велике смачне яблуко, чи гниле яблуко на яке й дивитися не дуже приємно.?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2813-2A86-4C84-9019-E0E5238A45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Роботи замінять людей у догляді за пенсіонерами чи</a:t>
            </a:r>
            <a:r>
              <a:rPr lang="uk-UA" baseline="0" dirty="0" smtClean="0"/>
              <a:t> інвалідами. А ці роботопрацівники будуть налаштовувати роботів на режими роботи.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2813-2A86-4C84-9019-E0E5238A453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Автомобілі</a:t>
            </a:r>
            <a:r>
              <a:rPr lang="uk-UA" baseline="0" dirty="0" smtClean="0"/>
              <a:t> хоч і </a:t>
            </a:r>
            <a:r>
              <a:rPr lang="uk-UA" baseline="0" dirty="0" err="1" smtClean="0"/>
              <a:t>електро</a:t>
            </a:r>
            <a:r>
              <a:rPr lang="uk-UA" baseline="0" dirty="0" smtClean="0"/>
              <a:t> але все одно залишаться і щоб не було порушень залишиться поліція.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2813-2A86-4C84-9019-E0E5238A453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Ще с першими вильотами людини в космос вона почала будувати картини можливих </a:t>
            </a:r>
            <a:r>
              <a:rPr lang="uk-UA" dirty="0" err="1" smtClean="0"/>
              <a:t>космо-міст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2813-2A86-4C84-9019-E0E5238A453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Вже зараз можна змінити погоду. Наприклад нагнати ура</a:t>
            </a:r>
            <a:r>
              <a:rPr lang="uk-UA" baseline="0" dirty="0" smtClean="0"/>
              <a:t>ган на Америку, а у майбутньому люди зможуть нагнати його на сусідню країну. Зараз це можливо лише в глобальних масштабах, а буде можливе в локальних.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2813-2A86-4C84-9019-E0E5238A45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 кожного є данні в мережі які ви хочете видалити але</a:t>
            </a:r>
            <a:r>
              <a:rPr lang="uk-UA" baseline="0" dirty="0" smtClean="0"/>
              <a:t> не можете. В таких випадках навіть видалення </a:t>
            </a:r>
            <a:r>
              <a:rPr lang="uk-UA" baseline="0" dirty="0" err="1" smtClean="0"/>
              <a:t>аккаунту</a:t>
            </a:r>
            <a:r>
              <a:rPr lang="uk-UA" baseline="0" dirty="0" smtClean="0"/>
              <a:t> не завжди допомагає. У майбутньому ви зможете </a:t>
            </a:r>
            <a:r>
              <a:rPr lang="uk-UA" baseline="0" dirty="0" err="1" smtClean="0"/>
              <a:t>зберігти</a:t>
            </a:r>
            <a:r>
              <a:rPr lang="uk-UA" baseline="0" dirty="0" smtClean="0"/>
              <a:t> свої данні від </a:t>
            </a:r>
            <a:r>
              <a:rPr lang="uk-UA" baseline="0" dirty="0" err="1" smtClean="0"/>
              <a:t>хакерів</a:t>
            </a:r>
            <a:r>
              <a:rPr lang="uk-UA" baseline="0" dirty="0" smtClean="0"/>
              <a:t> у мережевих банках.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2813-2A86-4C84-9019-E0E5238A453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Віртуальне</a:t>
            </a:r>
            <a:r>
              <a:rPr lang="uk-UA" baseline="0" dirty="0" smtClean="0"/>
              <a:t> спілкування може погіршити імідж в реалі. Ось щоб такого не траплялось і буде </a:t>
            </a:r>
            <a:r>
              <a:rPr lang="uk-UA" dirty="0" smtClean="0"/>
              <a:t>Стиліст для </a:t>
            </a:r>
            <a:r>
              <a:rPr lang="uk-UA" dirty="0" err="1" smtClean="0"/>
              <a:t>юзера</a:t>
            </a:r>
            <a:r>
              <a:rPr lang="uk-UA" dirty="0" smtClean="0"/>
              <a:t>. Зараз це дуже дорого і не досить якісно а</a:t>
            </a:r>
            <a:r>
              <a:rPr lang="uk-UA" baseline="0" dirty="0" smtClean="0"/>
              <a:t> у майбутньому за ваші справи відповідатимуть професіонали.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2813-2A86-4C84-9019-E0E5238A453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4263108-A5C3-492C-9FC8-D9922CF59467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69C210A-C46D-4F39-84B1-4E1FF77A3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ua/" TargetMode="External"/><Relationship Id="rId2" Type="http://schemas.openxmlformats.org/officeDocument/2006/relationships/hyperlink" Target="http://www.google.com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br.ua/" TargetMode="External"/><Relationship Id="rId4" Type="http://schemas.openxmlformats.org/officeDocument/2006/relationships/hyperlink" Target="http://www.wikipedia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</a:rPr>
              <a:t>Професії майбутнього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00504"/>
            <a:ext cx="8062912" cy="1752600"/>
          </a:xfrm>
        </p:spPr>
        <p:txBody>
          <a:bodyPr/>
          <a:lstStyle/>
          <a:p>
            <a:pPr algn="r"/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Виконав:</a:t>
            </a:r>
          </a:p>
          <a:p>
            <a:pPr algn="r"/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Учень 10 класу</a:t>
            </a:r>
          </a:p>
          <a:p>
            <a:pPr algn="r"/>
            <a:r>
              <a:rPr lang="uk-UA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Кійко</a:t>
            </a:r>
            <a:r>
              <a:rPr lang="uk-UA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Едуард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188" indent="-484188" algn="ctr"/>
            <a:r>
              <a:rPr lang="uk-UA" sz="4400" dirty="0" smtClean="0">
                <a:solidFill>
                  <a:srgbClr val="BEBDBB"/>
                </a:solidFill>
                <a:latin typeface="Rockwell"/>
              </a:rPr>
              <a:t>Поліцейські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Без поліції зараз та і в майбутньому нікуди. 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36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00" y="1447800"/>
            <a:ext cx="4495800" cy="3098800"/>
          </a:xfrm>
          <a:prstGeom prst="rect">
            <a:avLst/>
          </a:prstGeom>
          <a:noFill/>
        </p:spPr>
      </p:pic>
      <p:pic>
        <p:nvPicPr>
          <p:cNvPr id="37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248" y="3357562"/>
            <a:ext cx="4432300" cy="294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188" indent="-484188" algn="ctr"/>
            <a:r>
              <a:rPr lang="uk-UA" sz="4400" dirty="0" smtClean="0">
                <a:solidFill>
                  <a:srgbClr val="BEBDBB"/>
                </a:solidFill>
                <a:latin typeface="Rockwell"/>
              </a:rPr>
              <a:t/>
            </a:r>
            <a:br>
              <a:rPr lang="uk-UA" sz="4400" dirty="0" smtClean="0">
                <a:solidFill>
                  <a:srgbClr val="BEBDBB"/>
                </a:solidFill>
                <a:latin typeface="Rockwell"/>
              </a:rPr>
            </a:br>
            <a:r>
              <a:rPr lang="uk-UA" sz="4400" dirty="0" smtClean="0">
                <a:solidFill>
                  <a:srgbClr val="BEBDBB"/>
                </a:solidFill>
                <a:latin typeface="Rockwell"/>
              </a:rPr>
              <a:t>Космічні архітектори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Космічні архітектори будуть робити будівлі за межами Землі. Так звані космічні міста.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38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5500" y="1485900"/>
            <a:ext cx="4203700" cy="3124200"/>
          </a:xfrm>
          <a:prstGeom prst="rect">
            <a:avLst/>
          </a:prstGeom>
          <a:noFill/>
        </p:spPr>
      </p:pic>
      <p:pic>
        <p:nvPicPr>
          <p:cNvPr id="39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4100" y="3848100"/>
            <a:ext cx="3556000" cy="264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188" indent="-484188" algn="ctr"/>
            <a:r>
              <a:rPr lang="uk-UA" sz="4400" dirty="0" smtClean="0">
                <a:solidFill>
                  <a:srgbClr val="BEBDBB"/>
                </a:solidFill>
                <a:latin typeface="Rockwell"/>
              </a:rPr>
              <a:t>Торгівці погодою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Буває таке, що ви хочете змінити погоду? З цими людьми ви зможете втілити свої мрії.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40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4622800" cy="3467100"/>
          </a:xfrm>
          <a:prstGeom prst="rect">
            <a:avLst/>
          </a:prstGeom>
          <a:noFill/>
        </p:spPr>
      </p:pic>
      <p:pic>
        <p:nvPicPr>
          <p:cNvPr id="41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1400" y="4267200"/>
            <a:ext cx="3225800" cy="24003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188" indent="-484188" algn="ctr"/>
            <a:r>
              <a:rPr lang="uk-UA" sz="4400" dirty="0" smtClean="0">
                <a:solidFill>
                  <a:srgbClr val="BEBDBB"/>
                </a:solidFill>
                <a:latin typeface="Rockwell"/>
              </a:rPr>
              <a:t>Мережний охоронець-секретар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Мережний охоронець-секретар – це охоронець ваших даних (паролі, файли і </a:t>
            </a:r>
            <a:r>
              <a:rPr lang="uk-UA" sz="2800" dirty="0" err="1" smtClean="0">
                <a:solidFill>
                  <a:srgbClr val="FFFFFF"/>
                </a:solidFill>
                <a:latin typeface="Rockwell"/>
              </a:rPr>
              <a:t>тд</a:t>
            </a:r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) у мережі Інтернет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42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4310090" cy="42592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600" dirty="0" smtClean="0">
                <a:solidFill>
                  <a:srgbClr val="BEBDBB"/>
                </a:solidFill>
                <a:latin typeface="Rockwell"/>
              </a:rPr>
              <a:t>Стиліст для </a:t>
            </a:r>
            <a:r>
              <a:rPr lang="uk-UA" sz="4600" dirty="0" err="1" smtClean="0">
                <a:solidFill>
                  <a:srgbClr val="BEBDBB"/>
                </a:solidFill>
                <a:latin typeface="Rockwell"/>
              </a:rPr>
              <a:t>юзера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Це ваша права рука у мережі. Всі справи (створення іміджу, ведення </a:t>
            </a:r>
            <a:r>
              <a:rPr lang="uk-UA" sz="2800" dirty="0" err="1" smtClean="0">
                <a:solidFill>
                  <a:srgbClr val="FFFFFF"/>
                </a:solidFill>
                <a:latin typeface="Rockwell"/>
              </a:rPr>
              <a:t>блогів</a:t>
            </a:r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 і форумів) ви зможете доручити спеціалістам.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43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600" y="1536700"/>
            <a:ext cx="43434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Отже, в майбутньому професій побільшає, з</a:t>
            </a:r>
            <a:r>
              <a:rPr lang="en-US" dirty="0" smtClean="0"/>
              <a:t>’</a:t>
            </a:r>
            <a:r>
              <a:rPr lang="uk-UA" dirty="0" smtClean="0"/>
              <a:t>явиться багато нових професій, і тому зникнуть старі непотрібні професії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uk-UA" sz="4600" dirty="0" smtClean="0">
                <a:solidFill>
                  <a:srgbClr val="BEBDBB"/>
                </a:solidFill>
                <a:latin typeface="Rockwell"/>
              </a:rPr>
              <a:t>Використана література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0" i="0" dirty="0" smtClean="0">
                <a:solidFill>
                  <a:srgbClr val="FFFFFF"/>
                </a:solidFill>
                <a:latin typeface="Rockwell"/>
              </a:rPr>
              <a:t>Большая Энциклопедия Школьника «</a:t>
            </a:r>
            <a:r>
              <a:rPr lang="ru-RU" sz="3200" b="0" i="0" dirty="0" err="1" smtClean="0">
                <a:solidFill>
                  <a:srgbClr val="FFFFFF"/>
                </a:solidFill>
                <a:latin typeface="Rockwell"/>
              </a:rPr>
              <a:t>Росмэн</a:t>
            </a:r>
            <a:r>
              <a:rPr lang="ru-RU" sz="3200" b="0" i="0" dirty="0" smtClean="0">
                <a:solidFill>
                  <a:srgbClr val="FFFFFF"/>
                </a:solidFill>
                <a:latin typeface="Rockwell"/>
              </a:rPr>
              <a:t>» 2001 год</a:t>
            </a:r>
          </a:p>
          <a:p>
            <a:r>
              <a:rPr lang="en-US" sz="3200" b="0" i="0" dirty="0" smtClean="0">
                <a:solidFill>
                  <a:srgbClr val="FFFFFF"/>
                </a:solidFill>
                <a:latin typeface="Rockwell"/>
                <a:hlinkClick r:id="rId2"/>
              </a:rPr>
              <a:t>www.google.com.ua</a:t>
            </a:r>
          </a:p>
          <a:p>
            <a:r>
              <a:rPr lang="en-US" sz="3200" b="0" i="0" dirty="0" smtClean="0">
                <a:solidFill>
                  <a:srgbClr val="FFFFFF"/>
                </a:solidFill>
                <a:latin typeface="Rockwell"/>
                <a:hlinkClick r:id="rId3"/>
              </a:rPr>
              <a:t>www.yandex.ua</a:t>
            </a:r>
          </a:p>
          <a:p>
            <a:r>
              <a:rPr lang="en-US" sz="3200" b="0" i="0" dirty="0" smtClean="0">
                <a:solidFill>
                  <a:srgbClr val="FFFFFF"/>
                </a:solidFill>
                <a:latin typeface="Rockwell"/>
                <a:hlinkClick r:id="rId4"/>
              </a:rPr>
              <a:t>www.wikipedia.ua</a:t>
            </a:r>
          </a:p>
          <a:p>
            <a:r>
              <a:rPr lang="en-US" sz="3200" b="0" i="0" dirty="0" smtClean="0">
                <a:solidFill>
                  <a:srgbClr val="FFFFFF"/>
                </a:solidFill>
                <a:latin typeface="Rockwell"/>
                <a:hlinkClick r:id="rId5"/>
              </a:rPr>
              <a:t>www.ubr.ua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>
            <a:normAutofit/>
          </a:bodyPr>
          <a:lstStyle/>
          <a:p>
            <a:r>
              <a:rPr lang="uk-UA" sz="3600" dirty="0" smtClean="0">
                <a:hlinkClick r:id="rId2" action="ppaction://hlinksldjump"/>
              </a:rPr>
              <a:t>Становище планети</a:t>
            </a:r>
            <a:endParaRPr lang="uk-UA" sz="3600" dirty="0" smtClean="0"/>
          </a:p>
          <a:p>
            <a:r>
              <a:rPr lang="uk-UA" sz="3600" dirty="0" smtClean="0">
                <a:hlinkClick r:id="rId3" action="ppaction://hlinksldjump"/>
              </a:rPr>
              <a:t>Топ – 10 професій</a:t>
            </a:r>
            <a:endParaRPr lang="uk-UA" sz="3600" dirty="0" smtClean="0"/>
          </a:p>
          <a:p>
            <a:r>
              <a:rPr lang="uk-UA" sz="3600" dirty="0" smtClean="0">
                <a:hlinkClick r:id="rId4" action="ppaction://hlinksldjump"/>
              </a:rPr>
              <a:t>Висновок</a:t>
            </a:r>
            <a:endParaRPr lang="uk-UA" sz="3600" dirty="0" smtClean="0"/>
          </a:p>
          <a:p>
            <a:r>
              <a:rPr lang="uk-UA" sz="3600" dirty="0" smtClean="0">
                <a:hlinkClick r:id="rId5" action="ppaction://hlinksldjump"/>
              </a:rPr>
              <a:t>Використана література</a:t>
            </a:r>
            <a:endParaRPr lang="uk-UA" sz="36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600" dirty="0" smtClean="0">
                <a:solidFill>
                  <a:srgbClr val="BEBDBB"/>
                </a:solidFill>
                <a:latin typeface="Rockwell"/>
              </a:rPr>
              <a:t>Становище планети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0" i="0" dirty="0" smtClean="0">
                <a:solidFill>
                  <a:srgbClr val="FFFFFF"/>
                </a:solidFill>
                <a:latin typeface="Rockwell"/>
              </a:rPr>
              <a:t>Через 10 – 20 років населення Землі складатиме 8,3 </a:t>
            </a:r>
            <a:r>
              <a:rPr lang="uk-UA" sz="3200" b="0" i="0" dirty="0" err="1" smtClean="0">
                <a:solidFill>
                  <a:srgbClr val="FFFFFF"/>
                </a:solidFill>
                <a:latin typeface="Rockwell"/>
              </a:rPr>
              <a:t>млрд</a:t>
            </a:r>
            <a:r>
              <a:rPr lang="uk-UA" sz="3200" b="0" i="0" dirty="0" smtClean="0">
                <a:solidFill>
                  <a:srgbClr val="FFFFFF"/>
                </a:solidFill>
                <a:latin typeface="Rockwell"/>
              </a:rPr>
              <a:t> чоловік.</a:t>
            </a:r>
          </a:p>
        </p:txBody>
      </p:sp>
      <p:pic>
        <p:nvPicPr>
          <p:cNvPr id="24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7900" y="2870200"/>
            <a:ext cx="5283200" cy="2641600"/>
          </a:xfrm>
          <a:prstGeom prst="rect">
            <a:avLst/>
          </a:prstGeom>
          <a:noFill/>
        </p:spPr>
      </p:pic>
      <p:pic>
        <p:nvPicPr>
          <p:cNvPr id="25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100" y="3568700"/>
            <a:ext cx="3035300" cy="25273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uk-UA" dirty="0" smtClean="0"/>
              <a:t>Топ – 10 професій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1325" indent="-376238"/>
            <a:r>
              <a:rPr lang="uk-UA" sz="2800" dirty="0" err="1" smtClean="0">
                <a:hlinkClick r:id="rId2" action="ppaction://hlinksldjump"/>
              </a:rPr>
              <a:t>Наномедики</a:t>
            </a:r>
            <a:endParaRPr lang="uk-UA" sz="2800" dirty="0" smtClean="0"/>
          </a:p>
          <a:p>
            <a:pPr marL="441325" indent="-376238"/>
            <a:r>
              <a:rPr lang="uk-UA" sz="2800" dirty="0" smtClean="0">
                <a:hlinkClick r:id="rId3" action="ppaction://hlinksldjump"/>
              </a:rPr>
              <a:t>Торгівці внутрішніми органами</a:t>
            </a:r>
            <a:endParaRPr lang="uk-UA" sz="2800" dirty="0" smtClean="0"/>
          </a:p>
          <a:p>
            <a:pPr marL="441325" indent="-376238"/>
            <a:r>
              <a:rPr lang="uk-UA" sz="2800" dirty="0" smtClean="0">
                <a:hlinkClick r:id="rId4" action="ppaction://hlinksldjump"/>
              </a:rPr>
              <a:t>Флеш-хірурги</a:t>
            </a:r>
            <a:endParaRPr lang="uk-UA" sz="2800" dirty="0" smtClean="0"/>
          </a:p>
          <a:p>
            <a:pPr marL="441325" indent="-376238"/>
            <a:r>
              <a:rPr lang="uk-UA" sz="2800" dirty="0" err="1" smtClean="0">
                <a:hlinkClick r:id="rId5" action="ppaction://hlinksldjump"/>
              </a:rPr>
              <a:t>Геноагрономи</a:t>
            </a:r>
            <a:endParaRPr lang="uk-UA" sz="2800" dirty="0" smtClean="0"/>
          </a:p>
          <a:p>
            <a:pPr marL="441325" indent="-376238"/>
            <a:r>
              <a:rPr lang="uk-UA" sz="2800" dirty="0" smtClean="0">
                <a:hlinkClick r:id="rId6" action="ppaction://hlinksldjump"/>
              </a:rPr>
              <a:t>Соціальний </a:t>
            </a:r>
            <a:r>
              <a:rPr lang="uk-UA" sz="2800" dirty="0" err="1" smtClean="0">
                <a:hlinkClick r:id="rId6" action="ppaction://hlinksldjump"/>
              </a:rPr>
              <a:t>роботопрацівник</a:t>
            </a:r>
            <a:endParaRPr lang="uk-UA" sz="2800" dirty="0" smtClean="0"/>
          </a:p>
          <a:p>
            <a:pPr marL="441325" indent="-376238"/>
            <a:r>
              <a:rPr lang="uk-UA" sz="2800" dirty="0" smtClean="0">
                <a:hlinkClick r:id="rId7" action="ppaction://hlinksldjump"/>
              </a:rPr>
              <a:t>Поліцейські</a:t>
            </a:r>
            <a:endParaRPr lang="uk-UA" sz="2800" dirty="0" smtClean="0"/>
          </a:p>
          <a:p>
            <a:pPr marL="441325" indent="-376238"/>
            <a:r>
              <a:rPr lang="uk-UA" sz="2800" dirty="0" smtClean="0">
                <a:hlinkClick r:id="rId8" action="ppaction://hlinksldjump"/>
              </a:rPr>
              <a:t>Космічні архітектори</a:t>
            </a:r>
            <a:endParaRPr lang="uk-UA" sz="2800" dirty="0" smtClean="0"/>
          </a:p>
          <a:p>
            <a:pPr marL="441325" indent="-376238"/>
            <a:r>
              <a:rPr lang="uk-UA" sz="2800" dirty="0" smtClean="0">
                <a:hlinkClick r:id="rId9" action="ppaction://hlinksldjump"/>
              </a:rPr>
              <a:t>Торгівці погодою</a:t>
            </a:r>
            <a:endParaRPr lang="uk-UA" sz="2800" dirty="0" smtClean="0"/>
          </a:p>
          <a:p>
            <a:pPr marL="441325" indent="-376238"/>
            <a:r>
              <a:rPr lang="uk-UA" sz="2800" dirty="0" smtClean="0">
                <a:hlinkClick r:id="rId10" action="ppaction://hlinksldjump"/>
              </a:rPr>
              <a:t>Мережний охоронець-секретар</a:t>
            </a:r>
            <a:endParaRPr lang="uk-UA" sz="2800" dirty="0" smtClean="0"/>
          </a:p>
          <a:p>
            <a:pPr marL="441325" indent="-376238"/>
            <a:r>
              <a:rPr lang="uk-UA" sz="2800" dirty="0" smtClean="0">
                <a:hlinkClick r:id="rId11" action="ppaction://hlinksldjump"/>
              </a:rPr>
              <a:t>Стиліст для </a:t>
            </a:r>
            <a:r>
              <a:rPr lang="uk-UA" sz="2800" dirty="0" err="1" smtClean="0">
                <a:hlinkClick r:id="rId11" action="ppaction://hlinksldjump"/>
              </a:rPr>
              <a:t>юзера</a:t>
            </a:r>
            <a:endParaRPr lang="uk-UA" sz="2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indent="-484188" algn="ctr"/>
            <a:r>
              <a:rPr lang="uk-UA" sz="4600" dirty="0" err="1" smtClean="0">
                <a:solidFill>
                  <a:srgbClr val="BEBDBB"/>
                </a:solidFill>
                <a:latin typeface="Rockwell"/>
              </a:rPr>
              <a:t>Наномедики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b="0" i="0" dirty="0" err="1" smtClean="0">
                <a:solidFill>
                  <a:srgbClr val="FFFFFF"/>
                </a:solidFill>
                <a:latin typeface="Rockwell"/>
              </a:rPr>
              <a:t>Нанороботи</a:t>
            </a:r>
            <a:r>
              <a:rPr lang="uk-UA" sz="2800" b="0" i="0" dirty="0" smtClean="0">
                <a:solidFill>
                  <a:srgbClr val="FFFFFF"/>
                </a:solidFill>
                <a:latin typeface="Rockwell"/>
              </a:rPr>
              <a:t> повністю замінять діагностів і ліки, і зможуть лікувати людину з середини.</a:t>
            </a:r>
          </a:p>
        </p:txBody>
      </p:sp>
      <p:pic>
        <p:nvPicPr>
          <p:cNvPr id="26" name="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0" y="1447800"/>
            <a:ext cx="3802090" cy="3910026"/>
          </a:xfrm>
          <a:prstGeom prst="rect">
            <a:avLst/>
          </a:prstGeom>
          <a:noFill/>
        </p:spPr>
      </p:pic>
      <p:pic>
        <p:nvPicPr>
          <p:cNvPr id="27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800" y="3911600"/>
            <a:ext cx="3454400" cy="22987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algn="ctr"/>
            <a:r>
              <a:rPr lang="uk-UA" sz="4400" dirty="0" smtClean="0">
                <a:solidFill>
                  <a:srgbClr val="BEBDBB"/>
                </a:solidFill>
                <a:latin typeface="Rockwell"/>
              </a:rPr>
              <a:t>Торгівці внутрішніми органами</a:t>
            </a:r>
            <a:br>
              <a:rPr lang="uk-UA" sz="4400" dirty="0" smtClean="0">
                <a:solidFill>
                  <a:srgbClr val="BEBDBB"/>
                </a:solidFill>
                <a:latin typeface="Rockwell"/>
              </a:rPr>
            </a:b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uk-UA" sz="3000" dirty="0" smtClean="0">
                <a:solidFill>
                  <a:srgbClr val="FFFFFF"/>
                </a:solidFill>
                <a:latin typeface="Rockwell"/>
              </a:rPr>
              <a:t>Те що зараз може і карається законом у майбутньому набере обертів і стане нормальним явищем. Дешевше буде купити собі новий орган, а ніж вилікувати старий</a:t>
            </a:r>
            <a:endParaRPr lang="ru-RU" sz="30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30" name="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200" y="939800"/>
            <a:ext cx="4127500" cy="3124200"/>
          </a:xfrm>
          <a:prstGeom prst="rect">
            <a:avLst/>
          </a:prstGeom>
          <a:noFill/>
        </p:spPr>
      </p:pic>
      <p:pic>
        <p:nvPicPr>
          <p:cNvPr id="31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6100" y="3937000"/>
            <a:ext cx="3035300" cy="22733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188" indent="-484188" algn="ctr"/>
            <a:r>
              <a:rPr lang="uk-UA" sz="4400" dirty="0" smtClean="0">
                <a:solidFill>
                  <a:srgbClr val="BEBDBB"/>
                </a:solidFill>
                <a:latin typeface="Rockwell"/>
              </a:rPr>
              <a:t>Флеш-хірурги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Ця професія розуміє в собі збільшення </a:t>
            </a:r>
            <a:r>
              <a:rPr lang="uk-UA" sz="2800" dirty="0" err="1" smtClean="0">
                <a:solidFill>
                  <a:srgbClr val="FFFFFF"/>
                </a:solidFill>
                <a:latin typeface="Rockwell"/>
              </a:rPr>
              <a:t>пам</a:t>
            </a:r>
            <a:r>
              <a:rPr lang="en-US" sz="2800" dirty="0" smtClean="0">
                <a:solidFill>
                  <a:srgbClr val="FFFFFF"/>
                </a:solidFill>
                <a:latin typeface="Rockwell"/>
              </a:rPr>
              <a:t>’</a:t>
            </a:r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яті людини за допомогою електронних накопичувачів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28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12" y="1214422"/>
            <a:ext cx="2679700" cy="2667000"/>
          </a:xfrm>
          <a:prstGeom prst="rect">
            <a:avLst/>
          </a:prstGeom>
          <a:noFill/>
        </p:spPr>
      </p:pic>
      <p:pic>
        <p:nvPicPr>
          <p:cNvPr id="29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7686" y="3857628"/>
            <a:ext cx="3065490" cy="25685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188" indent="-484188" algn="ctr"/>
            <a:r>
              <a:rPr lang="uk-UA" sz="4400" dirty="0" err="1" smtClean="0">
                <a:solidFill>
                  <a:srgbClr val="BEBDBB"/>
                </a:solidFill>
                <a:latin typeface="Rockwell"/>
              </a:rPr>
              <a:t>Геноагрономи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Ця професія буде спрямована на вирощення </a:t>
            </a:r>
            <a:r>
              <a:rPr lang="uk-UA" sz="2800" dirty="0" err="1" smtClean="0">
                <a:solidFill>
                  <a:srgbClr val="FFFFFF"/>
                </a:solidFill>
                <a:latin typeface="Rockwell"/>
              </a:rPr>
              <a:t>генно</a:t>
            </a:r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 модифікованих рослин. Для подальшого вживання у їжу.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32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500" y="1447800"/>
            <a:ext cx="4127500" cy="3052770"/>
          </a:xfrm>
          <a:prstGeom prst="rect">
            <a:avLst/>
          </a:prstGeom>
          <a:noFill/>
        </p:spPr>
      </p:pic>
      <p:pic>
        <p:nvPicPr>
          <p:cNvPr id="33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0232" y="4357694"/>
            <a:ext cx="2984500" cy="2247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188" indent="-484188" algn="ctr"/>
            <a:r>
              <a:rPr lang="uk-UA" sz="4400" dirty="0" smtClean="0">
                <a:solidFill>
                  <a:srgbClr val="BEBDBB"/>
                </a:solidFill>
                <a:latin typeface="Rockwell"/>
              </a:rPr>
              <a:t>Соціальний </a:t>
            </a:r>
            <a:r>
              <a:rPr lang="uk-UA" sz="4400" dirty="0" err="1" smtClean="0">
                <a:solidFill>
                  <a:srgbClr val="BEBDBB"/>
                </a:solidFill>
                <a:latin typeface="Rockwell"/>
              </a:rPr>
              <a:t>роботопрацівник</a:t>
            </a:r>
            <a:endParaRPr lang="ru-RU" sz="4600" dirty="0">
              <a:solidFill>
                <a:srgbClr val="BEBDBB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Роботи будуть обслуговувати людей, а роботів, в свою чергу, соціальні роботопрацівники.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34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0100" y="1422400"/>
            <a:ext cx="3962428" cy="3006732"/>
          </a:xfrm>
          <a:prstGeom prst="rect">
            <a:avLst/>
          </a:prstGeom>
          <a:noFill/>
        </p:spPr>
      </p:pic>
      <p:pic>
        <p:nvPicPr>
          <p:cNvPr id="35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8800" y="3543300"/>
            <a:ext cx="37973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3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92D050"/>
      </a:hlink>
      <a:folHlink>
        <a:srgbClr val="FF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157</TotalTime>
  <Words>501</Words>
  <Application>Microsoft Office PowerPoint</Application>
  <PresentationFormat>Экран (4:3)</PresentationFormat>
  <Paragraphs>76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Професії майбутнього</vt:lpstr>
      <vt:lpstr>План</vt:lpstr>
      <vt:lpstr>Становище планети</vt:lpstr>
      <vt:lpstr>Топ – 10 професій</vt:lpstr>
      <vt:lpstr>Наномедики</vt:lpstr>
      <vt:lpstr>Торгівці внутрішніми органами </vt:lpstr>
      <vt:lpstr>Флеш-хірурги</vt:lpstr>
      <vt:lpstr>Геноагрономи</vt:lpstr>
      <vt:lpstr>Соціальний роботопрацівник</vt:lpstr>
      <vt:lpstr>Поліцейські</vt:lpstr>
      <vt:lpstr> Космічні архітектори</vt:lpstr>
      <vt:lpstr>Торгівці погодою</vt:lpstr>
      <vt:lpstr>Мережний охоронець-секретар</vt:lpstr>
      <vt:lpstr>Стиліст для юзера</vt:lpstr>
      <vt:lpstr>Висновок</vt:lpstr>
      <vt:lpstr>Використана література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Професії майбутнього</dc:title>
  <dc:creator>Admin</dc:creator>
  <cp:lastModifiedBy>Eduard Kiyko</cp:lastModifiedBy>
  <cp:revision>34</cp:revision>
  <dcterms:created xsi:type="dcterms:W3CDTF">2011-11-28T13:20:47Z</dcterms:created>
  <dcterms:modified xsi:type="dcterms:W3CDTF">2014-06-09T12:27:31Z</dcterms:modified>
</cp:coreProperties>
</file>