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1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47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2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65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7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9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75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721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379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83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65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470A-E95F-4909-AB39-FCC827B5B02E}" type="datetimeFigureOut">
              <a:rPr lang="ru-RU" smtClean="0"/>
              <a:t>03.03.2014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5E43D-053B-4BEC-B636-983087298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7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r="3765"/>
          <a:stretch/>
        </p:blipFill>
        <p:spPr bwMode="auto">
          <a:xfrm>
            <a:off x="-1" y="-20782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20782"/>
            <a:ext cx="914400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500" b="1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Практична робота</a:t>
            </a:r>
          </a:p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Тема: </a:t>
            </a:r>
            <a:r>
              <a:rPr lang="uk-UA" sz="3000" i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планування малого бізнесу з використанням методу послідовного опису дій.</a:t>
            </a:r>
            <a:endParaRPr lang="uk-UA" sz="3000" i="1" dirty="0" smtClean="0">
              <a:ln>
                <a:solidFill>
                  <a:schemeClr val="tx1"/>
                </a:solidFill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glow rad="1016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635" y="0"/>
            <a:ext cx="6856365" cy="685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354" y="332656"/>
            <a:ext cx="5088726" cy="532453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700" i="1" dirty="0" smtClean="0"/>
              <a:t>Піца випікається і відразу надходить у продаж, тому вона постає перед покупцем завжди свіжою і гарячою. Варто відзначити безсумнівні смакові якості піци. Відмінні її споживчі властивості забезпечують сучасна технологія виробництва та якісна сировина. Особливі смакові якості піци додають приправи. Для виробництва піци використовуються наступні компоненти:</a:t>
            </a:r>
          </a:p>
          <a:p>
            <a:pPr algn="just"/>
            <a:r>
              <a:rPr lang="uk-UA" sz="1700" i="1" dirty="0" smtClean="0"/>
              <a:t>1) Тісто: борошно пшеничне вищого ґатунку, дріжджі пресовані, сіль, вода, масло рослинне.</a:t>
            </a:r>
          </a:p>
          <a:p>
            <a:pPr algn="just"/>
            <a:r>
              <a:rPr lang="uk-UA" sz="1700" i="1" dirty="0" smtClean="0"/>
              <a:t>2) Начинка: овочі, гриби, вершкове масло, сир, лимони, яйця, </a:t>
            </a:r>
            <a:r>
              <a:rPr lang="uk-UA" sz="1700" i="1" dirty="0" err="1" smtClean="0"/>
              <a:t>напівкопчена</a:t>
            </a:r>
            <a:r>
              <a:rPr lang="uk-UA" sz="1700" i="1" dirty="0" smtClean="0"/>
              <a:t> ковбаса, спеції.</a:t>
            </a:r>
          </a:p>
          <a:p>
            <a:pPr algn="just"/>
            <a:endParaRPr lang="uk-UA" sz="1700" i="1" dirty="0" smtClean="0"/>
          </a:p>
          <a:p>
            <a:pPr algn="just"/>
            <a:r>
              <a:rPr lang="uk-UA" sz="1700" i="1" dirty="0" smtClean="0"/>
              <a:t>Крім відмінних смакових якостей піци, можна відзначити:</a:t>
            </a:r>
          </a:p>
          <a:p>
            <a:pPr algn="just"/>
            <a:r>
              <a:rPr lang="uk-UA" sz="1700" i="1" dirty="0" smtClean="0"/>
              <a:t>1) Її корисність, яка полягає в утриманні корисних мінералів і вітамінів.</a:t>
            </a:r>
          </a:p>
          <a:p>
            <a:pPr algn="just"/>
            <a:r>
              <a:rPr lang="uk-UA" sz="1700" i="1" dirty="0" smtClean="0"/>
              <a:t>2) Калорійність (енергетична цінність в 100 г - 311,1 ккал; білки - 11,7 г, жири - 8,7 г, вуглеводи - 46,5).</a:t>
            </a:r>
            <a:endParaRPr lang="uk-UA" sz="1700" i="1" dirty="0"/>
          </a:p>
        </p:txBody>
      </p:sp>
    </p:spTree>
    <p:extLst>
      <p:ext uri="{BB962C8B-B14F-4D97-AF65-F5344CB8AC3E}">
        <p14:creationId xmlns:p14="http://schemas.microsoft.com/office/powerpoint/2010/main" val="4185987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5" r="14132" b="3045"/>
          <a:stretch/>
        </p:blipFill>
        <p:spPr bwMode="auto">
          <a:xfrm>
            <a:off x="-1" y="-241275"/>
            <a:ext cx="9144001" cy="70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11559" y="404664"/>
            <a:ext cx="7920880" cy="5976664"/>
          </a:xfrm>
          <a:prstGeom prst="round2Diag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723034"/>
            <a:ext cx="77768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900" i="1" dirty="0" smtClean="0"/>
              <a:t>Ціна на продукт складається, виходячи з проведеного аналізу цін компаній і приватних осіб, що пропонують аналогічні продукти.</a:t>
            </a:r>
          </a:p>
          <a:p>
            <a:pPr algn="just"/>
            <a:endParaRPr lang="uk-UA" sz="1900" i="1" dirty="0" smtClean="0"/>
          </a:p>
          <a:p>
            <a:pPr algn="just"/>
            <a:r>
              <a:rPr lang="uk-UA" sz="1900" i="1" dirty="0" smtClean="0"/>
              <a:t>Визначено ціни на деякі типи продукції(міні-піца):</a:t>
            </a:r>
          </a:p>
          <a:p>
            <a:pPr algn="just"/>
            <a:r>
              <a:rPr lang="uk-UA" sz="1900" i="1" dirty="0" smtClean="0"/>
              <a:t>1. Піца з цибулею та помідорами – 25 грн.</a:t>
            </a:r>
          </a:p>
          <a:p>
            <a:pPr algn="just"/>
            <a:r>
              <a:rPr lang="uk-UA" sz="1900" i="1" dirty="0" smtClean="0"/>
              <a:t>2. Піца з Ніцци -28 грн.</a:t>
            </a:r>
          </a:p>
          <a:p>
            <a:pPr algn="just"/>
            <a:r>
              <a:rPr lang="uk-UA" sz="1900" i="1" dirty="0" smtClean="0"/>
              <a:t>3. Піца з печерицями – 30 грн.</a:t>
            </a:r>
          </a:p>
          <a:p>
            <a:pPr algn="just"/>
            <a:r>
              <a:rPr lang="uk-UA" sz="1900" i="1" dirty="0" smtClean="0"/>
              <a:t>4. Піца з куриним філе – 25 грн.</a:t>
            </a:r>
          </a:p>
          <a:p>
            <a:pPr algn="just"/>
            <a:r>
              <a:rPr lang="uk-UA" sz="1900" i="1" dirty="0" smtClean="0"/>
              <a:t>5. Піца з ковбасою -26 грн.</a:t>
            </a:r>
          </a:p>
          <a:p>
            <a:pPr algn="just"/>
            <a:r>
              <a:rPr lang="uk-UA" sz="1900" i="1" dirty="0" smtClean="0"/>
              <a:t>6. Напої, у тому числі: кава, чай, лимонад, мінеральна вода.</a:t>
            </a:r>
          </a:p>
          <a:p>
            <a:pPr algn="just"/>
            <a:endParaRPr lang="uk-UA" sz="1900" i="1" dirty="0" smtClean="0"/>
          </a:p>
          <a:p>
            <a:pPr algn="just"/>
            <a:r>
              <a:rPr lang="uk-UA" sz="1900" i="1" dirty="0" smtClean="0"/>
              <a:t>Також наша фірма пропонує низку акцій у свята, можлива безкоштовна доставки піци при мінімальному замовленні 70 грн. та ін.</a:t>
            </a:r>
          </a:p>
          <a:p>
            <a:pPr algn="just"/>
            <a:endParaRPr lang="uk-UA" sz="1900" i="1" dirty="0" smtClean="0"/>
          </a:p>
          <a:p>
            <a:pPr algn="just"/>
            <a:r>
              <a:rPr lang="uk-UA" sz="1900" i="1" dirty="0" smtClean="0"/>
              <a:t>Підприємство “Італія” є конкурентоспроможним, тому що ціна продукції значно нижча, ніж у конкурентів, приблизно в два рази, що дає змогу завоювати більше коло потенційних споживачів даного продукту.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86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2"/>
          <a:stretch/>
        </p:blipFill>
        <p:spPr bwMode="auto">
          <a:xfrm>
            <a:off x="0" y="586320"/>
            <a:ext cx="9138231" cy="627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81"/>
          <a:stretch/>
        </p:blipFill>
        <p:spPr bwMode="auto">
          <a:xfrm rot="10800000">
            <a:off x="-1006" y="0"/>
            <a:ext cx="9139237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217380"/>
            <a:ext cx="5256584" cy="80984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5500" b="1" i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І</a:t>
            </a:r>
            <a:r>
              <a:rPr lang="en-US" sz="5500" b="1" i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 </a:t>
            </a:r>
            <a:r>
              <a:rPr lang="ru-RU" sz="5500" b="1" i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Реклама</a:t>
            </a:r>
          </a:p>
        </p:txBody>
      </p:sp>
      <p:sp>
        <p:nvSpPr>
          <p:cNvPr id="3" name="Овал 2"/>
          <p:cNvSpPr/>
          <p:nvPr/>
        </p:nvSpPr>
        <p:spPr>
          <a:xfrm>
            <a:off x="179512" y="1133033"/>
            <a:ext cx="4824536" cy="5608335"/>
          </a:xfrm>
          <a:prstGeom prst="ellipse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35596" y="1675042"/>
            <a:ext cx="3312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  <a:tabLst>
                <a:tab pos="685800" algn="l"/>
              </a:tabLst>
            </a:pP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Реклама важлива, як і в будь-якому бізнесі. Щоб привернути увагу великої кількості клієнтів необхідно:</a:t>
            </a:r>
            <a:endParaRPr lang="ru-RU" sz="1200" dirty="0">
              <a:latin typeface="Century" pitchFamily="18" charset="0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"/>
              <a:tabLst>
                <a:tab pos="685800" algn="l"/>
                <a:tab pos="733425" algn="l"/>
              </a:tabLst>
            </a:pP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забезпечити відмінну якість піци і інших продуктів нашої </a:t>
            </a:r>
            <a:r>
              <a:rPr lang="uk-UA" sz="1200" dirty="0" err="1">
                <a:latin typeface="Century" pitchFamily="18" charset="0"/>
                <a:ea typeface="Calibri"/>
                <a:cs typeface="Times New Roman"/>
              </a:rPr>
              <a:t>піцерії</a:t>
            </a: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;</a:t>
            </a:r>
            <a:endParaRPr lang="ru-RU" sz="1200" dirty="0">
              <a:latin typeface="Century" pitchFamily="18" charset="0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"/>
              <a:tabLst>
                <a:tab pos="685800" algn="l"/>
                <a:tab pos="733425" algn="l"/>
              </a:tabLst>
            </a:pP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організувати швидке обслуговування клієнтів на високому рівні;</a:t>
            </a:r>
            <a:endParaRPr lang="ru-RU" sz="1200" dirty="0">
              <a:latin typeface="Century" pitchFamily="18" charset="0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"/>
              <a:tabLst>
                <a:tab pos="685800" algn="l"/>
                <a:tab pos="733425" algn="l"/>
              </a:tabLst>
            </a:pP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забезпечити гарний сервіс обслуговування клієнтів;</a:t>
            </a:r>
            <a:endParaRPr lang="ru-RU" sz="1200" dirty="0">
              <a:latin typeface="Century" pitchFamily="18" charset="0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"/>
              <a:tabLst>
                <a:tab pos="685800" algn="l"/>
                <a:tab pos="733425" algn="l"/>
              </a:tabLst>
            </a:pP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створити гнучку цінову політику, яка передбачатиме систему знижок;</a:t>
            </a:r>
            <a:endParaRPr lang="ru-RU" sz="1200" dirty="0">
              <a:latin typeface="Century" pitchFamily="18" charset="0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"/>
              <a:tabLst>
                <a:tab pos="685800" algn="l"/>
                <a:tab pos="733425" algn="l"/>
              </a:tabLst>
            </a:pP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створити послугу “піца з собою”</a:t>
            </a:r>
            <a:endParaRPr lang="ru-RU" sz="1200" dirty="0">
              <a:latin typeface="Century" pitchFamily="18" charset="0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"/>
              <a:tabLst>
                <a:tab pos="685800" algn="l"/>
                <a:tab pos="733425" algn="l"/>
              </a:tabLst>
            </a:pP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створення </a:t>
            </a:r>
            <a:r>
              <a:rPr lang="en-US" sz="1200" dirty="0" err="1">
                <a:latin typeface="Century" pitchFamily="18" charset="0"/>
                <a:ea typeface="Calibri"/>
                <a:cs typeface="Times New Roman"/>
              </a:rPr>
              <a:t>Wi-fi</a:t>
            </a:r>
            <a:r>
              <a:rPr lang="en-US" sz="1200" dirty="0">
                <a:latin typeface="Century" pitchFamily="18" charset="0"/>
                <a:ea typeface="Calibri"/>
                <a:cs typeface="Times New Roman"/>
              </a:rPr>
              <a:t> </a:t>
            </a: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зони;</a:t>
            </a:r>
            <a:endParaRPr lang="ru-RU" sz="1200" dirty="0">
              <a:latin typeface="Century" pitchFamily="18" charset="0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"/>
              <a:tabLst>
                <a:tab pos="685800" algn="l"/>
                <a:tab pos="733425" algn="l"/>
              </a:tabLst>
            </a:pP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місце для паркування;</a:t>
            </a:r>
            <a:endParaRPr lang="ru-RU" sz="1200" dirty="0">
              <a:latin typeface="Century" pitchFamily="18" charset="0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"/>
              <a:tabLst>
                <a:tab pos="685800" algn="l"/>
                <a:tab pos="733425" algn="l"/>
              </a:tabLst>
            </a:pP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створення тематичних вечорів;</a:t>
            </a:r>
            <a:endParaRPr lang="ru-RU" sz="1200" dirty="0">
              <a:latin typeface="Century" pitchFamily="18" charset="0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/>
              <a:buChar char=""/>
              <a:tabLst>
                <a:tab pos="685800" algn="l"/>
                <a:tab pos="733425" algn="l"/>
              </a:tabLst>
            </a:pPr>
            <a:r>
              <a:rPr lang="uk-UA" sz="1200" dirty="0">
                <a:latin typeface="Century" pitchFamily="18" charset="0"/>
                <a:ea typeface="Calibri"/>
                <a:cs typeface="Times New Roman"/>
              </a:rPr>
              <a:t>дати “голосну” рекламу тощо.</a:t>
            </a:r>
            <a:endParaRPr lang="ru-RU" sz="1200" dirty="0">
              <a:latin typeface="Century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768630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4" y="0"/>
            <a:ext cx="9150539" cy="686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932040" y="188640"/>
            <a:ext cx="3960440" cy="576064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004048" y="332656"/>
            <a:ext cx="381642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 smtClean="0"/>
              <a:t>Реклама тісно пов’язана з процесом утворення іміджу </a:t>
            </a:r>
            <a:r>
              <a:rPr lang="uk-UA" sz="1400" dirty="0" err="1" smtClean="0"/>
              <a:t>піцерії</a:t>
            </a:r>
            <a:r>
              <a:rPr lang="uk-UA" sz="1400" dirty="0" smtClean="0"/>
              <a:t>. Метою проведення реклами є сповіщення споживачів про відкриття нової </a:t>
            </a:r>
            <a:r>
              <a:rPr lang="uk-UA" sz="1400" dirty="0" err="1" smtClean="0"/>
              <a:t>піцерії</a:t>
            </a:r>
            <a:r>
              <a:rPr lang="uk-UA" sz="1400" dirty="0" smtClean="0"/>
              <a:t>, створення у них позитивного відношення до неї, забезпечення відвідуваності із перших днів роботи закладу. Необхідно випустити яскраві листівки і пороздавати їх жителям міста в районі нашого закладу, аби виявити зацікавленість у людей відвідати </a:t>
            </a:r>
            <a:r>
              <a:rPr lang="uk-UA" sz="1400" dirty="0" err="1" smtClean="0"/>
              <a:t>піцерію</a:t>
            </a:r>
            <a:r>
              <a:rPr lang="uk-UA" sz="1400" dirty="0" smtClean="0"/>
              <a:t>. На листівках необхідно позначити дату відкриття і місце її знаходження. Можна розіслати листівки і по сусідніх районах міста. Також будуть використані біг-борди, яскраві плакати з назвою нашої </a:t>
            </a:r>
            <a:r>
              <a:rPr lang="uk-UA" sz="1400" dirty="0" err="1" smtClean="0"/>
              <a:t>піцерії</a:t>
            </a:r>
            <a:r>
              <a:rPr lang="uk-UA" sz="1400" dirty="0" smtClean="0"/>
              <a:t> відразу “кидатимуться” в очі споживачів і зацікавлюватимуть їх. Використовувати необхідно ті біг-борди, які розташовані у людних місцях, щоб проїжджаючи або проходячи повз біг-борди з нашими плакатами споживачі знали, де можна гарно відпочити і посмакувати хорошої піци. Також не завадить скористатися послугами радіостанції “Славія” з розміщення реклами, тому що саме цю радіостанцію найбільше слухають споживачі нашого міста.</a:t>
            </a:r>
            <a:endParaRPr lang="uk-UA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9122" l="9980" r="89919">
                        <a14:backgroundMark x1="35383" y1="75256" x2="67238" y2="75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52" y="1772816"/>
            <a:ext cx="4379747" cy="301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2" y="404664"/>
            <a:ext cx="2167317" cy="1625488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6" y="3645024"/>
            <a:ext cx="3090418" cy="1476533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2484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3953"/>
            <a:ext cx="8388424" cy="431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14253"/>
              </p:ext>
            </p:extLst>
          </p:nvPr>
        </p:nvGraphicFramePr>
        <p:xfrm>
          <a:off x="457200" y="692696"/>
          <a:ext cx="8229600" cy="1965960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444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4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Джерела реклами</a:t>
                      </a:r>
                      <a:endParaRPr lang="ru-RU" sz="1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4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Ціна, </a:t>
                      </a:r>
                      <a:r>
                        <a:rPr lang="uk-UA" sz="1400" b="1" i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грн</a:t>
                      </a:r>
                      <a:endParaRPr lang="ru-RU" sz="1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4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Кількість</a:t>
                      </a:r>
                      <a:endParaRPr lang="ru-RU" sz="1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4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Вартість у місяць, </a:t>
                      </a:r>
                      <a:r>
                        <a:rPr lang="uk-UA" sz="1400" b="1" i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грн</a:t>
                      </a:r>
                      <a:endParaRPr lang="ru-RU" sz="1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Поширення рекламних листівок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Реклама на біг-бордах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Поширення реклами радіостанцією “Славія</a:t>
                      </a:r>
                      <a:r>
                        <a:rPr lang="uk-UA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”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Разом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uk-UA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3950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60566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Витрати на рекламу</a:t>
            </a:r>
            <a:endParaRPr kumimoji="0" lang="uk-UA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5838831" y="2852936"/>
            <a:ext cx="3125657" cy="3672408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38830" y="3015899"/>
            <a:ext cx="3125657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500" dirty="0" smtClean="0">
                <a:latin typeface="Century Gothic" pitchFamily="34" charset="0"/>
              </a:rPr>
              <a:t>Стимулювання можна проводити і гарним оформленням вітрини закладу. Також те, що персонал працюватиме без обідньої перерви, великий асортимент піци, який з часом збільшуватиметься, система знижок, приязність персоналу, швидкість обслуговування призведе до збільшення клієнтури нашої </a:t>
            </a:r>
            <a:r>
              <a:rPr lang="uk-UA" sz="1500" dirty="0" err="1" smtClean="0">
                <a:latin typeface="Century Gothic" pitchFamily="34" charset="0"/>
              </a:rPr>
              <a:t>піцерії</a:t>
            </a:r>
            <a:r>
              <a:rPr lang="uk-UA" sz="1500" dirty="0" smtClean="0">
                <a:latin typeface="Century Gothic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7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26"/>
            <a:ext cx="4194645" cy="198631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469" y="2526"/>
            <a:ext cx="4978531" cy="6858000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9" r="25679"/>
          <a:stretch/>
        </p:blipFill>
        <p:spPr bwMode="auto">
          <a:xfrm>
            <a:off x="-1" y="1979618"/>
            <a:ext cx="4141173" cy="284971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5318"/>
            <a:ext cx="4138266" cy="2045208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96707" y="4982163"/>
            <a:ext cx="2232248" cy="8319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 smtClean="0">
                <a:ln w="38100"/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ПІЦА</a:t>
            </a:r>
            <a:endParaRPr lang="ru-RU" sz="5400" b="1" cap="none" spc="50" dirty="0">
              <a:ln w="38100"/>
              <a:solidFill>
                <a:srgbClr val="FFFF00"/>
              </a:solidFill>
              <a:effectLst>
                <a:glow rad="101600">
                  <a:schemeClr val="bg1"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6436" y="5814077"/>
            <a:ext cx="17797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uk-UA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замовлення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30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139" y="2348879"/>
            <a:ext cx="6156176" cy="449692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6"/>
          <a:stretch/>
        </p:blipFill>
        <p:spPr bwMode="auto">
          <a:xfrm>
            <a:off x="-17626" y="-22617"/>
            <a:ext cx="6156177" cy="2519074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20" b="5308"/>
          <a:stretch/>
        </p:blipFill>
        <p:spPr bwMode="auto">
          <a:xfrm>
            <a:off x="7667604" y="3408900"/>
            <a:ext cx="1476395" cy="1328570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9"/>
          <a:stretch/>
        </p:blipFill>
        <p:spPr bwMode="auto">
          <a:xfrm>
            <a:off x="6173693" y="3388970"/>
            <a:ext cx="1470210" cy="1348500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565" y="-6940151"/>
            <a:ext cx="5615874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"/>
          <a:stretch/>
        </p:blipFill>
        <p:spPr bwMode="auto">
          <a:xfrm>
            <a:off x="7674353" y="4905"/>
            <a:ext cx="1457280" cy="2055943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93" y="4737470"/>
            <a:ext cx="2987825" cy="2120530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19" y="4903"/>
            <a:ext cx="1548192" cy="2055945"/>
          </a:xfrm>
          <a:prstGeom prst="rect">
            <a:avLst/>
          </a:prstGeom>
          <a:noFill/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7863" r="3448" b="7748"/>
          <a:stretch/>
        </p:blipFill>
        <p:spPr bwMode="auto">
          <a:xfrm>
            <a:off x="6156175" y="2084264"/>
            <a:ext cx="2975457" cy="129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6583" y="2084264"/>
            <a:ext cx="3652011" cy="1170842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</a:bodyPr>
          <a:lstStyle/>
          <a:p>
            <a:pPr algn="ctr"/>
            <a:r>
              <a:rPr lang="en-US" b="1" i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 </a:t>
            </a:r>
            <a:r>
              <a:rPr lang="ru-RU" b="1" i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Характеристика </a:t>
            </a:r>
            <a:endParaRPr lang="ru-RU" b="1" i="1" dirty="0" smtClean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glow rad="101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uk-UA" b="1" i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клієнтів</a:t>
            </a:r>
            <a:endParaRPr lang="uk-UA" b="1" i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glow rad="101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499" y="3294098"/>
            <a:ext cx="61561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 smtClean="0"/>
              <a:t>За час розробки цього бізнес-плану мною проведено аналіз потенційних споживачів продукту. З метою отримання достовірної інформації про кількість, склад та доходи населення використовувалися дані, надані органами статистики міста Пологи. На основі аналізу цих даних можна зробити висновок, що основними споживачами нашої продукції є:</a:t>
            </a:r>
          </a:p>
          <a:p>
            <a:pPr algn="just"/>
            <a:r>
              <a:rPr lang="uk-UA" sz="1400" dirty="0" smtClean="0"/>
              <a:t>1) Люди у віці 18 - 50 років (тому що категорія до 18 років - це учні, які харчуються в шкільних їдальнях, а літні жителі міста навряд чи візьмуть подібну їжу), які мають середній дохід від 840 до 1560 гривень за місяць , що складає 48,6% від кількості працюючого населення міста.</a:t>
            </a:r>
          </a:p>
          <a:p>
            <a:pPr algn="just"/>
            <a:r>
              <a:rPr lang="uk-UA" sz="1400" dirty="0" smtClean="0"/>
              <a:t>2) Люди у віці 18 - 50 років, які мають дохід більше від півтори до двох тисяч. Ця категорія споживачів становить лише 8% від загальної кількості працюючого населення міста.</a:t>
            </a:r>
          </a:p>
          <a:p>
            <a:pPr algn="just"/>
            <a:r>
              <a:rPr lang="uk-UA" sz="1400" dirty="0" smtClean="0"/>
              <a:t>3) Люди, дохід яких становить суму, що не перевищує 840 гривень за місяць, не є постійними споживачами нашої продукції. Ми орієнтуємося на споживачів середнього і високого рівнів доходу. А основною клієнтурою вважаємо молодь і населення молодого віку, які працюють в центрі.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7583259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144001" cy="465313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53136"/>
            <a:ext cx="9144001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93" y="0"/>
            <a:ext cx="2240208" cy="335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52" l="0" r="100000">
                        <a14:foregroundMark x1="9455" y1="87531" x2="24909" y2="73317"/>
                        <a14:foregroundMark x1="3818" y1="78803" x2="21273" y2="69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3229"/>
            <a:ext cx="4203551" cy="306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58"/>
          <a:stretch/>
        </p:blipFill>
        <p:spPr bwMode="auto">
          <a:xfrm>
            <a:off x="6903793" y="3350739"/>
            <a:ext cx="2240207" cy="130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" y="7577"/>
            <a:ext cx="6903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500" i="1" dirty="0" smtClean="0"/>
              <a:t>Створене підприємство планується розмістити в центрі міста, у районі центрального універмагу. Саме у центрі міста є магазини, офіси, кінотеатр, автобусні зупинки, де зосереджується велика кількість людей.</a:t>
            </a:r>
          </a:p>
          <a:p>
            <a:pPr algn="just"/>
            <a:endParaRPr lang="uk-UA" sz="1500" i="1" dirty="0" smtClean="0"/>
          </a:p>
          <a:p>
            <a:pPr algn="just"/>
            <a:r>
              <a:rPr lang="uk-UA" sz="1500" i="1" dirty="0" smtClean="0"/>
              <a:t>Нашу піцу будуть споживати працівники цих організацій, підприємств, установ, закладів, що під час обідньої перерви можуть одночасно і пообідати і поспілкуватися з колегами чи із друзями, а також можуть замовити піцу на робоче місце чи додому; молодь, що може чудово провести свій вільний час з друзями і одночасно підкріпитися </a:t>
            </a:r>
            <a:r>
              <a:rPr lang="uk-UA" sz="1500" i="1" dirty="0" err="1" smtClean="0"/>
              <a:t>піцею</a:t>
            </a:r>
            <a:r>
              <a:rPr lang="uk-UA" sz="1500" i="1" dirty="0" smtClean="0"/>
              <a:t>; сім’ї, які вирішили пообідати не в дома , але разом. Серед наших клієнтів жінок і чоловіків в середньому однакова кількість.</a:t>
            </a:r>
          </a:p>
          <a:p>
            <a:pPr algn="just"/>
            <a:endParaRPr lang="uk-UA" sz="1500" i="1" dirty="0" smtClean="0"/>
          </a:p>
          <a:p>
            <a:pPr algn="just"/>
            <a:r>
              <a:rPr lang="uk-UA" sz="1500" i="1" dirty="0" smtClean="0"/>
              <a:t>Продукт знаходить попит постійно, тому що ситуація із забезпеченням населення швидкою, доступною і гарячою їжею не задовольняється в повному обсязі. Тому продукт купується постійно і регулярно. Пропозиція продукту (піц) найбільш привабливо для споживача, і він готовий платити за цю послугу. На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03747" y="3719133"/>
            <a:ext cx="4536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uk-UA" sz="1500" i="1" dirty="0">
                <a:solidFill>
                  <a:prstClr val="black"/>
                </a:solidFill>
              </a:rPr>
              <a:t>підставі цього можна зробити висновок про доцільність організації </a:t>
            </a:r>
            <a:r>
              <a:rPr lang="uk-UA" sz="1500" i="1" dirty="0" err="1">
                <a:solidFill>
                  <a:prstClr val="black"/>
                </a:solidFill>
              </a:rPr>
              <a:t>піцерії</a:t>
            </a:r>
            <a:r>
              <a:rPr lang="uk-UA" sz="1500" i="1" dirty="0">
                <a:solidFill>
                  <a:prstClr val="black"/>
                </a:solidFill>
              </a:rPr>
              <a:t> в місті Пологи.</a:t>
            </a:r>
          </a:p>
        </p:txBody>
      </p:sp>
    </p:spTree>
    <p:extLst>
      <p:ext uri="{BB962C8B-B14F-4D97-AF65-F5344CB8AC3E}">
        <p14:creationId xmlns:p14="http://schemas.microsoft.com/office/powerpoint/2010/main" val="247136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/>
          <a:stretch/>
        </p:blipFill>
        <p:spPr bwMode="auto">
          <a:xfrm>
            <a:off x="0" y="-16771"/>
            <a:ext cx="9144000" cy="68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3424897" y="285965"/>
            <a:ext cx="5616624" cy="4089938"/>
          </a:xfrm>
          <a:prstGeom prst="snip2DiagRect">
            <a:avLst/>
          </a:prstGeom>
          <a:solidFill>
            <a:srgbClr val="FFFF00">
              <a:alpha val="5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01930" y="321325"/>
            <a:ext cx="546255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500" b="1" i="1" dirty="0" smtClean="0"/>
              <a:t>Підприємства, які можуть бути нашими клієнтами:</a:t>
            </a:r>
          </a:p>
          <a:p>
            <a:pPr algn="just"/>
            <a:r>
              <a:rPr lang="uk-UA" sz="1400" dirty="0" smtClean="0"/>
              <a:t>1. Кінотеатр «Юність».</a:t>
            </a:r>
          </a:p>
          <a:p>
            <a:pPr algn="just"/>
            <a:r>
              <a:rPr lang="uk-UA" sz="1400" dirty="0" smtClean="0"/>
              <a:t>Показ зарубіжних і російських фільмів. Приблизна чисельність щодня відвідують сеанси та працюючого персоналу - 300 осіб. Поставка піци може скласти 25 штук.</a:t>
            </a:r>
          </a:p>
          <a:p>
            <a:pPr algn="just"/>
            <a:r>
              <a:rPr lang="uk-UA" sz="1400" dirty="0" smtClean="0"/>
              <a:t>2. Торговий центр «</a:t>
            </a:r>
            <a:r>
              <a:rPr lang="uk-UA" sz="1400" dirty="0" err="1" smtClean="0"/>
              <a:t>Восход</a:t>
            </a:r>
            <a:r>
              <a:rPr lang="uk-UA" sz="1400" dirty="0" smtClean="0"/>
              <a:t>». Торгівля товарами широкого вжитку і одягом. Чисельність 500 осіб. Поставка може скласти 10 штук.</a:t>
            </a:r>
          </a:p>
          <a:p>
            <a:pPr algn="ctr"/>
            <a:r>
              <a:rPr lang="uk-UA" sz="1400" b="1" i="1" dirty="0" smtClean="0"/>
              <a:t> </a:t>
            </a:r>
            <a:r>
              <a:rPr lang="uk-UA" sz="1600" b="1" i="1" dirty="0" smtClean="0"/>
              <a:t>Клієнтура.</a:t>
            </a:r>
          </a:p>
          <a:p>
            <a:pPr algn="just"/>
            <a:r>
              <a:rPr lang="uk-UA" sz="1400" dirty="0" smtClean="0"/>
              <a:t> </a:t>
            </a:r>
            <a:r>
              <a:rPr lang="uk-UA" sz="1500" b="1" i="1" dirty="0" smtClean="0"/>
              <a:t>Основні споживачі продукції:</a:t>
            </a:r>
          </a:p>
          <a:p>
            <a:pPr algn="just"/>
            <a:r>
              <a:rPr lang="uk-UA" sz="1400" dirty="0" smtClean="0"/>
              <a:t>1. Жителі того району, де розташована </a:t>
            </a:r>
            <a:r>
              <a:rPr lang="uk-UA" sz="1400" dirty="0" err="1" smtClean="0"/>
              <a:t>піцерія</a:t>
            </a:r>
            <a:r>
              <a:rPr lang="uk-UA" sz="1400" dirty="0" smtClean="0"/>
              <a:t>.</a:t>
            </a:r>
          </a:p>
          <a:p>
            <a:pPr algn="just"/>
            <a:r>
              <a:rPr lang="uk-UA" sz="1400" dirty="0" smtClean="0"/>
              <a:t>2. Найближчі організації (інститут, кінотеатр, завод, школи, офіси).</a:t>
            </a:r>
          </a:p>
          <a:p>
            <a:pPr algn="just"/>
            <a:r>
              <a:rPr lang="uk-UA" sz="1400" dirty="0" smtClean="0"/>
              <a:t>3. Будь-які клієнти, які бажають придбати нашу продукцію. </a:t>
            </a:r>
          </a:p>
          <a:p>
            <a:pPr algn="just"/>
            <a:r>
              <a:rPr lang="uk-UA" sz="1500" b="1" i="1" dirty="0" smtClean="0"/>
              <a:t>Критерії сегментації ринку для приватних осіб:</a:t>
            </a:r>
          </a:p>
          <a:p>
            <a:pPr algn="just"/>
            <a:r>
              <a:rPr lang="uk-UA" sz="1400" dirty="0" smtClean="0"/>
              <a:t>соціальна приналежність - робочі, службовці, пенсіонери, студенти, школярі, бізнесмени, іноземці;</a:t>
            </a:r>
          </a:p>
          <a:p>
            <a:pPr algn="just"/>
            <a:r>
              <a:rPr lang="uk-UA" sz="1400" dirty="0" smtClean="0"/>
              <a:t>рівень доходу – середній і високий.</a:t>
            </a:r>
          </a:p>
          <a:p>
            <a:pPr algn="just"/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8908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5393" y="150137"/>
            <a:ext cx="8352928" cy="111510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000" b="1" i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</a:t>
            </a:r>
            <a:r>
              <a:rPr lang="uk-UA" sz="4000" b="1" i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І </a:t>
            </a:r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Спілкування і </a:t>
            </a:r>
            <a:r>
              <a:rPr lang="uk-UA" sz="4000" b="1" i="1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обслуговування клієнтів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568" y="1844824"/>
            <a:ext cx="8201063" cy="20159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500" i="1" dirty="0" smtClean="0"/>
              <a:t>Щоб покупець прийшов ще раз необхідно створити дружню атмосферу спілкування, високу якість продукції, високий рівень сервісу, швидкість обслуговування. Чим більш розширене спілкування з відвідувачами, тим більш ми дізнаємося про їхні смаки і побажання.</a:t>
            </a:r>
            <a:endParaRPr lang="uk-UA" sz="2500" i="1" dirty="0"/>
          </a:p>
        </p:txBody>
      </p:sp>
    </p:spTree>
    <p:extLst>
      <p:ext uri="{BB962C8B-B14F-4D97-AF65-F5344CB8AC3E}">
        <p14:creationId xmlns:p14="http://schemas.microsoft.com/office/powerpoint/2010/main" val="42941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" y="1"/>
            <a:ext cx="9143644" cy="331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38"/>
          <a:stretch/>
        </p:blipFill>
        <p:spPr bwMode="auto">
          <a:xfrm flipV="1">
            <a:off x="0" y="3313160"/>
            <a:ext cx="9144000" cy="135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56" y="4668980"/>
            <a:ext cx="9144000" cy="218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428800" y="2132856"/>
            <a:ext cx="6624736" cy="43924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07704" y="2420888"/>
            <a:ext cx="5688632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+mj-lt"/>
              </a:rPr>
              <a:t>План</a:t>
            </a:r>
          </a:p>
          <a:p>
            <a:pPr marL="400050" indent="-400050" algn="just">
              <a:buFont typeface="+mj-lt"/>
              <a:buAutoNum type="romanUcPeriod"/>
            </a:pPr>
            <a:endParaRPr lang="en-US" dirty="0">
              <a:ln>
                <a:solidFill>
                  <a:srgbClr val="FFFF00"/>
                </a:solidFill>
              </a:ln>
            </a:endParaRPr>
          </a:p>
          <a:p>
            <a:pPr marL="514350" indent="-514350" algn="just">
              <a:buFont typeface="+mj-lt"/>
              <a:buAutoNum type="romanUcPeriod"/>
            </a:pPr>
            <a:r>
              <a:rPr lang="uk-UA" sz="2500" b="1" i="1" dirty="0" smtClean="0">
                <a:ln>
                  <a:solidFill>
                    <a:srgbClr val="FFFF00"/>
                  </a:solidFill>
                </a:ln>
              </a:rPr>
              <a:t>Визначення ідеї.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uk-UA" sz="2500" b="1" i="1" dirty="0" smtClean="0">
                <a:ln>
                  <a:solidFill>
                    <a:srgbClr val="FFFF00"/>
                  </a:solidFill>
                </a:ln>
              </a:rPr>
              <a:t>Характеристика послуг.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uk-UA" sz="2500" b="1" i="1" dirty="0" smtClean="0">
                <a:ln>
                  <a:solidFill>
                    <a:srgbClr val="FFFF00"/>
                  </a:solidFill>
                </a:ln>
              </a:rPr>
              <a:t>Ціноутворення.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uk-UA" sz="2500" b="1" i="1" dirty="0" smtClean="0">
                <a:ln>
                  <a:solidFill>
                    <a:srgbClr val="FFFF00"/>
                  </a:solidFill>
                </a:ln>
              </a:rPr>
              <a:t>Реклама.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uk-UA" sz="2500" b="1" i="1" dirty="0" smtClean="0">
                <a:ln>
                  <a:solidFill>
                    <a:srgbClr val="FFFF00"/>
                  </a:solidFill>
                </a:ln>
              </a:rPr>
              <a:t>Характеристика клієнтів.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uk-UA" sz="2500" b="1" i="1" dirty="0" smtClean="0">
                <a:ln>
                  <a:solidFill>
                    <a:srgbClr val="FFFF00"/>
                  </a:solidFill>
                </a:ln>
              </a:rPr>
              <a:t>Спілкування з клієнтами.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uk-UA" sz="2500" b="1" i="1" dirty="0" smtClean="0">
                <a:ln>
                  <a:solidFill>
                    <a:srgbClr val="FFFF00"/>
                  </a:solidFill>
                </a:ln>
              </a:rPr>
              <a:t>Прогнози на майбутнє.</a:t>
            </a:r>
            <a:endParaRPr lang="ru-RU" sz="2500" b="1" i="1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438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16632"/>
            <a:ext cx="6984776" cy="769441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i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</a:t>
            </a:r>
            <a:r>
              <a:rPr lang="ru-RU" sz="4400" b="1" i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ІІ </a:t>
            </a:r>
            <a:r>
              <a:rPr lang="uk-UA" sz="4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Прогнози на майбутнє</a:t>
            </a:r>
            <a:endParaRPr lang="uk-UA" sz="4400" b="1" i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886073"/>
            <a:ext cx="5112568" cy="59093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3500000" scaled="1"/>
            <a:tileRect/>
          </a:gra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uk-UA" sz="1400" dirty="0" smtClean="0"/>
              <a:t>Підприємство з метою отримати прибуток здійснює різні види операцій, кожна з яких супроводжується певним ризиком. Слід уникати можливих ризиків або вміти швидко і вчасно їх вирішувати, аби уникнути падіння підприємницької діяльності. </a:t>
            </a:r>
            <a:r>
              <a:rPr lang="uk-UA" sz="1400" i="1" u="sng" dirty="0" smtClean="0"/>
              <a:t>Соціальні ризики:</a:t>
            </a:r>
          </a:p>
          <a:p>
            <a:pPr algn="just"/>
            <a:r>
              <a:rPr lang="uk-UA" sz="1400" dirty="0" smtClean="0"/>
              <a:t>1. Труднощі з набором кваліфікованого персоналу - ризик незначний. Робота з центром зайнятості міста Пологи.</a:t>
            </a:r>
          </a:p>
          <a:p>
            <a:pPr algn="just"/>
            <a:r>
              <a:rPr lang="uk-UA" sz="1400" dirty="0" smtClean="0"/>
              <a:t>2. Недостатній рівень зарплати - ризик присутній. Застосування системи заохочень персоналу за результатами роботи за період. Співпраця зі службою зайнятості.</a:t>
            </a:r>
          </a:p>
          <a:p>
            <a:pPr algn="just"/>
            <a:r>
              <a:rPr lang="uk-UA" sz="1400" i="1" u="sng" dirty="0" smtClean="0"/>
              <a:t>Технологічні ризики:</a:t>
            </a:r>
          </a:p>
          <a:p>
            <a:pPr algn="just"/>
            <a:r>
              <a:rPr lang="uk-UA" sz="1400" dirty="0" smtClean="0"/>
              <a:t>1. Зношеність інженерних міських мереж - ризик присутній. Страхування цього виду ризику.</a:t>
            </a:r>
          </a:p>
          <a:p>
            <a:pPr algn="just"/>
            <a:r>
              <a:rPr lang="uk-UA" sz="1400" dirty="0" smtClean="0"/>
              <a:t>2. Пожежі та інші надзвичайні ситуації - страхування.</a:t>
            </a:r>
          </a:p>
          <a:p>
            <a:pPr algn="just"/>
            <a:r>
              <a:rPr lang="uk-UA" sz="1400" i="1" u="sng" dirty="0" smtClean="0"/>
              <a:t>Екологічні ризики:</a:t>
            </a:r>
          </a:p>
          <a:p>
            <a:pPr algn="just"/>
            <a:r>
              <a:rPr lang="uk-UA" sz="1400" dirty="0" smtClean="0"/>
              <a:t>1. Шкідливість виробництва - ризик незначний. Укладання договорів на вивезення відходів виробництва і ТПВ з комунальними службами.</a:t>
            </a:r>
          </a:p>
          <a:p>
            <a:pPr algn="just"/>
            <a:r>
              <a:rPr lang="uk-UA" sz="1400" dirty="0" smtClean="0"/>
              <a:t>2. Природні явища - ризик присутній. Страхування цього виду ризику.</a:t>
            </a:r>
          </a:p>
          <a:p>
            <a:pPr algn="just"/>
            <a:r>
              <a:rPr lang="uk-UA" sz="1400" dirty="0" smtClean="0"/>
              <a:t>Присутні кримінальні ризики тощо.</a:t>
            </a:r>
          </a:p>
          <a:p>
            <a:pPr algn="just"/>
            <a:endParaRPr lang="uk-UA" sz="1400" dirty="0" smtClean="0"/>
          </a:p>
          <a:p>
            <a:pPr algn="just"/>
            <a:r>
              <a:rPr lang="uk-UA" sz="1400" dirty="0" smtClean="0"/>
              <a:t>Та всі попередні дані свідчать про те, що підприємство швидко стане на ноги, тим самим виправдовуючи своє створення. Я сподіваюся, що у майбутньому даний асортимент продукції буде розширений, з урахуванням смаків та потреб потенційних споживачів.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3962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104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1039101" y="169752"/>
            <a:ext cx="7056784" cy="17281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10908" y="526016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Дякую за увагу!</a:t>
            </a:r>
            <a:endParaRPr lang="uk-UA" sz="60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Блок-схема: документ 3"/>
          <p:cNvSpPr/>
          <p:nvPr/>
        </p:nvSpPr>
        <p:spPr>
          <a:xfrm>
            <a:off x="5868144" y="5056268"/>
            <a:ext cx="3059832" cy="1801731"/>
          </a:xfrm>
          <a:prstGeom prst="flowChartDocumen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868144" y="5182767"/>
            <a:ext cx="3059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Book Antiqua" pitchFamily="18" charset="0"/>
              </a:rPr>
              <a:t>Роботу </a:t>
            </a:r>
            <a:r>
              <a:rPr lang="uk-UA" i="1" dirty="0" smtClean="0">
                <a:latin typeface="Book Antiqua" pitchFamily="18" charset="0"/>
              </a:rPr>
              <a:t>підготувала</a:t>
            </a:r>
            <a:r>
              <a:rPr lang="ru-RU" i="1" dirty="0" smtClean="0">
                <a:latin typeface="Book Antiqua" pitchFamily="18" charset="0"/>
              </a:rPr>
              <a:t>:</a:t>
            </a:r>
          </a:p>
          <a:p>
            <a:pPr algn="ctr"/>
            <a:r>
              <a:rPr lang="ru-RU" i="1" dirty="0" smtClean="0">
                <a:latin typeface="Book Antiqua" pitchFamily="18" charset="0"/>
              </a:rPr>
              <a:t> </a:t>
            </a:r>
            <a:r>
              <a:rPr lang="uk-UA" i="1" dirty="0" smtClean="0">
                <a:latin typeface="Book Antiqua" pitchFamily="18" charset="0"/>
              </a:rPr>
              <a:t>учениця</a:t>
            </a:r>
            <a:r>
              <a:rPr lang="ru-RU" i="1" dirty="0" smtClean="0">
                <a:latin typeface="Book Antiqua" pitchFamily="18" charset="0"/>
              </a:rPr>
              <a:t> 11-Б </a:t>
            </a:r>
            <a:r>
              <a:rPr lang="uk-UA" i="1" dirty="0" smtClean="0">
                <a:latin typeface="Book Antiqua" pitchFamily="18" charset="0"/>
              </a:rPr>
              <a:t>класу</a:t>
            </a:r>
          </a:p>
          <a:p>
            <a:pPr algn="ctr"/>
            <a:r>
              <a:rPr lang="uk-UA" i="1" dirty="0" err="1" smtClean="0">
                <a:latin typeface="Book Antiqua" pitchFamily="18" charset="0"/>
              </a:rPr>
              <a:t>Пологівського</a:t>
            </a:r>
            <a:r>
              <a:rPr lang="uk-UA" i="1" dirty="0" smtClean="0">
                <a:latin typeface="Book Antiqua" pitchFamily="18" charset="0"/>
              </a:rPr>
              <a:t> колегіуму №1</a:t>
            </a:r>
            <a:br>
              <a:rPr lang="uk-UA" i="1" dirty="0" smtClean="0">
                <a:latin typeface="Book Antiqua" pitchFamily="18" charset="0"/>
              </a:rPr>
            </a:br>
            <a:r>
              <a:rPr lang="uk-UA" i="1" dirty="0" err="1" smtClean="0">
                <a:latin typeface="Book Antiqua" pitchFamily="18" charset="0"/>
              </a:rPr>
              <a:t>Івєніна</a:t>
            </a:r>
            <a:r>
              <a:rPr lang="uk-UA" i="1" dirty="0" smtClean="0">
                <a:latin typeface="Book Antiqua" pitchFamily="18" charset="0"/>
              </a:rPr>
              <a:t> Юлія</a:t>
            </a:r>
            <a:endParaRPr lang="ru-RU" i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4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96" cy="687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4742857" y="388239"/>
            <a:ext cx="3776240" cy="1500737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  <a:alpha val="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 rot="21202820">
            <a:off x="4513490" y="629980"/>
            <a:ext cx="4234974" cy="7078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Визначення ідеї</a:t>
            </a:r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4000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Блок-схема: задержка 4"/>
          <p:cNvSpPr/>
          <p:nvPr/>
        </p:nvSpPr>
        <p:spPr>
          <a:xfrm flipH="1">
            <a:off x="5580112" y="2348880"/>
            <a:ext cx="3575579" cy="4176464"/>
          </a:xfrm>
          <a:prstGeom prst="flowChartDelay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  <a:alpha val="3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63104" y="2544286"/>
            <a:ext cx="31627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600" i="1" dirty="0" smtClean="0"/>
              <a:t>Я вже давно мрію відкрити </a:t>
            </a:r>
            <a:r>
              <a:rPr lang="uk-UA" sz="1600" i="1" dirty="0" err="1" smtClean="0"/>
              <a:t>піцерію</a:t>
            </a:r>
            <a:r>
              <a:rPr lang="uk-UA" sz="1600" i="1" dirty="0" smtClean="0"/>
              <a:t>. Чому саме </a:t>
            </a:r>
            <a:r>
              <a:rPr lang="uk-UA" sz="1600" i="1" dirty="0" err="1" smtClean="0"/>
              <a:t>піцерія</a:t>
            </a:r>
            <a:r>
              <a:rPr lang="uk-UA" sz="1600" i="1" dirty="0" smtClean="0"/>
              <a:t>? По перше, зручна форма підприємницької діяльності, так як піцу люблять, не дуже забезпечені люди, так і люди з високим достатком. Захоплюється відразу кілька сегментів. По друге, </a:t>
            </a:r>
            <a:r>
              <a:rPr lang="uk-UA" sz="1600" i="1" dirty="0" err="1" smtClean="0"/>
              <a:t>піцерія</a:t>
            </a:r>
            <a:r>
              <a:rPr lang="uk-UA" sz="1600" i="1" dirty="0" smtClean="0"/>
              <a:t> приносить досить таки хороший дохід, при невеликих витратах. Тому охочим зайнятися ресторанним бізнесом, має сенс розглянути варіант відкриття </a:t>
            </a:r>
            <a:r>
              <a:rPr lang="uk-UA" sz="1600" i="1" dirty="0" err="1" smtClean="0"/>
              <a:t>піцерії</a:t>
            </a:r>
            <a:r>
              <a:rPr lang="uk-UA" sz="1600" i="1" dirty="0" smtClean="0"/>
              <a:t>. </a:t>
            </a:r>
            <a:endParaRPr lang="uk-UA" sz="1600" i="1" dirty="0"/>
          </a:p>
        </p:txBody>
      </p:sp>
    </p:spTree>
    <p:extLst>
      <p:ext uri="{BB962C8B-B14F-4D97-AF65-F5344CB8AC3E}">
        <p14:creationId xmlns:p14="http://schemas.microsoft.com/office/powerpoint/2010/main" val="306581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одним скругленным углом 1"/>
          <p:cNvSpPr/>
          <p:nvPr/>
        </p:nvSpPr>
        <p:spPr>
          <a:xfrm>
            <a:off x="216852" y="188640"/>
            <a:ext cx="2770972" cy="6480720"/>
          </a:xfrm>
          <a:prstGeom prst="round1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6852" y="191817"/>
            <a:ext cx="277097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/>
              <a:t>Метою мого проекту є відкриття пункту громадського харчування – </a:t>
            </a:r>
            <a:r>
              <a:rPr lang="uk-UA" sz="1400" b="1" i="1" dirty="0" err="1" smtClean="0"/>
              <a:t>піцерії</a:t>
            </a:r>
            <a:r>
              <a:rPr lang="uk-UA" sz="1400" b="1" i="1" dirty="0" smtClean="0"/>
              <a:t> “Італія” у м. Пологи. Необхідно подбати про адміністративний персонал: комерційний директор, заступник комерційного директора, головний бухгалтер. Також обов’язково знадобиться кухар – </a:t>
            </a:r>
            <a:r>
              <a:rPr lang="uk-UA" sz="1400" b="1" i="1" dirty="0" err="1" smtClean="0"/>
              <a:t>піццайолло</a:t>
            </a:r>
            <a:r>
              <a:rPr lang="uk-UA" sz="1400" b="1" i="1" dirty="0" smtClean="0"/>
              <a:t> і продавець (офіціант). Кількість і тих і інших буде залежати від розмаху власного бізнесу. Більш складно знайти готового </a:t>
            </a:r>
            <a:r>
              <a:rPr lang="uk-UA" sz="1400" b="1" i="1" dirty="0" err="1" smtClean="0"/>
              <a:t>кухара</a:t>
            </a:r>
            <a:r>
              <a:rPr lang="uk-UA" sz="1400" b="1" i="1" dirty="0" smtClean="0"/>
              <a:t>. Що б вміти готувати піцу, потрібно навчання і практика. Необхідно правильно навчитися підбирати всі компоненти страви, змішувати їх у певній пропорції, а це дається зазвичай лише шляхом проб і помилок. Тож персонал фірми буде комплектувати з висококваліфікованих працівників. Загальна кількість найманого персоналу становитиме приблизно 15 чоловік.</a:t>
            </a:r>
            <a:endParaRPr lang="uk-UA" sz="1400" b="1" i="1" dirty="0"/>
          </a:p>
        </p:txBody>
      </p:sp>
    </p:spTree>
    <p:extLst>
      <p:ext uri="{BB962C8B-B14F-4D97-AF65-F5344CB8AC3E}">
        <p14:creationId xmlns:p14="http://schemas.microsoft.com/office/powerpoint/2010/main" val="4583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"/>
          <a:stretch/>
        </p:blipFill>
        <p:spPr bwMode="auto">
          <a:xfrm>
            <a:off x="0" y="0"/>
            <a:ext cx="91656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92083" y="260648"/>
            <a:ext cx="8856984" cy="144016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2083" y="266265"/>
            <a:ext cx="8856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i="1" dirty="0" smtClean="0">
                <a:solidFill>
                  <a:schemeClr val="bg1"/>
                </a:solidFill>
                <a:latin typeface="Book Antiqua" pitchFamily="18" charset="0"/>
              </a:rPr>
              <a:t>Моя фірма докладатиме великих зусиль, аби забезпечувати людей: зручністю розташування, високими смаковими якостями страв, їх різноманітністю та асортиментом, рівнем якості сервісу й обслуговування, затишною і приємною атмосферою у приміщенні, гарним підібраним інтер’єром, який дозволяє відчувати себе як </a:t>
            </a:r>
            <a:r>
              <a:rPr lang="uk-UA" b="1" i="1" dirty="0" err="1" smtClean="0">
                <a:solidFill>
                  <a:schemeClr val="bg1"/>
                </a:solidFill>
                <a:latin typeface="Book Antiqua" pitchFamily="18" charset="0"/>
              </a:rPr>
              <a:t>умога</a:t>
            </a:r>
            <a:r>
              <a:rPr lang="uk-UA" b="1" i="1" dirty="0" smtClean="0">
                <a:solidFill>
                  <a:schemeClr val="bg1"/>
                </a:solidFill>
                <a:latin typeface="Book Antiqua" pitchFamily="18" charset="0"/>
              </a:rPr>
              <a:t> комфортніше.</a:t>
            </a:r>
            <a:endParaRPr lang="uk-UA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r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79837"/>
            <a:ext cx="8352928" cy="7078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4000" b="1" i="1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ІІ Характеристика послуг</a:t>
            </a:r>
            <a:endParaRPr lang="uk-UA" sz="4000" b="1" i="1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122501"/>
            <a:ext cx="8928992" cy="3231654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  <a:alpha val="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89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1700" b="1" i="1" dirty="0" err="1" smtClean="0">
                <a:latin typeface="Book Antiqua" pitchFamily="18" charset="0"/>
              </a:rPr>
              <a:t>Піцерія</a:t>
            </a:r>
            <a:r>
              <a:rPr lang="uk-UA" sz="1700" b="1" i="1" dirty="0" smtClean="0">
                <a:latin typeface="Book Antiqua" pitchFamily="18" charset="0"/>
              </a:rPr>
              <a:t> “Італія” пропонує велику кількість послуг. У першу чергу це випуск піц, що відрізняються своїми чудовими смаковими властивостями і найкращим співвідношенням якості та ціни, готуючи основні блюда нашого закладу із найсвіжіших продуктів. </a:t>
            </a:r>
          </a:p>
          <a:p>
            <a:pPr algn="just"/>
            <a:r>
              <a:rPr lang="uk-UA" sz="1700" b="1" i="1" dirty="0" smtClean="0">
                <a:latin typeface="Book Antiqua" pitchFamily="18" charset="0"/>
              </a:rPr>
              <a:t>Крім піци клієнтам нашої </a:t>
            </a:r>
            <a:r>
              <a:rPr lang="uk-UA" sz="1700" b="1" i="1" dirty="0" err="1" smtClean="0">
                <a:latin typeface="Book Antiqua" pitchFamily="18" charset="0"/>
              </a:rPr>
              <a:t>піцерії</a:t>
            </a:r>
            <a:r>
              <a:rPr lang="uk-UA" sz="1700" b="1" i="1" dirty="0" smtClean="0">
                <a:latin typeface="Book Antiqua" pitchFamily="18" charset="0"/>
              </a:rPr>
              <a:t> також буде запропоновано широкий вибір інших продуктів: салати, напої, десерти і т.д. </a:t>
            </a:r>
            <a:r>
              <a:rPr lang="uk-UA" sz="1700" b="1" i="1" dirty="0" err="1" smtClean="0">
                <a:latin typeface="Book Antiqua" pitchFamily="18" charset="0"/>
              </a:rPr>
              <a:t>Піцерія</a:t>
            </a:r>
            <a:r>
              <a:rPr lang="uk-UA" sz="1700" b="1" i="1" dirty="0" smtClean="0">
                <a:latin typeface="Book Antiqua" pitchFamily="18" charset="0"/>
              </a:rPr>
              <a:t> – дуже широке поняття, здатне вмістити в собі блюда різних кухонь. </a:t>
            </a:r>
          </a:p>
          <a:p>
            <a:pPr algn="just"/>
            <a:r>
              <a:rPr lang="uk-UA" sz="1700" b="1" i="1" dirty="0" smtClean="0">
                <a:latin typeface="Book Antiqua" pitchFamily="18" charset="0"/>
              </a:rPr>
              <a:t>Усі види піци різні за смаком, а за розміром ми плануємо виробляти два види піци: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sz="1700" b="1" i="1" dirty="0" smtClean="0">
                <a:latin typeface="Book Antiqua" pitchFamily="18" charset="0"/>
              </a:rPr>
              <a:t>медіум-піцу (діаметр 25 см);</a:t>
            </a:r>
          </a:p>
          <a:p>
            <a:pPr marL="285750" indent="-285750" algn="just">
              <a:buFont typeface="Wingdings" pitchFamily="2" charset="2"/>
              <a:buChar char="§"/>
            </a:pPr>
            <a:r>
              <a:rPr lang="uk-UA" sz="1700" b="1" i="1" dirty="0" smtClean="0">
                <a:latin typeface="Book Antiqua" pitchFamily="18" charset="0"/>
              </a:rPr>
              <a:t>міні-піцу (діаметр 15 см).</a:t>
            </a:r>
          </a:p>
          <a:p>
            <a:pPr algn="just"/>
            <a:r>
              <a:rPr lang="uk-UA" sz="1700" b="1" i="1" dirty="0" smtClean="0">
                <a:latin typeface="Book Antiqua" pitchFamily="18" charset="0"/>
              </a:rPr>
              <a:t>Справжня італійська піца повинна бути виконана на тонкому тісті, тому дуже важливо, щоб тісто було правильно замішане і правильно розкатане.</a:t>
            </a:r>
            <a:endParaRPr lang="uk-UA" sz="1700" b="1" i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304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/>
          <a:stretch/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3528" y="9057"/>
            <a:ext cx="5040560" cy="6408712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299343"/>
            <a:ext cx="489654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500" b="1" i="1" dirty="0">
                <a:latin typeface="Cambria" pitchFamily="18" charset="0"/>
              </a:rPr>
              <a:t>Хороша піца, яку ми пропонуємо у нашому закладі, відповідає таким характеристикам:</a:t>
            </a:r>
            <a:endParaRPr lang="ru-RU" sz="1500" b="1" i="1" dirty="0">
              <a:latin typeface="Cambria" pitchFamily="18" charset="0"/>
            </a:endParaRPr>
          </a:p>
          <a:p>
            <a:pPr marL="285750" lvl="0" indent="-285750" algn="just">
              <a:buFont typeface="Courier New" pitchFamily="49" charset="0"/>
              <a:buChar char="o"/>
            </a:pPr>
            <a:r>
              <a:rPr lang="uk-UA" sz="1500" b="1" i="1" dirty="0">
                <a:latin typeface="Cambria" pitchFamily="18" charset="0"/>
              </a:rPr>
              <a:t>головне в піці – корж. З одного боку, він служить лише основою для різних наповнювачів і тому повинен бути досить тонким, з іншого – невдало приготовлений корж псує усе враження від піци;</a:t>
            </a:r>
            <a:endParaRPr lang="ru-RU" sz="1500" b="1" i="1" dirty="0">
              <a:latin typeface="Cambria" pitchFamily="18" charset="0"/>
            </a:endParaRPr>
          </a:p>
          <a:p>
            <a:pPr marL="285750" lvl="0" indent="-285750" algn="just">
              <a:buFont typeface="Courier New" pitchFamily="49" charset="0"/>
              <a:buChar char="o"/>
            </a:pPr>
            <a:r>
              <a:rPr lang="uk-UA" sz="1500" b="1" i="1" dirty="0">
                <a:latin typeface="Cambria" pitchFamily="18" charset="0"/>
              </a:rPr>
              <a:t>корж повинен бути хрустким, але м’яким, так, щоб можна було скласти, не розламавши скоринку;</a:t>
            </a:r>
            <a:endParaRPr lang="ru-RU" sz="1500" b="1" i="1" dirty="0">
              <a:latin typeface="Cambria" pitchFamily="18" charset="0"/>
            </a:endParaRPr>
          </a:p>
          <a:p>
            <a:pPr marL="285750" lvl="0" indent="-285750" algn="just">
              <a:buFont typeface="Courier New" pitchFamily="49" charset="0"/>
              <a:buChar char="o"/>
            </a:pPr>
            <a:r>
              <a:rPr lang="uk-UA" sz="1500" b="1" i="1" dirty="0">
                <a:latin typeface="Cambria" pitchFamily="18" charset="0"/>
              </a:rPr>
              <a:t>головне в коржі – тісто. Воно повинне готуватись на натуральній маслиновій олії першого ступеня очищення, щоб доставити гостю </a:t>
            </a:r>
            <a:r>
              <a:rPr lang="uk-UA" sz="1500" b="1" i="1" dirty="0" err="1">
                <a:latin typeface="Cambria" pitchFamily="18" charset="0"/>
              </a:rPr>
              <a:t>піцерії</a:t>
            </a:r>
            <a:r>
              <a:rPr lang="uk-UA" sz="1500" b="1" i="1" dirty="0">
                <a:latin typeface="Cambria" pitchFamily="18" charset="0"/>
              </a:rPr>
              <a:t> максимальне задоволення;</a:t>
            </a:r>
            <a:endParaRPr lang="ru-RU" sz="1500" b="1" i="1" dirty="0">
              <a:latin typeface="Cambria" pitchFamily="18" charset="0"/>
            </a:endParaRPr>
          </a:p>
          <a:p>
            <a:pPr marL="285750" lvl="0" indent="-285750" algn="just">
              <a:buFont typeface="Courier New" pitchFamily="49" charset="0"/>
              <a:buChar char="o"/>
            </a:pPr>
            <a:r>
              <a:rPr lang="uk-UA" sz="1500" b="1" i="1" dirty="0">
                <a:latin typeface="Cambria" pitchFamily="18" charset="0"/>
              </a:rPr>
              <a:t>піца – це шедевр страв, а не харчова маса. Її смак не повинен бути монотонним, змінюючись у міру споживання продукту. Смак одного компонента не повинен перебивати смак іншого.</a:t>
            </a:r>
            <a:endParaRPr lang="ru-RU" sz="1500" b="1" i="1" dirty="0">
              <a:latin typeface="Cambria" pitchFamily="18" charset="0"/>
            </a:endParaRPr>
          </a:p>
          <a:p>
            <a:pPr marL="285750" lvl="0" indent="-285750" algn="just">
              <a:buFont typeface="Courier New" pitchFamily="49" charset="0"/>
              <a:buChar char="o"/>
            </a:pPr>
            <a:r>
              <a:rPr lang="uk-UA" sz="1500" b="1" i="1" dirty="0">
                <a:latin typeface="Cambria" pitchFamily="18" charset="0"/>
              </a:rPr>
              <a:t>при приготуванні піци повинні використовуватись лише свіжі й натуральні компоненти – заморожені напівфабрикати вбивають смак цього блюда;</a:t>
            </a:r>
            <a:endParaRPr lang="ru-RU" sz="1500" b="1" i="1" dirty="0">
              <a:latin typeface="Cambria" pitchFamily="18" charset="0"/>
            </a:endParaRPr>
          </a:p>
          <a:p>
            <a:pPr marL="285750" lvl="0" indent="-285750" algn="just">
              <a:buFont typeface="Courier New" pitchFamily="49" charset="0"/>
              <a:buChar char="o"/>
            </a:pPr>
            <a:r>
              <a:rPr lang="uk-UA" sz="1500" b="1" i="1" dirty="0">
                <a:latin typeface="Cambria" pitchFamily="18" charset="0"/>
              </a:rPr>
              <a:t>піца має випікатись у спеціальній печі, що дозволяє підтримувати температуру на рівні не нижче 300 градусів.</a:t>
            </a:r>
            <a:endParaRPr lang="ru-RU" sz="15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3023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3563888" y="242008"/>
            <a:ext cx="5400600" cy="3691047"/>
          </a:xfrm>
          <a:prstGeom prst="snip2Diag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743908" y="244851"/>
            <a:ext cx="504056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latin typeface="Cambria" pitchFamily="18" charset="0"/>
              </a:rPr>
              <a:t>Піца – сухий продукт, який потрібно чим-небудь запивати. Отже, супроводжуючими товарами будуть соки, води, пиво, вино. Так як піца – продукт швидкого приготування й споживання, то значить важкі спиртні напої </a:t>
            </a:r>
            <a:r>
              <a:rPr lang="ru-RU" sz="1400" b="1" i="1" dirty="0" smtClean="0">
                <a:latin typeface="Cambria" pitchFamily="18" charset="0"/>
              </a:rPr>
              <a:t>(</a:t>
            </a:r>
            <a:r>
              <a:rPr lang="uk-UA" sz="1400" b="1" i="1" dirty="0" smtClean="0">
                <a:latin typeface="Cambria" pitchFamily="18" charset="0"/>
              </a:rPr>
              <a:t>наприклад, горілка) у </a:t>
            </a:r>
            <a:r>
              <a:rPr lang="uk-UA" sz="1400" b="1" i="1" dirty="0" err="1" smtClean="0">
                <a:latin typeface="Cambria" pitchFamily="18" charset="0"/>
              </a:rPr>
              <a:t>піцерії</a:t>
            </a:r>
            <a:r>
              <a:rPr lang="uk-UA" sz="1400" b="1" i="1" dirty="0" smtClean="0">
                <a:latin typeface="Cambria" pitchFamily="18" charset="0"/>
              </a:rPr>
              <a:t> зайві, тому що вони руйнують концепцію закладу. Не слід забувати, що піца – продукт італійський, тому супутні товари відповідають витриманому стильові.</a:t>
            </a:r>
          </a:p>
          <a:p>
            <a:pPr algn="ctr"/>
            <a:r>
              <a:rPr lang="uk-UA" sz="1400" b="1" i="1" dirty="0" smtClean="0">
                <a:latin typeface="Cambria" pitchFamily="18" charset="0"/>
              </a:rPr>
              <a:t>Саме асортимент видів піци, відрізняє нас від безлічі подібних закладів. Піца пакується в спеціальні коробки</a:t>
            </a:r>
            <a:r>
              <a:rPr lang="ru-RU" sz="1400" b="1" i="1" dirty="0" smtClean="0">
                <a:latin typeface="Cambria" pitchFamily="18" charset="0"/>
              </a:rPr>
              <a:t>, з логотипом «</a:t>
            </a:r>
            <a:r>
              <a:rPr lang="en-US" sz="1400" b="1" i="1" dirty="0" smtClean="0">
                <a:latin typeface="Cambria" pitchFamily="18" charset="0"/>
              </a:rPr>
              <a:t>Italy Pizza».</a:t>
            </a:r>
          </a:p>
          <a:p>
            <a:pPr algn="ctr"/>
            <a:r>
              <a:rPr lang="ru-RU" sz="1400" b="1" i="1" dirty="0" smtClean="0">
                <a:latin typeface="Cambria" pitchFamily="18" charset="0"/>
              </a:rPr>
              <a:t>Режим </a:t>
            </a:r>
            <a:r>
              <a:rPr lang="uk-UA" sz="1400" b="1" i="1" dirty="0" smtClean="0">
                <a:latin typeface="Cambria" pitchFamily="18" charset="0"/>
              </a:rPr>
              <a:t>роботи встановлений так, щоб асортимент залишався завжди дуже різноманітним. Ми обслуговуємо смачно і швидко. Для зручності існує така послуга, як замовлення по телефону і доставка. Відвідувачів обслуговують офіціанти, які в змозі знайти спільну мову з кожним клієнтом. </a:t>
            </a:r>
            <a:endParaRPr lang="uk-UA" sz="14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2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5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0348" y="260648"/>
            <a:ext cx="7717833" cy="8153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i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ІІІ Ціноутворення</a:t>
            </a:r>
            <a:endParaRPr lang="uk-UA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793" y="1196752"/>
            <a:ext cx="4104456" cy="35394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1600" i="1" dirty="0"/>
              <a:t>Для досягнення поставлених цілей і завдань підприємство враховує аналіз ринку послуг з надання швидкого харчування і виробляє власну цінову стратегію, тактику операційної роботи та управління.</a:t>
            </a:r>
            <a:endParaRPr lang="ru-RU" sz="1600" i="1" dirty="0"/>
          </a:p>
          <a:p>
            <a:pPr algn="just"/>
            <a:r>
              <a:rPr lang="uk-UA" sz="1600" i="1" dirty="0" smtClean="0"/>
              <a:t>Продуктом </a:t>
            </a:r>
            <a:r>
              <a:rPr lang="uk-UA" sz="1600" i="1" dirty="0"/>
              <a:t>фірми «Італія» є піца в асортименті:</a:t>
            </a:r>
            <a:endParaRPr lang="ru-RU" sz="1600" i="1" dirty="0"/>
          </a:p>
          <a:p>
            <a:pPr algn="just"/>
            <a:r>
              <a:rPr lang="uk-UA" sz="1600" i="1" dirty="0"/>
              <a:t>1) Піца з цибулею та помідорами.</a:t>
            </a:r>
            <a:endParaRPr lang="ru-RU" sz="1600" i="1" dirty="0"/>
          </a:p>
          <a:p>
            <a:pPr algn="just"/>
            <a:r>
              <a:rPr lang="uk-UA" sz="1600" i="1" dirty="0"/>
              <a:t>2) Піца з Ніцци.</a:t>
            </a:r>
            <a:endParaRPr lang="ru-RU" sz="1600" i="1" dirty="0"/>
          </a:p>
          <a:p>
            <a:pPr algn="just"/>
            <a:r>
              <a:rPr lang="uk-UA" sz="1600" i="1" dirty="0"/>
              <a:t>3) Піца з печерицями.</a:t>
            </a:r>
            <a:endParaRPr lang="ru-RU" sz="1600" i="1" dirty="0"/>
          </a:p>
          <a:p>
            <a:pPr algn="just"/>
            <a:r>
              <a:rPr lang="uk-UA" sz="1600" i="1" dirty="0"/>
              <a:t>4) Піца з куриним філе. </a:t>
            </a:r>
            <a:endParaRPr lang="ru-RU" sz="1600" i="1" dirty="0"/>
          </a:p>
          <a:p>
            <a:pPr algn="just"/>
            <a:r>
              <a:rPr lang="uk-UA" sz="1600" i="1" dirty="0"/>
              <a:t>5) Піца з ковбасою.</a:t>
            </a:r>
            <a:endParaRPr lang="ru-RU" sz="1600" i="1" dirty="0"/>
          </a:p>
          <a:p>
            <a:pPr algn="just"/>
            <a:r>
              <a:rPr lang="uk-UA" sz="1600" i="1" dirty="0" smtClean="0"/>
              <a:t>6) Напої</a:t>
            </a:r>
            <a:r>
              <a:rPr lang="uk-UA" sz="1600" i="1" dirty="0"/>
              <a:t>, в тому числі: кава, чай, лимонад, мінеральна вода.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06323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251</TotalTime>
  <Words>2164</Words>
  <Application>Microsoft Office PowerPoint</Application>
  <PresentationFormat>Экран (4:3)</PresentationFormat>
  <Paragraphs>140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</dc:creator>
  <cp:lastModifiedBy>julia</cp:lastModifiedBy>
  <cp:revision>25</cp:revision>
  <dcterms:created xsi:type="dcterms:W3CDTF">2014-02-23T22:59:18Z</dcterms:created>
  <dcterms:modified xsi:type="dcterms:W3CDTF">2014-03-03T17:46:50Z</dcterms:modified>
</cp:coreProperties>
</file>