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Творча майстерня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Біодизельне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пальне: за і проти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70" y="371475"/>
            <a:ext cx="3057525" cy="203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18" y="438150"/>
            <a:ext cx="3810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1" y="371475"/>
            <a:ext cx="28575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8568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62" y="2352615"/>
            <a:ext cx="4484235" cy="32632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Біоди́зель</a:t>
            </a:r>
            <a:r>
              <a:rPr lang="vi-VN" sz="1800" dirty="0" smtClean="0"/>
              <a:t>— </a:t>
            </a:r>
            <a:r>
              <a:rPr lang="vi-VN" sz="1800" dirty="0"/>
              <a:t>екологічно чистий вид біопалива, а також паливна добавка, яке отримують із рослинної олії чи тваринного жиру і використовується для заміни нафтового дизельного палива. З хімічної точки зору це пальне являє собою суміш метилових та/або етилових моноалкілових ефірів довголанцюжкових жирних кислот (насичених і ненасичених). Біодизель є альтернативним автомобільним паливом.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21" y="2183190"/>
            <a:ext cx="5530042" cy="4225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458725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Фізичні</a:t>
            </a:r>
            <a:r>
              <a:rPr lang="ru-RU" dirty="0" smtClean="0"/>
              <a:t> та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9879" y="2280229"/>
            <a:ext cx="5591597" cy="37483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err="1"/>
              <a:t>Біодизель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рідина</a:t>
            </a:r>
            <a:r>
              <a:rPr lang="ru-RU" dirty="0"/>
              <a:t> </a:t>
            </a:r>
            <a:r>
              <a:rPr lang="ru-RU" dirty="0" err="1"/>
              <a:t>жовтого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(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відтінків</a:t>
            </a:r>
            <a:r>
              <a:rPr lang="ru-RU" dirty="0"/>
              <a:t>). </a:t>
            </a:r>
            <a:r>
              <a:rPr lang="ru-RU" dirty="0" err="1"/>
              <a:t>Майже</a:t>
            </a:r>
            <a:r>
              <a:rPr lang="ru-RU" dirty="0"/>
              <a:t> не </a:t>
            </a:r>
            <a:r>
              <a:rPr lang="ru-RU" dirty="0" err="1"/>
              <a:t>змішується</a:t>
            </a:r>
            <a:r>
              <a:rPr lang="ru-RU" dirty="0"/>
              <a:t> з водою,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температуру </a:t>
            </a:r>
            <a:r>
              <a:rPr lang="ru-RU" dirty="0" err="1"/>
              <a:t>кипіння</a:t>
            </a:r>
            <a:r>
              <a:rPr lang="ru-RU" dirty="0"/>
              <a:t> та </a:t>
            </a:r>
            <a:r>
              <a:rPr lang="ru-RU" dirty="0" err="1"/>
              <a:t>низьку</a:t>
            </a:r>
            <a:r>
              <a:rPr lang="ru-RU" dirty="0"/>
              <a:t> </a:t>
            </a:r>
            <a:r>
              <a:rPr lang="ru-RU" dirty="0" err="1"/>
              <a:t>пружність</a:t>
            </a:r>
            <a:r>
              <a:rPr lang="ru-RU" dirty="0"/>
              <a:t> пари. </a:t>
            </a:r>
            <a:r>
              <a:rPr lang="ru-RU" dirty="0" err="1"/>
              <a:t>Виготовлений</a:t>
            </a:r>
            <a:r>
              <a:rPr lang="ru-RU" dirty="0"/>
              <a:t> з </a:t>
            </a:r>
            <a:r>
              <a:rPr lang="ru-RU" dirty="0" err="1"/>
              <a:t>незабрудненої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</a:t>
            </a:r>
            <a:r>
              <a:rPr lang="ru-RU" dirty="0" err="1"/>
              <a:t>біодизель</a:t>
            </a:r>
            <a:r>
              <a:rPr lang="ru-RU" dirty="0"/>
              <a:t> є </a:t>
            </a:r>
            <a:r>
              <a:rPr lang="ru-RU" dirty="0" err="1"/>
              <a:t>нетоксичним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температура </a:t>
            </a:r>
            <a:r>
              <a:rPr lang="ru-RU" dirty="0" err="1"/>
              <a:t>займання</a:t>
            </a:r>
            <a:r>
              <a:rPr lang="ru-RU" dirty="0"/>
              <a:t> </a:t>
            </a:r>
            <a:r>
              <a:rPr lang="ru-RU" dirty="0" err="1"/>
              <a:t>біодизелю</a:t>
            </a:r>
            <a:r>
              <a:rPr lang="ru-RU" dirty="0"/>
              <a:t> 150 °</a:t>
            </a:r>
            <a:r>
              <a:rPr lang="vi-VN" dirty="0"/>
              <a:t>C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безпечним</a:t>
            </a:r>
            <a:r>
              <a:rPr lang="ru-RU" dirty="0"/>
              <a:t> у </a:t>
            </a:r>
            <a:r>
              <a:rPr lang="ru-RU" dirty="0" err="1"/>
              <a:t>питані</a:t>
            </a:r>
            <a:r>
              <a:rPr lang="ru-RU" dirty="0"/>
              <a:t> </a:t>
            </a:r>
            <a:r>
              <a:rPr lang="ru-RU" dirty="0" err="1"/>
              <a:t>протипожежної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Густина</a:t>
            </a:r>
            <a:r>
              <a:rPr lang="ru-RU" dirty="0" smtClean="0"/>
              <a:t> </a:t>
            </a:r>
            <a:r>
              <a:rPr lang="ru-RU" dirty="0" err="1"/>
              <a:t>біодизелю</a:t>
            </a:r>
            <a:r>
              <a:rPr lang="ru-RU" dirty="0"/>
              <a:t> 0,86 г/см³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В'язкість</a:t>
            </a:r>
            <a:r>
              <a:rPr lang="ru-RU" dirty="0"/>
              <a:t> </a:t>
            </a:r>
            <a:r>
              <a:rPr lang="ru-RU" dirty="0" err="1"/>
              <a:t>біодизелю</a:t>
            </a:r>
            <a:r>
              <a:rPr lang="ru-RU" dirty="0"/>
              <a:t> та </a:t>
            </a:r>
            <a:r>
              <a:rPr lang="ru-RU" dirty="0" err="1"/>
              <a:t>звичайного</a:t>
            </a:r>
            <a:r>
              <a:rPr lang="ru-RU" dirty="0"/>
              <a:t> дизельного </a:t>
            </a:r>
            <a:r>
              <a:rPr lang="ru-RU" dirty="0" err="1"/>
              <a:t>пального</a:t>
            </a:r>
            <a:r>
              <a:rPr lang="ru-RU" dirty="0"/>
              <a:t> </a:t>
            </a:r>
            <a:r>
              <a:rPr lang="ru-RU" dirty="0" err="1"/>
              <a:t>однакова</a:t>
            </a:r>
            <a:r>
              <a:rPr lang="ru-RU" dirty="0"/>
              <a:t>.</a:t>
            </a:r>
            <a:endParaRPr lang="vi-V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93" y="2290045"/>
            <a:ext cx="3590785" cy="4091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834198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Економічна сторона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0935" y="2270510"/>
            <a:ext cx="5874816" cy="28841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err="1"/>
              <a:t>Обсяги</a:t>
            </a:r>
            <a:r>
              <a:rPr lang="ru-RU" sz="1800" dirty="0"/>
              <a:t> </a:t>
            </a:r>
            <a:r>
              <a:rPr lang="ru-RU" sz="1800" dirty="0" err="1"/>
              <a:t>виробництва</a:t>
            </a:r>
            <a:r>
              <a:rPr lang="ru-RU" sz="1800" dirty="0"/>
              <a:t> </a:t>
            </a:r>
            <a:r>
              <a:rPr lang="ru-RU" sz="1800" dirty="0" err="1"/>
              <a:t>біодизелю</a:t>
            </a:r>
            <a:r>
              <a:rPr lang="ru-RU" sz="1800" dirty="0"/>
              <a:t> у </a:t>
            </a:r>
            <a:r>
              <a:rPr lang="ru-RU" sz="1800" dirty="0" err="1"/>
              <a:t>світі</a:t>
            </a:r>
            <a:r>
              <a:rPr lang="ru-RU" sz="1800" dirty="0"/>
              <a:t> </a:t>
            </a:r>
            <a:r>
              <a:rPr lang="ru-RU" sz="1800" dirty="0" err="1"/>
              <a:t>стрімко</a:t>
            </a:r>
            <a:r>
              <a:rPr lang="ru-RU" sz="1800" dirty="0"/>
              <a:t> </a:t>
            </a:r>
            <a:r>
              <a:rPr lang="ru-RU" sz="1800" dirty="0" err="1"/>
              <a:t>зростають</a:t>
            </a:r>
            <a:r>
              <a:rPr lang="ru-RU" sz="1800" dirty="0"/>
              <a:t>. </a:t>
            </a:r>
            <a:r>
              <a:rPr lang="ru-RU" sz="1800" dirty="0" err="1"/>
              <a:t>Загалом</a:t>
            </a:r>
            <a:r>
              <a:rPr lang="ru-RU" sz="1800" dirty="0"/>
              <a:t> </a:t>
            </a:r>
            <a:r>
              <a:rPr lang="ru-RU" sz="1800" dirty="0" err="1"/>
              <a:t>дизельне</a:t>
            </a:r>
            <a:r>
              <a:rPr lang="ru-RU" sz="1800" dirty="0"/>
              <a:t> </a:t>
            </a:r>
            <a:r>
              <a:rPr lang="ru-RU" sz="1800" dirty="0" err="1"/>
              <a:t>пальне</a:t>
            </a:r>
            <a:r>
              <a:rPr lang="ru-RU" sz="1800" dirty="0"/>
              <a:t>, </a:t>
            </a:r>
            <a:r>
              <a:rPr lang="ru-RU" sz="1800" dirty="0" err="1"/>
              <a:t>виготовлене</a:t>
            </a:r>
            <a:r>
              <a:rPr lang="ru-RU" sz="1800" dirty="0"/>
              <a:t> з </a:t>
            </a:r>
            <a:r>
              <a:rPr lang="ru-RU" sz="1800" dirty="0" err="1"/>
              <a:t>нафти</a:t>
            </a:r>
            <a:r>
              <a:rPr lang="ru-RU" sz="1800" dirty="0"/>
              <a:t>, </a:t>
            </a:r>
            <a:r>
              <a:rPr lang="ru-RU" sz="1800" dirty="0" err="1"/>
              <a:t>дешевше</a:t>
            </a:r>
            <a:r>
              <a:rPr lang="ru-RU" sz="1800" dirty="0"/>
              <a:t> </a:t>
            </a:r>
            <a:r>
              <a:rPr lang="ru-RU" sz="1800" dirty="0" err="1"/>
              <a:t>ніж</a:t>
            </a:r>
            <a:r>
              <a:rPr lang="ru-RU" sz="1800" dirty="0"/>
              <a:t> </a:t>
            </a:r>
            <a:r>
              <a:rPr lang="ru-RU" sz="1800" dirty="0" err="1"/>
              <a:t>біодизель</a:t>
            </a:r>
            <a:r>
              <a:rPr lang="ru-RU" sz="1800" dirty="0"/>
              <a:t>, </a:t>
            </a:r>
            <a:r>
              <a:rPr lang="ru-RU" sz="1800" dirty="0" err="1"/>
              <a:t>проте</a:t>
            </a:r>
            <a:r>
              <a:rPr lang="ru-RU" sz="1800" dirty="0"/>
              <a:t> </a:t>
            </a:r>
            <a:r>
              <a:rPr lang="ru-RU" sz="1800" dirty="0" err="1"/>
              <a:t>різниця</a:t>
            </a:r>
            <a:r>
              <a:rPr lang="ru-RU" sz="1800" dirty="0"/>
              <a:t> в </a:t>
            </a:r>
            <a:r>
              <a:rPr lang="ru-RU" sz="1800" dirty="0" err="1"/>
              <a:t>ціні</a:t>
            </a:r>
            <a:r>
              <a:rPr lang="ru-RU" sz="1800" dirty="0"/>
              <a:t> </a:t>
            </a:r>
            <a:r>
              <a:rPr lang="ru-RU" sz="1800" dirty="0" err="1"/>
              <a:t>змінюється</a:t>
            </a:r>
            <a:r>
              <a:rPr lang="ru-RU" sz="1800" dirty="0"/>
              <a:t> на </a:t>
            </a:r>
            <a:r>
              <a:rPr lang="ru-RU" sz="1800" dirty="0" err="1"/>
              <a:t>користь</a:t>
            </a:r>
            <a:r>
              <a:rPr lang="ru-RU" sz="1800" dirty="0"/>
              <a:t> </a:t>
            </a:r>
            <a:r>
              <a:rPr lang="ru-RU" sz="1800" dirty="0" err="1"/>
              <a:t>останнього</a:t>
            </a:r>
            <a:r>
              <a:rPr lang="ru-RU" sz="1800" dirty="0"/>
              <a:t> </a:t>
            </a:r>
            <a:r>
              <a:rPr lang="ru-RU" sz="1800" dirty="0" err="1"/>
              <a:t>відповідно</a:t>
            </a:r>
            <a:r>
              <a:rPr lang="ru-RU" sz="1800" dirty="0"/>
              <a:t> до «</a:t>
            </a:r>
            <a:r>
              <a:rPr lang="ru-RU" sz="1800" dirty="0" err="1"/>
              <a:t>ефекту</a:t>
            </a:r>
            <a:r>
              <a:rPr lang="ru-RU" sz="1800" dirty="0"/>
              <a:t> масштабу» </a:t>
            </a:r>
            <a:r>
              <a:rPr lang="ru-RU" sz="1800" dirty="0" smtClean="0"/>
              <a:t>,а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внаслідок</a:t>
            </a:r>
            <a:r>
              <a:rPr lang="ru-RU" sz="1800" dirty="0"/>
              <a:t> </a:t>
            </a:r>
            <a:r>
              <a:rPr lang="ru-RU" sz="1800" dirty="0" err="1"/>
              <a:t>постійного</a:t>
            </a:r>
            <a:r>
              <a:rPr lang="ru-RU" sz="1800" dirty="0"/>
              <a:t> </a:t>
            </a:r>
            <a:r>
              <a:rPr lang="ru-RU" sz="1800" dirty="0" err="1"/>
              <a:t>зростання</a:t>
            </a:r>
            <a:r>
              <a:rPr lang="ru-RU" sz="1800" dirty="0"/>
              <a:t> </a:t>
            </a:r>
            <a:r>
              <a:rPr lang="ru-RU" sz="1800" dirty="0" err="1"/>
              <a:t>цін</a:t>
            </a:r>
            <a:r>
              <a:rPr lang="ru-RU" sz="1800" dirty="0"/>
              <a:t> на </a:t>
            </a:r>
            <a:r>
              <a:rPr lang="ru-RU" sz="1800" dirty="0" err="1"/>
              <a:t>нафту</a:t>
            </a:r>
            <a:r>
              <a:rPr lang="ru-RU" sz="1800" dirty="0"/>
              <a:t> та </a:t>
            </a:r>
            <a:r>
              <a:rPr lang="ru-RU" sz="1800" dirty="0" err="1"/>
              <a:t>завдяки</a:t>
            </a:r>
            <a:r>
              <a:rPr lang="ru-RU" sz="1800" dirty="0"/>
              <a:t> </a:t>
            </a:r>
            <a:r>
              <a:rPr lang="ru-RU" sz="1800" dirty="0" err="1"/>
              <a:t>урядовим</a:t>
            </a:r>
            <a:r>
              <a:rPr lang="ru-RU" sz="1800" dirty="0"/>
              <a:t> </a:t>
            </a:r>
            <a:r>
              <a:rPr lang="ru-RU" sz="1800" dirty="0" err="1"/>
              <a:t>субсидіям</a:t>
            </a:r>
            <a:r>
              <a:rPr lang="ru-RU" sz="1800" dirty="0"/>
              <a:t> для </a:t>
            </a:r>
            <a:r>
              <a:rPr lang="ru-RU" sz="1800" dirty="0" err="1"/>
              <a:t>виробників</a:t>
            </a:r>
            <a:r>
              <a:rPr lang="ru-RU" sz="1800" dirty="0"/>
              <a:t> </a:t>
            </a:r>
            <a:r>
              <a:rPr lang="ru-RU" sz="1800" dirty="0" err="1"/>
              <a:t>біодизелю</a:t>
            </a:r>
            <a:r>
              <a:rPr lang="ru-RU" sz="1800" dirty="0"/>
              <a:t>. </a:t>
            </a:r>
            <a:r>
              <a:rPr lang="ru-RU" sz="1800" dirty="0" err="1"/>
              <a:t>Зазвичай</a:t>
            </a:r>
            <a:r>
              <a:rPr lang="ru-RU" sz="1800" dirty="0"/>
              <a:t>, </a:t>
            </a:r>
            <a:r>
              <a:rPr lang="ru-RU" sz="1800" dirty="0" err="1"/>
              <a:t>ціна</a:t>
            </a:r>
            <a:r>
              <a:rPr lang="ru-RU" sz="1800" dirty="0"/>
              <a:t> на </a:t>
            </a:r>
            <a:r>
              <a:rPr lang="ru-RU" sz="1800" dirty="0" err="1"/>
              <a:t>біодизель</a:t>
            </a:r>
            <a:r>
              <a:rPr lang="ru-RU" sz="1800" dirty="0"/>
              <a:t> </a:t>
            </a:r>
            <a:r>
              <a:rPr lang="ru-RU" sz="1800" dirty="0" err="1"/>
              <a:t>нижча</a:t>
            </a:r>
            <a:r>
              <a:rPr lang="ru-RU" sz="1800" dirty="0"/>
              <a:t>, </a:t>
            </a:r>
            <a:r>
              <a:rPr lang="ru-RU" sz="1800" dirty="0" err="1"/>
              <a:t>ніж</a:t>
            </a:r>
            <a:r>
              <a:rPr lang="ru-RU" sz="1800" dirty="0"/>
              <a:t> на </a:t>
            </a:r>
            <a:r>
              <a:rPr lang="ru-RU" sz="1800" dirty="0" err="1"/>
              <a:t>нафтове</a:t>
            </a:r>
            <a:r>
              <a:rPr lang="ru-RU" sz="1800" dirty="0"/>
              <a:t> </a:t>
            </a:r>
            <a:r>
              <a:rPr lang="ru-RU" sz="1800" dirty="0" err="1"/>
              <a:t>дизельне</a:t>
            </a:r>
            <a:r>
              <a:rPr lang="ru-RU" sz="1800" dirty="0"/>
              <a:t> </a:t>
            </a:r>
            <a:r>
              <a:rPr lang="ru-RU" sz="1800" dirty="0" err="1"/>
              <a:t>паливо</a:t>
            </a:r>
            <a:r>
              <a:rPr lang="ru-RU" sz="1800" dirty="0"/>
              <a:t>, але через </a:t>
            </a:r>
            <a:r>
              <a:rPr lang="ru-RU" sz="1800" dirty="0" err="1"/>
              <a:t>заборону</a:t>
            </a:r>
            <a:r>
              <a:rPr lang="ru-RU" sz="1800" dirty="0"/>
              <a:t> </a:t>
            </a:r>
            <a:r>
              <a:rPr lang="ru-RU" sz="1800" dirty="0" err="1"/>
              <a:t>створення</a:t>
            </a:r>
            <a:r>
              <a:rPr lang="ru-RU" sz="1800" dirty="0"/>
              <a:t> </a:t>
            </a:r>
            <a:r>
              <a:rPr lang="ru-RU" sz="1800" dirty="0" err="1"/>
              <a:t>демпінгових</a:t>
            </a:r>
            <a:r>
              <a:rPr lang="ru-RU" sz="1800" dirty="0"/>
              <a:t> умов, </a:t>
            </a:r>
            <a:r>
              <a:rPr lang="ru-RU" sz="1800" dirty="0" err="1"/>
              <a:t>ціна</a:t>
            </a:r>
            <a:r>
              <a:rPr lang="ru-RU" sz="1800" dirty="0"/>
              <a:t> буде </a:t>
            </a:r>
            <a:r>
              <a:rPr lang="ru-RU" sz="1800" dirty="0" err="1"/>
              <a:t>незначно</a:t>
            </a:r>
            <a:r>
              <a:rPr lang="ru-RU" sz="1800" dirty="0"/>
              <a:t> </a:t>
            </a:r>
            <a:r>
              <a:rPr lang="ru-RU" sz="1800" dirty="0" err="1"/>
              <a:t>нижча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ціни</a:t>
            </a:r>
            <a:r>
              <a:rPr lang="ru-RU" sz="1800" dirty="0"/>
              <a:t> на </a:t>
            </a:r>
            <a:r>
              <a:rPr lang="ru-RU" sz="1800" dirty="0" err="1"/>
              <a:t>звичайний</a:t>
            </a:r>
            <a:r>
              <a:rPr lang="ru-RU" sz="1800" dirty="0"/>
              <a:t> дизель.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5" y="2134445"/>
            <a:ext cx="2539100" cy="3987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44" y="4655492"/>
            <a:ext cx="3351285" cy="1886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6070940" y="5335595"/>
            <a:ext cx="5141151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роздрібленою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бензину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собівартість</a:t>
            </a:r>
            <a:r>
              <a:rPr lang="ru-RU" dirty="0" smtClean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біоетанолу</a:t>
            </a:r>
            <a:r>
              <a:rPr lang="ru-RU" dirty="0"/>
              <a:t> в США 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2,4 </a:t>
            </a:r>
            <a:r>
              <a:rPr lang="ru-RU" dirty="0"/>
              <a:t>раза </a:t>
            </a:r>
            <a:r>
              <a:rPr lang="ru-RU" dirty="0" err="1"/>
              <a:t>нижче</a:t>
            </a:r>
            <a:r>
              <a:rPr lang="ru-RU" dirty="0"/>
              <a:t>, а у ЄС </a:t>
            </a:r>
            <a:r>
              <a:rPr lang="ru-RU" dirty="0" err="1" smtClean="0"/>
              <a:t>рівний</a:t>
            </a:r>
            <a:r>
              <a:rPr lang="ru-RU" dirty="0" smtClean="0"/>
              <a:t> </a:t>
            </a:r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964588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Переваги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11835"/>
              </p:ext>
            </p:extLst>
          </p:nvPr>
        </p:nvGraphicFramePr>
        <p:xfrm>
          <a:off x="647364" y="2089318"/>
          <a:ext cx="5421664" cy="4588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664"/>
              </a:tblGrid>
              <a:tr h="65688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 </a:t>
                      </a:r>
                      <a:r>
                        <a:rPr lang="ru-RU" sz="1200" dirty="0" err="1" smtClean="0"/>
                        <a:t>роботі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двигунів</a:t>
                      </a:r>
                      <a:r>
                        <a:rPr lang="ru-RU" sz="1200" dirty="0" smtClean="0"/>
                        <a:t> на </a:t>
                      </a:r>
                      <a:r>
                        <a:rPr lang="ru-RU" sz="1200" dirty="0" err="1" smtClean="0"/>
                        <a:t>біодизелі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значно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зменшуються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шкідливі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викиди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інших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продуктів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згоряння</a:t>
                      </a:r>
                      <a:r>
                        <a:rPr lang="ru-RU" sz="1200" dirty="0" smtClean="0"/>
                        <a:t>, в тому </a:t>
                      </a:r>
                      <a:r>
                        <a:rPr lang="ru-RU" sz="1200" dirty="0" err="1" smtClean="0"/>
                        <a:t>числі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сірки</a:t>
                      </a:r>
                      <a:r>
                        <a:rPr lang="ru-RU" sz="1200" dirty="0" smtClean="0"/>
                        <a:t> — на 98%, а </a:t>
                      </a:r>
                      <a:r>
                        <a:rPr lang="ru-RU" sz="1200" dirty="0" err="1" smtClean="0"/>
                        <a:t>сажі</a:t>
                      </a:r>
                      <a:r>
                        <a:rPr lang="ru-RU" sz="1200" dirty="0" smtClean="0"/>
                        <a:t> — </a:t>
                      </a:r>
                      <a:r>
                        <a:rPr lang="ru-RU" sz="1200" dirty="0" err="1" smtClean="0"/>
                        <a:t>від</a:t>
                      </a:r>
                      <a:r>
                        <a:rPr lang="ru-RU" sz="1200" dirty="0" smtClean="0"/>
                        <a:t> 50 до 61%.</a:t>
                      </a:r>
                      <a:endParaRPr lang="ru-RU" sz="1200" dirty="0"/>
                    </a:p>
                  </a:txBody>
                  <a:tcPr/>
                </a:tc>
              </a:tr>
              <a:tr h="623827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Цетанове</a:t>
                      </a:r>
                      <a:r>
                        <a:rPr lang="ru-RU" sz="1200" dirty="0" smtClean="0"/>
                        <a:t> число </a:t>
                      </a:r>
                      <a:r>
                        <a:rPr lang="ru-RU" sz="1200" dirty="0" err="1" smtClean="0"/>
                        <a:t>біодизелю</a:t>
                      </a:r>
                      <a:r>
                        <a:rPr lang="ru-RU" sz="1200" dirty="0" smtClean="0"/>
                        <a:t> становить 51 (</a:t>
                      </a:r>
                      <a:r>
                        <a:rPr lang="ru-RU" sz="1200" dirty="0" err="1" smtClean="0"/>
                        <a:t>тоді</a:t>
                      </a:r>
                      <a:r>
                        <a:rPr lang="ru-RU" sz="1200" dirty="0" smtClean="0"/>
                        <a:t> як в </a:t>
                      </a:r>
                      <a:r>
                        <a:rPr lang="ru-RU" sz="1200" dirty="0" err="1" smtClean="0"/>
                        <a:t>мінерального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дизпалива</a:t>
                      </a:r>
                      <a:r>
                        <a:rPr lang="ru-RU" sz="1200" dirty="0" smtClean="0"/>
                        <a:t> - </a:t>
                      </a:r>
                      <a:r>
                        <a:rPr lang="ru-RU" sz="1200" dirty="0" err="1" smtClean="0"/>
                        <a:t>близько</a:t>
                      </a:r>
                      <a:r>
                        <a:rPr lang="ru-RU" sz="1200" dirty="0" smtClean="0"/>
                        <a:t> 45), </a:t>
                      </a:r>
                      <a:r>
                        <a:rPr lang="ru-RU" sz="1200" dirty="0" err="1" smtClean="0"/>
                        <a:t>що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покращує</a:t>
                      </a:r>
                      <a:r>
                        <a:rPr lang="ru-RU" sz="1200" dirty="0" smtClean="0"/>
                        <a:t> запуск </a:t>
                      </a:r>
                      <a:r>
                        <a:rPr lang="ru-RU" sz="1200" dirty="0" err="1" smtClean="0"/>
                        <a:t>двигуна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23827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Висока</a:t>
                      </a:r>
                      <a:r>
                        <a:rPr lang="ru-RU" sz="1200" dirty="0" smtClean="0"/>
                        <a:t> температура </a:t>
                      </a:r>
                      <a:r>
                        <a:rPr lang="ru-RU" sz="1200" dirty="0" err="1" smtClean="0"/>
                        <a:t>спалаху</a:t>
                      </a:r>
                      <a:r>
                        <a:rPr lang="ru-RU" sz="1200" dirty="0" smtClean="0"/>
                        <a:t> (не </a:t>
                      </a:r>
                      <a:r>
                        <a:rPr lang="ru-RU" sz="1200" dirty="0" err="1" smtClean="0"/>
                        <a:t>менше</a:t>
                      </a:r>
                      <a:r>
                        <a:rPr lang="ru-RU" sz="1200" dirty="0" smtClean="0"/>
                        <a:t> 11000) </a:t>
                      </a:r>
                      <a:r>
                        <a:rPr lang="ru-RU" sz="1200" dirty="0" err="1" smtClean="0"/>
                        <a:t>робить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біодизель</a:t>
                      </a:r>
                      <a:r>
                        <a:rPr lang="ru-RU" sz="1200" dirty="0" smtClean="0"/>
                        <a:t> одним з </a:t>
                      </a:r>
                      <a:r>
                        <a:rPr lang="ru-RU" sz="1200" dirty="0" err="1" smtClean="0"/>
                        <a:t>найбільш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пожежобезпечних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видів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палива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23827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Міжремонтний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термін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експлуатації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двигуна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що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працює</a:t>
                      </a:r>
                      <a:r>
                        <a:rPr lang="ru-RU" sz="1200" dirty="0" smtClean="0"/>
                        <a:t> на </a:t>
                      </a:r>
                      <a:r>
                        <a:rPr lang="ru-RU" sz="1200" dirty="0" err="1" smtClean="0"/>
                        <a:t>біодизелі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збільшується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приблизно</a:t>
                      </a:r>
                      <a:r>
                        <a:rPr lang="ru-RU" sz="1200" dirty="0" smtClean="0"/>
                        <a:t> на 50%.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810976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Кількість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викидів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шкідливих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сполук</a:t>
                      </a:r>
                      <a:r>
                        <a:rPr lang="ru-RU" sz="1200" dirty="0" smtClean="0"/>
                        <a:t> і </a:t>
                      </a:r>
                      <a:r>
                        <a:rPr lang="ru-RU" sz="1200" dirty="0" err="1" smtClean="0"/>
                        <a:t>твердих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часток</a:t>
                      </a:r>
                      <a:r>
                        <a:rPr lang="ru-RU" sz="1200" dirty="0" smtClean="0"/>
                        <a:t> при </a:t>
                      </a:r>
                      <a:r>
                        <a:rPr lang="ru-RU" sz="1200" dirty="0" err="1" smtClean="0"/>
                        <a:t>роботі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двигуна</a:t>
                      </a:r>
                      <a:r>
                        <a:rPr lang="ru-RU" sz="1200" dirty="0" smtClean="0"/>
                        <a:t> на </a:t>
                      </a:r>
                      <a:r>
                        <a:rPr lang="ru-RU" sz="1200" dirty="0" err="1" smtClean="0"/>
                        <a:t>біодизелі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зменшується</a:t>
                      </a:r>
                      <a:r>
                        <a:rPr lang="ru-RU" sz="1200" dirty="0" smtClean="0"/>
                        <a:t> на 20-25%, чадного газу - на 10-12%, </a:t>
                      </a:r>
                      <a:r>
                        <a:rPr lang="ru-RU" sz="1200" dirty="0" err="1" smtClean="0"/>
                        <a:t>ніж</a:t>
                      </a:r>
                      <a:r>
                        <a:rPr lang="ru-RU" sz="1200" dirty="0" smtClean="0"/>
                        <a:t> при </a:t>
                      </a:r>
                      <a:r>
                        <a:rPr lang="ru-RU" sz="1200" dirty="0" err="1" smtClean="0"/>
                        <a:t>роботі</a:t>
                      </a:r>
                      <a:r>
                        <a:rPr lang="ru-RU" sz="1200" dirty="0" smtClean="0"/>
                        <a:t> на </a:t>
                      </a:r>
                      <a:r>
                        <a:rPr lang="ru-RU" sz="1200" dirty="0" err="1" smtClean="0"/>
                        <a:t>мінеральному</a:t>
                      </a:r>
                      <a:r>
                        <a:rPr lang="ru-RU" sz="1200" dirty="0" smtClean="0"/>
                        <a:t> дизельному </a:t>
                      </a:r>
                      <a:r>
                        <a:rPr lang="ru-RU" sz="1200" dirty="0" err="1" smtClean="0"/>
                        <a:t>паливі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249531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6238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 </a:t>
                      </a:r>
                      <a:r>
                        <a:rPr lang="ru-RU" sz="1200" dirty="0" err="1" smtClean="0"/>
                        <a:t>роботі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двигунів</a:t>
                      </a:r>
                      <a:r>
                        <a:rPr lang="ru-RU" sz="1200" dirty="0" smtClean="0"/>
                        <a:t> на </a:t>
                      </a:r>
                      <a:r>
                        <a:rPr lang="ru-RU" sz="1200" dirty="0" err="1" smtClean="0"/>
                        <a:t>біодизелі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значно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зменшуються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шкідливі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викиди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інших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продуктів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згоряння</a:t>
                      </a:r>
                      <a:r>
                        <a:rPr lang="ru-RU" sz="1200" dirty="0" smtClean="0"/>
                        <a:t>, в тому </a:t>
                      </a:r>
                      <a:r>
                        <a:rPr lang="ru-RU" sz="1200" dirty="0" err="1" smtClean="0"/>
                        <a:t>числі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сірки</a:t>
                      </a:r>
                      <a:r>
                        <a:rPr lang="ru-RU" sz="1200" dirty="0" smtClean="0"/>
                        <a:t> — на 98%, а </a:t>
                      </a:r>
                      <a:r>
                        <a:rPr lang="ru-RU" sz="1200" dirty="0" err="1" smtClean="0"/>
                        <a:t>сажі</a:t>
                      </a:r>
                      <a:r>
                        <a:rPr lang="ru-RU" sz="1200" dirty="0" smtClean="0"/>
                        <a:t> — </a:t>
                      </a:r>
                      <a:r>
                        <a:rPr lang="ru-RU" sz="1200" dirty="0" err="1" smtClean="0"/>
                        <a:t>від</a:t>
                      </a:r>
                      <a:r>
                        <a:rPr lang="ru-RU" sz="1200" dirty="0" smtClean="0"/>
                        <a:t> 50 до 61%, </a:t>
                      </a:r>
                      <a:r>
                        <a:rPr lang="ru-RU" sz="1200" dirty="0" err="1" smtClean="0"/>
                        <a:t>гідрокарбонатів</a:t>
                      </a:r>
                      <a:r>
                        <a:rPr lang="ru-RU" sz="1200" dirty="0" smtClean="0"/>
                        <a:t> — та </a:t>
                      </a:r>
                      <a:r>
                        <a:rPr lang="ru-RU" sz="1200" dirty="0" err="1" smtClean="0"/>
                        <a:t>вуглекислих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монооксидів</a:t>
                      </a:r>
                      <a:r>
                        <a:rPr lang="ru-RU" sz="1200" dirty="0" smtClean="0"/>
                        <a:t> – на 30–34%.</a:t>
                      </a:r>
                      <a:endParaRPr lang="ru-RU" sz="1200" dirty="0"/>
                    </a:p>
                  </a:txBody>
                  <a:tcPr/>
                </a:tc>
              </a:tr>
              <a:tr h="24820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19" y="2348206"/>
            <a:ext cx="4950305" cy="3712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9655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Недоліки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13423"/>
              </p:ext>
            </p:extLst>
          </p:nvPr>
        </p:nvGraphicFramePr>
        <p:xfrm>
          <a:off x="647364" y="2089319"/>
          <a:ext cx="5421664" cy="4295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664"/>
              </a:tblGrid>
              <a:tr h="722301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Залишковий</a:t>
                      </a:r>
                      <a:r>
                        <a:rPr lang="ru-RU" sz="1200" dirty="0" smtClean="0"/>
                        <a:t> метанол в </a:t>
                      </a:r>
                      <a:r>
                        <a:rPr lang="ru-RU" sz="1200" dirty="0" err="1" smtClean="0"/>
                        <a:t>паливі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якого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згідно</a:t>
                      </a:r>
                      <a:r>
                        <a:rPr lang="ru-RU" sz="1200" dirty="0" smtClean="0"/>
                        <a:t> стандарту в </a:t>
                      </a:r>
                      <a:r>
                        <a:rPr lang="ru-RU" sz="1200" dirty="0" err="1" smtClean="0"/>
                        <a:t>паливі</a:t>
                      </a:r>
                      <a:r>
                        <a:rPr lang="ru-RU" sz="1200" dirty="0" smtClean="0"/>
                        <a:t> повинно бути не </a:t>
                      </a:r>
                      <a:r>
                        <a:rPr lang="ru-RU" sz="1200" dirty="0" err="1" smtClean="0"/>
                        <a:t>більше</a:t>
                      </a:r>
                      <a:r>
                        <a:rPr lang="ru-RU" sz="1200" dirty="0" smtClean="0"/>
                        <a:t> 0,2%, є </a:t>
                      </a:r>
                      <a:r>
                        <a:rPr lang="ru-RU" sz="1200" dirty="0" err="1" smtClean="0"/>
                        <a:t>потужним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розчинником</a:t>
                      </a:r>
                      <a:r>
                        <a:rPr lang="ru-RU" sz="1200" dirty="0" smtClean="0"/>
                        <a:t> і буде </a:t>
                      </a:r>
                      <a:r>
                        <a:rPr lang="ru-RU" sz="1200" dirty="0" err="1" smtClean="0"/>
                        <a:t>викликати</a:t>
                      </a:r>
                      <a:r>
                        <a:rPr lang="ru-RU" sz="1200" dirty="0" smtClean="0"/>
                        <a:t> не </a:t>
                      </a:r>
                      <a:r>
                        <a:rPr lang="ru-RU" sz="1200" dirty="0" err="1" smtClean="0"/>
                        <a:t>лише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розбухання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резинових</a:t>
                      </a:r>
                      <a:r>
                        <a:rPr lang="ru-RU" sz="1200" dirty="0" smtClean="0"/>
                        <a:t> деталей, а й </a:t>
                      </a:r>
                      <a:r>
                        <a:rPr lang="ru-RU" sz="1200" dirty="0" err="1" smtClean="0"/>
                        <a:t>розчиняти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забруднення</a:t>
                      </a:r>
                      <a:r>
                        <a:rPr lang="ru-RU" sz="1200" dirty="0" smtClean="0"/>
                        <a:t> в </a:t>
                      </a:r>
                      <a:r>
                        <a:rPr lang="ru-RU" sz="1200" dirty="0" err="1" smtClean="0"/>
                        <a:t>паливній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системі</a:t>
                      </a:r>
                      <a:r>
                        <a:rPr lang="ru-RU" sz="1200" dirty="0" smtClean="0"/>
                        <a:t>. </a:t>
                      </a:r>
                      <a:endParaRPr lang="ru-RU" sz="1200" dirty="0"/>
                    </a:p>
                  </a:txBody>
                  <a:tcPr/>
                </a:tc>
              </a:tr>
              <a:tr h="4333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 </a:t>
                      </a:r>
                      <a:r>
                        <a:rPr lang="ru-RU" sz="1200" dirty="0" err="1" smtClean="0"/>
                        <a:t>використанні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звичайного</a:t>
                      </a:r>
                      <a:r>
                        <a:rPr lang="ru-RU" sz="1200" dirty="0" smtClean="0"/>
                        <a:t> дизельного </a:t>
                      </a:r>
                      <a:r>
                        <a:rPr lang="ru-RU" sz="1200" dirty="0" err="1" smtClean="0"/>
                        <a:t>палива</a:t>
                      </a:r>
                      <a:r>
                        <a:rPr lang="ru-RU" sz="1200" dirty="0" smtClean="0"/>
                        <a:t> у </a:t>
                      </a:r>
                      <a:r>
                        <a:rPr lang="ru-RU" sz="1200" dirty="0" err="1" smtClean="0"/>
                        <a:t>двигуні</a:t>
                      </a:r>
                      <a:r>
                        <a:rPr lang="ru-RU" sz="1200" dirty="0" smtClean="0"/>
                        <a:t> та </a:t>
                      </a:r>
                      <a:r>
                        <a:rPr lang="ru-RU" sz="1200" dirty="0" err="1" smtClean="0"/>
                        <a:t>паливних</a:t>
                      </a:r>
                      <a:r>
                        <a:rPr lang="ru-RU" sz="1200" dirty="0" smtClean="0"/>
                        <a:t> трубках </a:t>
                      </a:r>
                      <a:r>
                        <a:rPr lang="ru-RU" sz="1200" dirty="0" err="1" smtClean="0"/>
                        <a:t>утворюється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наліт</a:t>
                      </a:r>
                      <a:r>
                        <a:rPr lang="ru-RU" sz="1200" dirty="0" smtClean="0"/>
                        <a:t>. </a:t>
                      </a:r>
                      <a:endParaRPr lang="ru-RU" sz="1200" dirty="0"/>
                    </a:p>
                  </a:txBody>
                  <a:tcPr/>
                </a:tc>
              </a:tr>
              <a:tr h="43333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Зберігати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біодизель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понад</a:t>
                      </a:r>
                      <a:r>
                        <a:rPr lang="ru-RU" sz="1200" dirty="0" smtClean="0"/>
                        <a:t> три </a:t>
                      </a:r>
                      <a:r>
                        <a:rPr lang="ru-RU" sz="1200" dirty="0" err="1" smtClean="0"/>
                        <a:t>місяці</a:t>
                      </a:r>
                      <a:r>
                        <a:rPr lang="ru-RU" sz="1200" dirty="0" smtClean="0"/>
                        <a:t> не </a:t>
                      </a:r>
                      <a:r>
                        <a:rPr lang="ru-RU" sz="1200" dirty="0" err="1" smtClean="0"/>
                        <a:t>рекомендується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оскільки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він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розкладається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  <a:tr h="722301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Фінансовані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виробниками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нафтопродуктів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дослідження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доводять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що</a:t>
                      </a:r>
                      <a:r>
                        <a:rPr lang="ru-RU" sz="1200" dirty="0" smtClean="0"/>
                        <a:t> для </a:t>
                      </a:r>
                      <a:r>
                        <a:rPr lang="ru-RU" sz="1200" dirty="0" err="1" smtClean="0"/>
                        <a:t>двигунів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звичайне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дизельне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паливо</a:t>
                      </a:r>
                      <a:r>
                        <a:rPr lang="ru-RU" sz="1200" dirty="0" smtClean="0"/>
                        <a:t> є </a:t>
                      </a:r>
                      <a:r>
                        <a:rPr lang="ru-RU" sz="1200" dirty="0" err="1" smtClean="0"/>
                        <a:t>кращим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ніж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біодизель</a:t>
                      </a:r>
                      <a:r>
                        <a:rPr lang="ru-RU" sz="1200" dirty="0" smtClean="0"/>
                        <a:t>. Але </a:t>
                      </a:r>
                      <a:r>
                        <a:rPr lang="ru-RU" sz="1200" dirty="0" err="1" smtClean="0"/>
                        <a:t>це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заперечують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незалежні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організації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які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помітили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що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біодизель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зменшує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спрацювання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двигуна</a:t>
                      </a:r>
                      <a:r>
                        <a:rPr lang="ru-RU" sz="1200" dirty="0" smtClean="0"/>
                        <a:t>. </a:t>
                      </a:r>
                      <a:endParaRPr lang="ru-RU" sz="1200" dirty="0"/>
                    </a:p>
                  </a:txBody>
                  <a:tcPr/>
                </a:tc>
              </a:tr>
              <a:tr h="5633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722301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Біодизель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роз'їдає</a:t>
                      </a:r>
                      <a:r>
                        <a:rPr lang="ru-RU" sz="1200" dirty="0" smtClean="0"/>
                        <a:t> прокладки та трубки з </a:t>
                      </a:r>
                      <a:r>
                        <a:rPr lang="ru-RU" sz="1200" dirty="0" err="1" smtClean="0"/>
                        <a:t>натуральної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гуми</a:t>
                      </a:r>
                      <a:r>
                        <a:rPr lang="ru-RU" sz="1200" dirty="0" smtClean="0"/>
                        <a:t> (натуральна </a:t>
                      </a:r>
                      <a:r>
                        <a:rPr lang="ru-RU" sz="1200" dirty="0" err="1" smtClean="0"/>
                        <a:t>гума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переважно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використовуються</a:t>
                      </a:r>
                      <a:r>
                        <a:rPr lang="ru-RU" sz="1200" dirty="0" smtClean="0"/>
                        <a:t> в </a:t>
                      </a:r>
                      <a:r>
                        <a:rPr lang="ru-RU" sz="1200" dirty="0" err="1" smtClean="0"/>
                        <a:t>двигунах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виготовлених</a:t>
                      </a:r>
                      <a:r>
                        <a:rPr lang="ru-RU" sz="1200" dirty="0" smtClean="0"/>
                        <a:t> до 1992), </a:t>
                      </a:r>
                      <a:r>
                        <a:rPr lang="ru-RU" sz="1200" dirty="0" err="1" smtClean="0"/>
                        <a:t>хоча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найвірогідніше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що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ці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деталі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вже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замінені</a:t>
                      </a:r>
                      <a:r>
                        <a:rPr lang="ru-RU" sz="1200" dirty="0" smtClean="0"/>
                        <a:t> на </a:t>
                      </a:r>
                      <a:r>
                        <a:rPr lang="ru-RU" sz="1200" dirty="0" err="1" smtClean="0"/>
                        <a:t>вироби</a:t>
                      </a:r>
                      <a:r>
                        <a:rPr lang="ru-RU" sz="1200" dirty="0" smtClean="0"/>
                        <a:t> з </a:t>
                      </a:r>
                      <a:r>
                        <a:rPr lang="ru-RU" sz="1200" dirty="0" err="1" smtClean="0"/>
                        <a:t>синтетичної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гуми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котра</a:t>
                      </a:r>
                      <a:r>
                        <a:rPr lang="ru-RU" sz="1200" dirty="0" smtClean="0"/>
                        <a:t> не </a:t>
                      </a:r>
                      <a:r>
                        <a:rPr lang="ru-RU" sz="1200" dirty="0" err="1" smtClean="0"/>
                        <a:t>роз'їдається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біодизелем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  <a:tr h="348677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43" y="2371598"/>
            <a:ext cx="3286125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617" y="4438228"/>
            <a:ext cx="3291745" cy="2197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466994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</a:t>
            </a:r>
            <a:r>
              <a:rPr lang="uk-UA" dirty="0" err="1" smtClean="0"/>
              <a:t>іодизель</a:t>
            </a:r>
            <a:r>
              <a:rPr lang="uk-UA" dirty="0" smtClean="0"/>
              <a:t> 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3171488" cy="352985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err="1"/>
              <a:t>Сировинна</a:t>
            </a:r>
            <a:r>
              <a:rPr lang="ru-RU" sz="1800" dirty="0"/>
              <a:t> база для </a:t>
            </a:r>
            <a:r>
              <a:rPr lang="ru-RU" sz="1800" dirty="0" err="1"/>
              <a:t>виробництва</a:t>
            </a:r>
            <a:r>
              <a:rPr lang="ru-RU" sz="1800" dirty="0"/>
              <a:t> </a:t>
            </a:r>
            <a:r>
              <a:rPr lang="ru-RU" sz="1800" dirty="0" err="1"/>
              <a:t>цього</a:t>
            </a:r>
            <a:r>
              <a:rPr lang="ru-RU" sz="1800" dirty="0"/>
              <a:t> виду </a:t>
            </a:r>
            <a:r>
              <a:rPr lang="ru-RU" sz="1800" dirty="0" err="1"/>
              <a:t>палива</a:t>
            </a:r>
            <a:r>
              <a:rPr lang="ru-RU" sz="1800" dirty="0"/>
              <a:t> в </a:t>
            </a:r>
            <a:r>
              <a:rPr lang="ru-RU" sz="1800" dirty="0" err="1"/>
              <a:t>Україні</a:t>
            </a:r>
            <a:r>
              <a:rPr lang="ru-RU" sz="1800" dirty="0"/>
              <a:t>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 smtClean="0"/>
              <a:t>широка.Станом</a:t>
            </a:r>
            <a:r>
              <a:rPr lang="ru-RU" sz="1800" dirty="0" smtClean="0"/>
              <a:t> </a:t>
            </a:r>
            <a:r>
              <a:rPr lang="ru-RU" sz="1800" dirty="0"/>
              <a:t>на 2010 </a:t>
            </a:r>
            <a:r>
              <a:rPr lang="ru-RU" sz="1800" dirty="0" err="1"/>
              <a:t>рік</a:t>
            </a:r>
            <a:r>
              <a:rPr lang="ru-RU" sz="1800" dirty="0"/>
              <a:t> для </a:t>
            </a:r>
            <a:r>
              <a:rPr lang="ru-RU" sz="1800" dirty="0" err="1"/>
              <a:t>сільськогосподарських</a:t>
            </a:r>
            <a:r>
              <a:rPr lang="ru-RU" sz="1800" dirty="0"/>
              <a:t> </a:t>
            </a:r>
            <a:r>
              <a:rPr lang="ru-RU" sz="1800" dirty="0" err="1"/>
              <a:t>робіт</a:t>
            </a:r>
            <a:r>
              <a:rPr lang="ru-RU" sz="1800" dirty="0"/>
              <a:t> в </a:t>
            </a:r>
            <a:r>
              <a:rPr lang="ru-RU" sz="1800" dirty="0" err="1"/>
              <a:t>Україні</a:t>
            </a:r>
            <a:r>
              <a:rPr lang="ru-RU" sz="1800" dirty="0"/>
              <a:t> </a:t>
            </a:r>
            <a:r>
              <a:rPr lang="ru-RU" sz="1800" dirty="0" err="1"/>
              <a:t>необхідно</a:t>
            </a:r>
            <a:r>
              <a:rPr lang="ru-RU" sz="1800" dirty="0"/>
              <a:t> </a:t>
            </a:r>
            <a:r>
              <a:rPr lang="ru-RU" sz="1800" dirty="0" err="1"/>
              <a:t>мати</a:t>
            </a:r>
            <a:r>
              <a:rPr lang="ru-RU" sz="1800" dirty="0"/>
              <a:t> 1,9 млн тон дизельного </a:t>
            </a:r>
            <a:r>
              <a:rPr lang="ru-RU" sz="1800" dirty="0" err="1"/>
              <a:t>палива</a:t>
            </a:r>
            <a:r>
              <a:rPr lang="ru-RU" sz="1800" dirty="0"/>
              <a:t> і 620 тис. тон бензину, </a:t>
            </a:r>
            <a:r>
              <a:rPr lang="ru-RU" sz="1800" dirty="0" err="1"/>
              <a:t>котрі</a:t>
            </a:r>
            <a:r>
              <a:rPr lang="ru-RU" sz="1800" dirty="0"/>
              <a:t> </a:t>
            </a:r>
            <a:r>
              <a:rPr lang="ru-RU" sz="1800" dirty="0" err="1"/>
              <a:t>виробляються</a:t>
            </a:r>
            <a:r>
              <a:rPr lang="ru-RU" sz="1800" dirty="0"/>
              <a:t> з 4,5 млн тонн </a:t>
            </a:r>
            <a:r>
              <a:rPr lang="ru-RU" sz="1800" dirty="0" err="1"/>
              <a:t>нафти</a:t>
            </a:r>
            <a:r>
              <a:rPr lang="ru-RU" sz="1800" dirty="0"/>
              <a:t>, </a:t>
            </a:r>
            <a:r>
              <a:rPr lang="ru-RU" sz="1800" dirty="0" err="1"/>
              <a:t>переважно</a:t>
            </a:r>
            <a:r>
              <a:rPr lang="ru-RU" sz="1800" dirty="0"/>
              <a:t> </a:t>
            </a:r>
            <a:r>
              <a:rPr lang="ru-RU" sz="1800" dirty="0" err="1" smtClean="0"/>
              <a:t>імпортної</a:t>
            </a:r>
            <a:r>
              <a:rPr lang="ru-RU" sz="1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90329" y="5761529"/>
            <a:ext cx="4498347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біодизеля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/>
              <a:t>раціонально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/>
              <a:t>ріпаку</a:t>
            </a:r>
            <a:r>
              <a:rPr lang="ru-RU" dirty="0"/>
              <a:t>, </a:t>
            </a:r>
            <a:r>
              <a:rPr lang="ru-RU" dirty="0" err="1"/>
              <a:t>соняшнику</a:t>
            </a:r>
            <a:r>
              <a:rPr lang="ru-RU" dirty="0"/>
              <a:t> та </a:t>
            </a:r>
            <a:r>
              <a:rPr lang="ru-RU" dirty="0" err="1"/>
              <a:t>сої</a:t>
            </a:r>
            <a:r>
              <a:rPr lang="ru-RU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66" y="2126688"/>
            <a:ext cx="3163312" cy="2372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46" y="3140091"/>
            <a:ext cx="2799338" cy="2099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24970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110" y="2496393"/>
            <a:ext cx="3131618" cy="2348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4" y="2186451"/>
            <a:ext cx="3048000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" y="4569092"/>
            <a:ext cx="2079446" cy="2171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39" y="5041676"/>
            <a:ext cx="7281315" cy="1618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76" y="2378428"/>
            <a:ext cx="3669738" cy="240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32075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TC104033917[[fn=Берлин]]</Template>
  <TotalTime>161</TotalTime>
  <Words>556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Берлин</vt:lpstr>
      <vt:lpstr>Творча майстерня</vt:lpstr>
      <vt:lpstr>Презентация PowerPoint</vt:lpstr>
      <vt:lpstr>Фізичні та хімічні властивості</vt:lpstr>
      <vt:lpstr>Економічна сторона</vt:lpstr>
      <vt:lpstr>Переваги</vt:lpstr>
      <vt:lpstr>Недоліки</vt:lpstr>
      <vt:lpstr>Біодизель в Україні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 Barborik</dc:creator>
  <cp:lastModifiedBy>Anastassia Kreytor</cp:lastModifiedBy>
  <cp:revision>14</cp:revision>
  <dcterms:created xsi:type="dcterms:W3CDTF">2013-07-31T16:34:45Z</dcterms:created>
  <dcterms:modified xsi:type="dcterms:W3CDTF">2014-12-05T04:36:08Z</dcterms:modified>
</cp:coreProperties>
</file>