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65192-5BBB-43BC-BDE3-47E4C8E49D1A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3C5DB-F502-402A-AC5F-7ACF311F14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078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3C5DB-F502-402A-AC5F-7ACF311F149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3C5DB-F502-402A-AC5F-7ACF311F149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3C5DB-F502-402A-AC5F-7ACF311F149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3C5DB-F502-402A-AC5F-7ACF311F149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3C5DB-F502-402A-AC5F-7ACF311F149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3C5DB-F502-402A-AC5F-7ACF311F149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3C5DB-F502-402A-AC5F-7ACF311F149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3C5DB-F502-402A-AC5F-7ACF311F149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3C5DB-F502-402A-AC5F-7ACF311F149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3C5DB-F502-402A-AC5F-7ACF311F149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2794-F91C-4E9D-956C-E17C09565FE2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CD3B5-EE07-4402-90B1-05798A29A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2794-F91C-4E9D-956C-E17C09565FE2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CD3B5-EE07-4402-90B1-05798A29A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2794-F91C-4E9D-956C-E17C09565FE2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CD3B5-EE07-4402-90B1-05798A29A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2794-F91C-4E9D-956C-E17C09565FE2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CD3B5-EE07-4402-90B1-05798A29A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2794-F91C-4E9D-956C-E17C09565FE2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CD3B5-EE07-4402-90B1-05798A29A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2794-F91C-4E9D-956C-E17C09565FE2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CD3B5-EE07-4402-90B1-05798A29A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2794-F91C-4E9D-956C-E17C09565FE2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CD3B5-EE07-4402-90B1-05798A29A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2794-F91C-4E9D-956C-E17C09565FE2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CD3B5-EE07-4402-90B1-05798A29A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2794-F91C-4E9D-956C-E17C09565FE2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CD3B5-EE07-4402-90B1-05798A29A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2794-F91C-4E9D-956C-E17C09565FE2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CD3B5-EE07-4402-90B1-05798A29A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2794-F91C-4E9D-956C-E17C09565FE2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CD3B5-EE07-4402-90B1-05798A29A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B2794-F91C-4E9D-956C-E17C09565FE2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CD3B5-EE07-4402-90B1-05798A29A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39"/>
            <a:ext cx="9144000" cy="6827921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3717032"/>
            <a:ext cx="4155537" cy="1752600"/>
          </a:xfrm>
        </p:spPr>
        <p:txBody>
          <a:bodyPr>
            <a:normAutofit fontScale="92500" lnSpcReduction="10000"/>
          </a:bodyPr>
          <a:lstStyle/>
          <a:p>
            <a:r>
              <a:rPr lang="uk-UA" sz="1800" b="1" dirty="0" smtClean="0">
                <a:solidFill>
                  <a:schemeClr val="tx1"/>
                </a:solidFill>
              </a:rPr>
              <a:t>Підготували </a:t>
            </a:r>
          </a:p>
          <a:p>
            <a:r>
              <a:rPr lang="uk-UA" sz="1800" b="1" dirty="0" smtClean="0">
                <a:solidFill>
                  <a:schemeClr val="tx1"/>
                </a:solidFill>
              </a:rPr>
              <a:t>Учениці 11 класу</a:t>
            </a:r>
          </a:p>
          <a:p>
            <a:r>
              <a:rPr lang="uk-UA" sz="1800" b="1" dirty="0" err="1" smtClean="0">
                <a:solidFill>
                  <a:schemeClr val="tx1"/>
                </a:solidFill>
              </a:rPr>
              <a:t>Іванопільської</a:t>
            </a:r>
            <a:r>
              <a:rPr lang="uk-UA" sz="1800" b="1" dirty="0" smtClean="0">
                <a:solidFill>
                  <a:schemeClr val="tx1"/>
                </a:solidFill>
              </a:rPr>
              <a:t> СШ </a:t>
            </a:r>
            <a:r>
              <a:rPr lang="uk-UA" sz="1800" b="1" dirty="0" err="1" smtClean="0">
                <a:solidFill>
                  <a:schemeClr val="tx1"/>
                </a:solidFill>
              </a:rPr>
              <a:t>І-ІІІст</a:t>
            </a:r>
            <a:r>
              <a:rPr lang="uk-UA" sz="18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uk-UA" sz="1800" b="1" dirty="0" smtClean="0">
                <a:solidFill>
                  <a:schemeClr val="tx1"/>
                </a:solidFill>
              </a:rPr>
              <a:t>Свириденко Єлизавета</a:t>
            </a:r>
          </a:p>
          <a:p>
            <a:r>
              <a:rPr lang="uk-UA" sz="1800" b="1" dirty="0" err="1" smtClean="0">
                <a:solidFill>
                  <a:schemeClr val="tx1"/>
                </a:solidFill>
              </a:rPr>
              <a:t>Ленко</a:t>
            </a:r>
            <a:r>
              <a:rPr lang="uk-UA" sz="1800" b="1" dirty="0" smtClean="0">
                <a:solidFill>
                  <a:schemeClr val="tx1"/>
                </a:solidFill>
              </a:rPr>
              <a:t> Тетяна</a:t>
            </a:r>
          </a:p>
          <a:p>
            <a:r>
              <a:rPr lang="uk-UA" sz="1800" b="1" dirty="0" smtClean="0">
                <a:solidFill>
                  <a:schemeClr val="tx1"/>
                </a:solidFill>
              </a:rPr>
              <a:t>Дергачова Ганна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>
            <a:noAutofit/>
          </a:bodyPr>
          <a:lstStyle/>
          <a:p>
            <a:r>
              <a:rPr lang="uk-UA" sz="6000" dirty="0" smtClean="0"/>
              <a:t>Людина. Особистість. Громадянин.</a:t>
            </a:r>
            <a:endParaRPr lang="ru-RU" sz="6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39"/>
            <a:ext cx="9144000" cy="68279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75656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11313"/>
            <a:ext cx="7772400" cy="364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39"/>
            <a:ext cx="9144000" cy="68279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0800000" flipH="1" flipV="1">
            <a:off x="899592" y="2636912"/>
            <a:ext cx="7488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/>
              <a:t>Питання до класу.</a:t>
            </a:r>
            <a:endParaRPr lang="ru-RU" sz="7200" b="1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39"/>
            <a:ext cx="9144000" cy="682792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39552" y="322171"/>
            <a:ext cx="777686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1.Що </a:t>
            </a:r>
            <a:r>
              <a:rPr lang="ru-RU" sz="2800" dirty="0" err="1"/>
              <a:t>являє</a:t>
            </a:r>
            <a:r>
              <a:rPr lang="ru-RU" sz="2800" dirty="0"/>
              <a:t> собою </a:t>
            </a:r>
            <a:r>
              <a:rPr lang="ru-RU" sz="2800" dirty="0" err="1"/>
              <a:t>людина</a:t>
            </a:r>
            <a:r>
              <a:rPr lang="ru-RU" sz="2800" dirty="0" smtClean="0"/>
              <a:t>?</a:t>
            </a:r>
          </a:p>
          <a:p>
            <a:endParaRPr lang="ru-RU" sz="2800" dirty="0"/>
          </a:p>
          <a:p>
            <a:r>
              <a:rPr lang="ru-RU" sz="2800" dirty="0"/>
              <a:t>2.Які </a:t>
            </a:r>
            <a:r>
              <a:rPr lang="ru-RU" sz="2800" dirty="0" err="1"/>
              <a:t>фактори</a:t>
            </a:r>
            <a:r>
              <a:rPr lang="ru-RU" sz="2800" dirty="0"/>
              <a:t> </a:t>
            </a:r>
            <a:r>
              <a:rPr lang="ru-RU" sz="2800" dirty="0" err="1"/>
              <a:t>становлять</a:t>
            </a:r>
            <a:r>
              <a:rPr lang="ru-RU" sz="2800" dirty="0"/>
              <a:t> </a:t>
            </a:r>
            <a:r>
              <a:rPr lang="ru-RU" sz="2800" dirty="0" err="1"/>
              <a:t>сутність</a:t>
            </a:r>
            <a:r>
              <a:rPr lang="ru-RU" sz="2800" dirty="0"/>
              <a:t> </a:t>
            </a:r>
            <a:r>
              <a:rPr lang="ru-RU" sz="2800" dirty="0" err="1"/>
              <a:t>людини</a:t>
            </a:r>
            <a:r>
              <a:rPr lang="ru-RU" sz="2800" dirty="0" smtClean="0"/>
              <a:t>?</a:t>
            </a:r>
          </a:p>
          <a:p>
            <a:r>
              <a:rPr lang="ru-RU" sz="2800" dirty="0"/>
              <a:t>	</a:t>
            </a:r>
          </a:p>
          <a:p>
            <a:r>
              <a:rPr lang="ru-RU" sz="2800" dirty="0"/>
              <a:t>3.Які </a:t>
            </a:r>
            <a:r>
              <a:rPr lang="ru-RU" sz="2800" dirty="0" err="1"/>
              <a:t>ознаки</a:t>
            </a:r>
            <a:r>
              <a:rPr lang="ru-RU" sz="2800" dirty="0"/>
              <a:t> </a:t>
            </a:r>
            <a:r>
              <a:rPr lang="ru-RU" sz="2800" dirty="0" err="1"/>
              <a:t>виокремлюють</a:t>
            </a:r>
            <a:r>
              <a:rPr lang="ru-RU" sz="2800" dirty="0"/>
              <a:t> </a:t>
            </a:r>
            <a:r>
              <a:rPr lang="ru-RU" sz="2800" dirty="0" err="1"/>
              <a:t>людину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істот</a:t>
            </a:r>
            <a:r>
              <a:rPr lang="ru-RU" sz="2800" dirty="0"/>
              <a:t> </a:t>
            </a:r>
            <a:r>
              <a:rPr lang="ru-RU" sz="2800" dirty="0" err="1"/>
              <a:t>тваринного</a:t>
            </a:r>
            <a:r>
              <a:rPr lang="ru-RU" sz="2800" dirty="0"/>
              <a:t> </a:t>
            </a:r>
            <a:r>
              <a:rPr lang="ru-RU" sz="2800" dirty="0" err="1"/>
              <a:t>світу</a:t>
            </a:r>
            <a:r>
              <a:rPr lang="ru-RU" sz="2800" dirty="0"/>
              <a:t>?</a:t>
            </a:r>
          </a:p>
          <a:p>
            <a:r>
              <a:rPr lang="ru-RU" sz="2800" dirty="0"/>
              <a:t>	</a:t>
            </a:r>
          </a:p>
          <a:p>
            <a:r>
              <a:rPr lang="ru-RU" sz="2800" dirty="0"/>
              <a:t>4.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робить</a:t>
            </a:r>
            <a:r>
              <a:rPr lang="ru-RU" sz="2800" dirty="0"/>
              <a:t> </a:t>
            </a:r>
            <a:r>
              <a:rPr lang="ru-RU" sz="2800" dirty="0" err="1"/>
              <a:t>людину</a:t>
            </a:r>
            <a:r>
              <a:rPr lang="ru-RU" sz="2800" dirty="0"/>
              <a:t> </a:t>
            </a:r>
            <a:r>
              <a:rPr lang="ru-RU" sz="2800" dirty="0" err="1"/>
              <a:t>особистістю</a:t>
            </a:r>
            <a:r>
              <a:rPr lang="ru-RU" sz="2800" dirty="0" smtClean="0"/>
              <a:t>?</a:t>
            </a:r>
          </a:p>
          <a:p>
            <a:endParaRPr lang="ru-RU" sz="2800" dirty="0" smtClean="0"/>
          </a:p>
          <a:p>
            <a:r>
              <a:rPr lang="ru-RU" sz="2800" dirty="0"/>
              <a:t>5.Дайте </a:t>
            </a:r>
            <a:r>
              <a:rPr lang="ru-RU" sz="2800" dirty="0" err="1"/>
              <a:t>візначення</a:t>
            </a:r>
            <a:r>
              <a:rPr lang="ru-RU" sz="2800" dirty="0"/>
              <a:t> </a:t>
            </a:r>
            <a:r>
              <a:rPr lang="ru-RU" sz="2800" dirty="0" err="1"/>
              <a:t>поняттю</a:t>
            </a:r>
            <a:r>
              <a:rPr lang="ru-RU" sz="2800" dirty="0"/>
              <a:t> </a:t>
            </a:r>
            <a:r>
              <a:rPr lang="ru-RU" sz="2800" dirty="0" smtClean="0"/>
              <a:t>«Особа»?</a:t>
            </a:r>
          </a:p>
          <a:p>
            <a:endParaRPr lang="uk-UA" sz="2800" dirty="0"/>
          </a:p>
          <a:p>
            <a:r>
              <a:rPr lang="ru-RU" sz="2800" dirty="0"/>
              <a:t>6.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означає</a:t>
            </a:r>
            <a:r>
              <a:rPr lang="ru-RU" sz="2800" dirty="0"/>
              <a:t> бути </a:t>
            </a:r>
            <a:r>
              <a:rPr lang="ru-RU" sz="2800" dirty="0" err="1"/>
              <a:t>громадянином</a:t>
            </a:r>
            <a:r>
              <a:rPr lang="ru-RU" sz="2800" dirty="0" smtClean="0"/>
              <a:t>?</a:t>
            </a:r>
          </a:p>
          <a:p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44106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39"/>
            <a:ext cx="9144000" cy="6827921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772400" cy="1470025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ДЯКУЄМО ЗА УВАГУ!</a:t>
            </a:r>
            <a:endParaRPr lang="ru-RU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39"/>
            <a:ext cx="9144000" cy="682792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707904" y="3501008"/>
            <a:ext cx="2863476" cy="9233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sz="5400" dirty="0" smtClean="0"/>
              <a:t>Як живу?</a:t>
            </a:r>
            <a:endParaRPr lang="ru-RU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548680"/>
            <a:ext cx="2123466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sz="5400" dirty="0" smtClean="0"/>
              <a:t>Хто я? </a:t>
            </a:r>
            <a:endParaRPr lang="en-US" sz="5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1916832"/>
            <a:ext cx="2603598" cy="9233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sz="5400" dirty="0" smtClean="0"/>
              <a:t>Який я? </a:t>
            </a:r>
            <a:endParaRPr lang="en-US" sz="54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5301208"/>
            <a:ext cx="3843681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sz="5400" dirty="0" smtClean="0"/>
              <a:t>Чому живу? </a:t>
            </a:r>
            <a:endParaRPr lang="en-US" sz="54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39"/>
            <a:ext cx="9144000" cy="6827921"/>
          </a:xfrm>
          <a:prstGeom prst="rect">
            <a:avLst/>
          </a:prstGeom>
        </p:spPr>
      </p:pic>
      <p:cxnSp>
        <p:nvCxnSpPr>
          <p:cNvPr id="9" name="Прямая со стрелкой 8"/>
          <p:cNvCxnSpPr/>
          <p:nvPr/>
        </p:nvCxnSpPr>
        <p:spPr>
          <a:xfrm>
            <a:off x="6084168" y="1628800"/>
            <a:ext cx="86409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2699792" y="332656"/>
            <a:ext cx="4032448" cy="158417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699792" y="404664"/>
            <a:ext cx="40409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dirty="0" smtClean="0"/>
              <a:t>Людина як</a:t>
            </a:r>
          </a:p>
          <a:p>
            <a:pPr algn="ctr"/>
            <a:r>
              <a:rPr lang="uk-UA" sz="3600" dirty="0" smtClean="0"/>
              <a:t> </a:t>
            </a:r>
            <a:r>
              <a:rPr lang="uk-UA" sz="3600" dirty="0" err="1" smtClean="0"/>
              <a:t>біосоціальна</a:t>
            </a:r>
            <a:r>
              <a:rPr lang="uk-UA" sz="3600" dirty="0" smtClean="0"/>
              <a:t> істота</a:t>
            </a:r>
            <a:endParaRPr lang="ru-RU" sz="3600" dirty="0"/>
          </a:p>
        </p:txBody>
      </p:sp>
      <p:cxnSp>
        <p:nvCxnSpPr>
          <p:cNvPr id="7" name="Прямая со стрелкой 6"/>
          <p:cNvCxnSpPr>
            <a:stCxn id="3" idx="3"/>
          </p:cNvCxnSpPr>
          <p:nvPr/>
        </p:nvCxnSpPr>
        <p:spPr>
          <a:xfrm flipH="1">
            <a:off x="2483768" y="1684835"/>
            <a:ext cx="806563" cy="7360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99592" y="2420888"/>
            <a:ext cx="2699265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800" dirty="0" smtClean="0"/>
              <a:t>Біологічна істота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24128" y="2420888"/>
            <a:ext cx="2675477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uk-UA" sz="2800" dirty="0" smtClean="0"/>
              <a:t>Соціальна істота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3356992"/>
            <a:ext cx="4570418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uk-UA" sz="2400" dirty="0" smtClean="0"/>
              <a:t>Народжується, живе , </a:t>
            </a:r>
            <a:endParaRPr lang="en-US" sz="2400" dirty="0" smtClean="0"/>
          </a:p>
          <a:p>
            <a:pPr algn="ctr"/>
            <a:r>
              <a:rPr lang="uk-UA" sz="2400" dirty="0" smtClean="0"/>
              <a:t>розвивається, помирає. Не може </a:t>
            </a:r>
            <a:endParaRPr lang="en-US" sz="2400" dirty="0" smtClean="0"/>
          </a:p>
          <a:p>
            <a:pPr algn="ctr"/>
            <a:r>
              <a:rPr lang="uk-UA" sz="2400" dirty="0" smtClean="0"/>
              <a:t>відмовитися від їжі,</a:t>
            </a:r>
            <a:endParaRPr lang="en-US" sz="2400" dirty="0" smtClean="0"/>
          </a:p>
          <a:p>
            <a:pPr algn="ctr"/>
            <a:r>
              <a:rPr lang="uk-UA" sz="2400" dirty="0" smtClean="0"/>
              <a:t>відпочинку тощо. </a:t>
            </a:r>
            <a:endParaRPr lang="en-US" sz="2400" dirty="0" smtClean="0"/>
          </a:p>
          <a:p>
            <a:pPr algn="ctr"/>
            <a:r>
              <a:rPr lang="uk-UA" sz="2400" dirty="0" smtClean="0"/>
              <a:t>Тому в основі людського</a:t>
            </a:r>
          </a:p>
          <a:p>
            <a:pPr algn="ctr"/>
            <a:r>
              <a:rPr lang="uk-UA" sz="2400" dirty="0" smtClean="0"/>
              <a:t>Існування лежать біологічні </a:t>
            </a:r>
            <a:endParaRPr lang="en-US" sz="2400" dirty="0" smtClean="0"/>
          </a:p>
          <a:p>
            <a:pPr algn="ctr"/>
            <a:r>
              <a:rPr lang="uk-UA" sz="2400" dirty="0" smtClean="0"/>
              <a:t>фактори.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04048" y="3284984"/>
            <a:ext cx="3888432" cy="30469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dirty="0" smtClean="0"/>
              <a:t>Виконує</a:t>
            </a:r>
            <a:r>
              <a:rPr lang="uk-UA" sz="2400" baseline="0" dirty="0" smtClean="0"/>
              <a:t> в суспільстві певні ролі,отримуючи відповідальний статус</a:t>
            </a:r>
          </a:p>
          <a:p>
            <a:pPr algn="ctr"/>
            <a:r>
              <a:rPr lang="uk-UA" sz="2400" baseline="0" dirty="0" smtClean="0"/>
              <a:t> і рівень доступу до ресурсів і благ. Цим вона задовольняє свої біологічні, культурні та соціальні потреби.</a:t>
            </a:r>
            <a:endParaRPr lang="ru-RU" sz="24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39"/>
            <a:ext cx="9144000" cy="682792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83568" y="404664"/>
            <a:ext cx="727280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Існування людини </a:t>
            </a:r>
            <a:r>
              <a:rPr lang="uk-UA" sz="2400" dirty="0" smtClean="0"/>
              <a:t>–</a:t>
            </a:r>
            <a:r>
              <a:rPr lang="uk-UA" sz="2400" baseline="0" dirty="0" smtClean="0"/>
              <a:t> це буття індивіда як цілісної істоти. </a:t>
            </a:r>
            <a:endParaRPr lang="en-US" sz="2400" baseline="0" dirty="0" smtClean="0"/>
          </a:p>
          <a:p>
            <a:pPr algn="ctr"/>
            <a:endParaRPr lang="ru-RU" sz="2400" dirty="0" smtClean="0"/>
          </a:p>
          <a:p>
            <a:pPr algn="ctr"/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Фактори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ц</a:t>
            </a: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</a:rPr>
              <a:t>і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лісного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формування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людини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uk-UA" sz="2400" dirty="0" smtClean="0"/>
          </a:p>
          <a:p>
            <a:pPr algn="ctr">
              <a:buFont typeface="Wingdings" pitchFamily="2" charset="2"/>
              <a:buChar char="ü"/>
            </a:pPr>
            <a:r>
              <a:rPr lang="uk-UA" sz="2400" dirty="0" smtClean="0"/>
              <a:t>  біологічними характеристиками (задатками);</a:t>
            </a:r>
          </a:p>
          <a:p>
            <a:pPr algn="ctr"/>
            <a:endParaRPr lang="uk-UA" sz="2400" dirty="0" smtClean="0"/>
          </a:p>
          <a:p>
            <a:pPr algn="ctr">
              <a:buFont typeface="Wingdings" pitchFamily="2" charset="2"/>
              <a:buChar char="ü"/>
            </a:pPr>
            <a:r>
              <a:rPr lang="uk-UA" sz="2400" dirty="0"/>
              <a:t> </a:t>
            </a:r>
            <a:r>
              <a:rPr lang="uk-UA" sz="2400" dirty="0" smtClean="0"/>
              <a:t>соціальним середовищем і вихованням;</a:t>
            </a:r>
          </a:p>
          <a:p>
            <a:pPr algn="ctr"/>
            <a:endParaRPr lang="uk-UA" sz="2400" dirty="0" smtClean="0"/>
          </a:p>
          <a:p>
            <a:pPr algn="ctr">
              <a:buFont typeface="Wingdings" pitchFamily="2" charset="2"/>
              <a:buChar char="ü"/>
            </a:pPr>
            <a:r>
              <a:rPr lang="uk-UA" sz="2400" dirty="0"/>
              <a:t> </a:t>
            </a:r>
            <a:r>
              <a:rPr lang="uk-UA" sz="2400" dirty="0" smtClean="0"/>
              <a:t>внутрішнім “Я” (волею прагнення, інтересами тощо).</a:t>
            </a:r>
          </a:p>
          <a:p>
            <a:endParaRPr lang="uk-UA" sz="2400" dirty="0"/>
          </a:p>
          <a:p>
            <a:r>
              <a:rPr lang="uk-UA" sz="2400" dirty="0" smtClean="0"/>
              <a:t>Процес формування людини як особистості відбувається паралельно з біологічним розвитком. Таким чином, людина є </a:t>
            </a:r>
            <a:r>
              <a:rPr lang="uk-UA" sz="2400" i="1" dirty="0" err="1" smtClean="0">
                <a:solidFill>
                  <a:schemeClr val="accent2">
                    <a:lumMod val="75000"/>
                  </a:schemeClr>
                </a:solidFill>
              </a:rPr>
              <a:t>біосоціальною</a:t>
            </a:r>
            <a:r>
              <a:rPr lang="uk-UA" sz="2400" i="1" dirty="0" smtClean="0">
                <a:solidFill>
                  <a:schemeClr val="accent2">
                    <a:lumMod val="75000"/>
                  </a:schemeClr>
                </a:solidFill>
              </a:rPr>
              <a:t> істотою.</a:t>
            </a:r>
            <a:endParaRPr lang="ru-RU" sz="24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39"/>
            <a:ext cx="9144000" cy="6827921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2843808" y="1196752"/>
            <a:ext cx="3240360" cy="2088232"/>
          </a:xfrm>
          <a:prstGeom prst="ellips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dirty="0" smtClean="0"/>
              <a:t>ОСОБА</a:t>
            </a:r>
            <a:endParaRPr lang="ru-RU" sz="5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332656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err="1" smtClean="0"/>
              <a:t>Особа.Індивідуальність.Особистість.Персона</a:t>
            </a:r>
            <a:r>
              <a:rPr lang="uk-UA" sz="3200" dirty="0" smtClean="0"/>
              <a:t>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27785" y="1124744"/>
            <a:ext cx="16561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dirty="0"/>
          </a:p>
          <a:p>
            <a:pPr algn="just"/>
            <a:endParaRPr lang="uk-UA" dirty="0" smtClean="0"/>
          </a:p>
          <a:p>
            <a:pPr algn="just"/>
            <a:endParaRPr lang="uk-UA" dirty="0"/>
          </a:p>
          <a:p>
            <a:pPr algn="just"/>
            <a:endParaRPr lang="uk-UA" dirty="0" smtClean="0"/>
          </a:p>
          <a:p>
            <a:pPr algn="just"/>
            <a:endParaRPr lang="uk-UA" dirty="0"/>
          </a:p>
        </p:txBody>
      </p:sp>
      <p:cxnSp>
        <p:nvCxnSpPr>
          <p:cNvPr id="6" name="Прямая со стрелкой 5"/>
          <p:cNvCxnSpPr>
            <a:stCxn id="4" idx="3"/>
          </p:cNvCxnSpPr>
          <p:nvPr/>
        </p:nvCxnSpPr>
        <p:spPr>
          <a:xfrm flipH="1">
            <a:off x="2483770" y="2979170"/>
            <a:ext cx="834578" cy="593846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4" idx="5"/>
          </p:cNvCxnSpPr>
          <p:nvPr/>
        </p:nvCxnSpPr>
        <p:spPr>
          <a:xfrm>
            <a:off x="5609628" y="2979170"/>
            <a:ext cx="834580" cy="5938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79512" y="3789040"/>
            <a:ext cx="4051429" cy="23698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Фізична</a:t>
            </a:r>
          </a:p>
          <a:p>
            <a:pPr algn="ctr"/>
            <a:endParaRPr lang="uk-UA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Термін у цивільному праві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pPr algn="ctr"/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що використовується для</a:t>
            </a:r>
          </a:p>
          <a:p>
            <a:pPr algn="ctr"/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позначення громадянина як </a:t>
            </a:r>
          </a:p>
          <a:p>
            <a:pPr algn="ctr"/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учасника правових відносин.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44008" y="3717032"/>
            <a:ext cx="3778920" cy="27392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Юридична</a:t>
            </a:r>
          </a:p>
          <a:p>
            <a:pPr algn="ctr"/>
            <a:endParaRPr lang="uk-UA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uk-UA" sz="2400" dirty="0" err="1" smtClean="0">
                <a:solidFill>
                  <a:schemeClr val="tx2">
                    <a:lumMod val="50000"/>
                  </a:schemeClr>
                </a:solidFill>
              </a:rPr>
              <a:t>Субєкт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 права, здатний від </a:t>
            </a:r>
          </a:p>
          <a:p>
            <a:pPr algn="ctr"/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власного імені набувати </a:t>
            </a:r>
          </a:p>
          <a:p>
            <a:pPr algn="ctr"/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прав та </a:t>
            </a:r>
            <a:r>
              <a:rPr lang="uk-UA" sz="2400" dirty="0" err="1" smtClean="0">
                <a:solidFill>
                  <a:schemeClr val="tx2">
                    <a:lumMod val="50000"/>
                  </a:schemeClr>
                </a:solidFill>
              </a:rPr>
              <a:t>обовязків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 за умови</a:t>
            </a:r>
          </a:p>
          <a:p>
            <a:pPr algn="ctr"/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реєстрації у встановленому</a:t>
            </a:r>
          </a:p>
          <a:p>
            <a:pPr algn="ctr"/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законом порядку. 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39"/>
            <a:ext cx="9144000" cy="682792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260648"/>
            <a:ext cx="9356472" cy="29238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Індивідуальність</a:t>
            </a:r>
            <a:r>
              <a:rPr lang="uk-UA" sz="2800" dirty="0" smtClean="0"/>
              <a:t> – </a:t>
            </a:r>
            <a:r>
              <a:rPr lang="uk-UA" sz="2400" dirty="0" smtClean="0"/>
              <a:t>сукупність своєрідних фізіологічних, </a:t>
            </a:r>
          </a:p>
          <a:p>
            <a:r>
              <a:rPr lang="uk-UA" sz="2400" dirty="0" smtClean="0"/>
              <a:t>анатомічних та психологічних властивостей людини, яка характеризує</a:t>
            </a:r>
          </a:p>
          <a:p>
            <a:r>
              <a:rPr lang="uk-UA" sz="2400" dirty="0" smtClean="0"/>
              <a:t>Ії неповторність і виявляється в особливостях темпераменту, рисах</a:t>
            </a:r>
          </a:p>
          <a:p>
            <a:r>
              <a:rPr lang="uk-UA" sz="2400" dirty="0" smtClean="0"/>
              <a:t>характеру, специфіці інтересів.</a:t>
            </a:r>
          </a:p>
          <a:p>
            <a:endParaRPr lang="uk-UA" sz="2800" dirty="0"/>
          </a:p>
          <a:p>
            <a:endParaRPr lang="uk-UA" sz="2800" dirty="0" smtClean="0"/>
          </a:p>
          <a:p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132857"/>
            <a:ext cx="8676456" cy="83099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dirty="0" smtClean="0"/>
              <a:t>Фізіологічні</a:t>
            </a:r>
            <a:r>
              <a:rPr lang="uk-UA" sz="2400" baseline="0" dirty="0" smtClean="0"/>
              <a:t> та психологічні задатки – база</a:t>
            </a:r>
            <a:r>
              <a:rPr lang="uk-UA" sz="2400" dirty="0" smtClean="0"/>
              <a:t>  для подальшого розвитку.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3717032"/>
            <a:ext cx="8604448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dirty="0" smtClean="0"/>
              <a:t>Адаптація</a:t>
            </a:r>
            <a:r>
              <a:rPr lang="uk-UA" sz="2400" baseline="0" dirty="0" smtClean="0"/>
              <a:t> індивіда до умов життя та індивідуальні реакції на зовнішні подразники.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5229200"/>
            <a:ext cx="8640960" cy="12003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dirty="0" smtClean="0"/>
              <a:t>Перетворення</a:t>
            </a:r>
            <a:r>
              <a:rPr lang="uk-UA" sz="2400" baseline="0" dirty="0" smtClean="0"/>
              <a:t> індивідуальних задатків в індивідуальні здібності та можливості, формує індивідуальні життєві стратегії і цілі, реалізує індивідуальні інтереси. </a:t>
            </a:r>
            <a:endParaRPr lang="ru-RU" sz="2400" dirty="0"/>
          </a:p>
        </p:txBody>
      </p:sp>
      <p:cxnSp>
        <p:nvCxnSpPr>
          <p:cNvPr id="23" name="Соединительная линия уступом 22"/>
          <p:cNvCxnSpPr/>
          <p:nvPr/>
        </p:nvCxnSpPr>
        <p:spPr>
          <a:xfrm rot="5400000">
            <a:off x="2735796" y="3176972"/>
            <a:ext cx="648072" cy="2880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Соединительная линия уступом 24"/>
          <p:cNvCxnSpPr/>
          <p:nvPr/>
        </p:nvCxnSpPr>
        <p:spPr>
          <a:xfrm rot="16200000" flipH="1">
            <a:off x="6048164" y="4545124"/>
            <a:ext cx="576064" cy="5040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39"/>
            <a:ext cx="9144000" cy="682792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476672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Особистість</a:t>
            </a:r>
            <a:r>
              <a:rPr lang="uk-UA" sz="2400" dirty="0" smtClean="0"/>
              <a:t> – широке поняття, що включає не лише загальні й особливі ознаки, а й унікальні властивості  </a:t>
            </a:r>
            <a:r>
              <a:rPr lang="uk-UA" sz="2400" dirty="0" err="1" smtClean="0"/>
              <a:t>кокретної</a:t>
            </a:r>
            <a:r>
              <a:rPr lang="uk-UA" sz="2400" dirty="0" smtClean="0"/>
              <a:t> людини.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628800"/>
            <a:ext cx="45720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sz="2400" dirty="0"/>
              <a:t>П</a:t>
            </a:r>
            <a:r>
              <a:rPr lang="uk-UA" sz="2400" dirty="0" smtClean="0"/>
              <a:t>евна сукупність соціально вагомих властивостей людини.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996952"/>
            <a:ext cx="4572000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sz="2400" dirty="0" smtClean="0"/>
              <a:t>Соціально</a:t>
            </a:r>
            <a:r>
              <a:rPr lang="uk-UA" sz="2400" baseline="0" dirty="0" smtClean="0"/>
              <a:t> зумовлена система психічних якостей індивіда, що визначається включенням людини в конкретні історичні , суспільні, культурні, економічні, міжособистісні відносини.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2276872"/>
            <a:ext cx="457200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sz="2400" dirty="0" smtClean="0"/>
              <a:t>Людина, соціальний</a:t>
            </a:r>
            <a:r>
              <a:rPr lang="uk-UA" sz="2400" baseline="0" dirty="0" smtClean="0"/>
              <a:t> індивід , що поєднує в собі риси загальнолюдського, суспільно значущого та індивідуально неповторного.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5657671"/>
            <a:ext cx="9468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Таким чином,</a:t>
            </a:r>
            <a:r>
              <a:rPr lang="uk-UA" sz="2400" baseline="0" dirty="0" smtClean="0"/>
              <a:t> </a:t>
            </a:r>
            <a:r>
              <a:rPr lang="uk-UA" sz="2400" b="1" baseline="0" dirty="0" smtClean="0">
                <a:solidFill>
                  <a:srgbClr val="C00000"/>
                </a:solidFill>
              </a:rPr>
              <a:t>особистість </a:t>
            </a:r>
            <a:r>
              <a:rPr lang="uk-UA" sz="2400" baseline="0" dirty="0" smtClean="0"/>
              <a:t>– це індивідуально-соціальна ознака людини, яка представлена соціально зумовленими та індивідуальними психологічними характеристиками.</a:t>
            </a:r>
            <a:endParaRPr lang="ru-RU" sz="24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39"/>
            <a:ext cx="9144000" cy="682792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404664"/>
            <a:ext cx="8946039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Персона</a:t>
            </a:r>
            <a:r>
              <a:rPr lang="uk-UA" dirty="0" smtClean="0"/>
              <a:t> </a:t>
            </a:r>
            <a:r>
              <a:rPr lang="uk-UA" sz="2400" dirty="0" smtClean="0"/>
              <a:t>-  </a:t>
            </a:r>
            <a:r>
              <a:rPr lang="uk-UA" sz="2400" dirty="0" smtClean="0"/>
              <a:t>поняття, вироблене для відображення  соціальної </a:t>
            </a:r>
          </a:p>
          <a:p>
            <a:r>
              <a:rPr lang="uk-UA" sz="2400" dirty="0"/>
              <a:t>п</a:t>
            </a:r>
            <a:r>
              <a:rPr lang="uk-UA" sz="2400" dirty="0" smtClean="0"/>
              <a:t>рироди </a:t>
            </a:r>
            <a:r>
              <a:rPr lang="uk-UA" sz="2400" dirty="0" smtClean="0"/>
              <a:t>людини, сприйняття </a:t>
            </a:r>
            <a:r>
              <a:rPr lang="uk-UA" sz="2400" dirty="0" err="1" smtClean="0"/>
              <a:t>ії</a:t>
            </a:r>
            <a:r>
              <a:rPr lang="uk-UA" sz="2400" dirty="0" smtClean="0"/>
              <a:t> як </a:t>
            </a:r>
            <a:r>
              <a:rPr lang="uk-UA" sz="2400" dirty="0" smtClean="0"/>
              <a:t>суб'єкта </a:t>
            </a:r>
            <a:r>
              <a:rPr lang="uk-UA" sz="2400" dirty="0" smtClean="0"/>
              <a:t>соціокультурного життя,</a:t>
            </a:r>
          </a:p>
          <a:p>
            <a:r>
              <a:rPr lang="uk-UA" sz="2400" dirty="0" smtClean="0"/>
              <a:t> носія індивідуального начала.</a:t>
            </a:r>
            <a:endParaRPr lang="ru-RU" sz="24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38499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4800" dirty="0" smtClean="0"/>
              <a:t>Громадянин</a:t>
            </a:r>
          </a:p>
          <a:p>
            <a:pPr algn="ctr"/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908720"/>
            <a:ext cx="9144000" cy="193899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dirty="0" smtClean="0"/>
              <a:t>- </a:t>
            </a:r>
            <a:r>
              <a:rPr lang="uk-UA" sz="2400" dirty="0" smtClean="0"/>
              <a:t>особа, яка володіє громадянством, тобто постійним юридичним </a:t>
            </a:r>
            <a:r>
              <a:rPr lang="uk-UA" sz="2400" dirty="0" err="1" smtClean="0"/>
              <a:t>звязком</a:t>
            </a:r>
            <a:r>
              <a:rPr lang="uk-UA" sz="2400" dirty="0" smtClean="0"/>
              <a:t> із певною державою, що виражається у взаємних правах і </a:t>
            </a:r>
            <a:r>
              <a:rPr lang="uk-UA" sz="2400" dirty="0" err="1" smtClean="0"/>
              <a:t>обовязках</a:t>
            </a:r>
            <a:r>
              <a:rPr lang="uk-UA" sz="2400" dirty="0" smtClean="0"/>
              <a:t> держави та </a:t>
            </a:r>
            <a:r>
              <a:rPr lang="uk-UA" sz="2400" dirty="0" err="1" smtClean="0"/>
              <a:t>ії</a:t>
            </a:r>
            <a:r>
              <a:rPr lang="uk-UA" sz="2400" dirty="0" smtClean="0"/>
              <a:t> громадян , користується захистом держави як у межах </a:t>
            </a:r>
            <a:r>
              <a:rPr lang="uk-UA" sz="2400" dirty="0" err="1" smtClean="0"/>
              <a:t>ії</a:t>
            </a:r>
            <a:r>
              <a:rPr lang="uk-UA" sz="2400" dirty="0" smtClean="0"/>
              <a:t> території, так і поза нею.</a:t>
            </a:r>
          </a:p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016" y="2852936"/>
            <a:ext cx="9145016" cy="4154984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Бути громадянином означає:</a:t>
            </a:r>
          </a:p>
          <a:p>
            <a:endParaRPr lang="uk-UA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 брати участь у розбудові та захисті держави</a:t>
            </a:r>
          </a:p>
          <a:p>
            <a:pPr algn="ctr">
              <a:buFont typeface="Wingdings" pitchFamily="2" charset="2"/>
              <a:buChar char="ü"/>
            </a:pPr>
            <a:endParaRPr lang="uk-UA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 реалізувати через механізм держави надані нею громадянські права</a:t>
            </a:r>
          </a:p>
          <a:p>
            <a:pPr algn="ctr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 діяти в рамках правового поля, окресленого законами держави</a:t>
            </a:r>
          </a:p>
          <a:p>
            <a:pPr algn="ctr">
              <a:buFont typeface="Wingdings" pitchFamily="2" charset="2"/>
              <a:buChar char="ü"/>
            </a:pPr>
            <a:endParaRPr lang="uk-UA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контролювати діяльність виборних осіб, яким було довірено здійснювати управління державою від імені суспільства.</a:t>
            </a:r>
          </a:p>
          <a:p>
            <a:pPr algn="ctr"/>
            <a:endParaRPr lang="ru-RU" sz="24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490</Words>
  <Application>Microsoft Office PowerPoint</Application>
  <PresentationFormat>Экран (4:3)</PresentationFormat>
  <Paragraphs>102</Paragraphs>
  <Slides>13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Людина. Особистість. Громадянин.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ДЯКУЄМО ЗА УВАГУ!</vt:lpstr>
    </vt:vector>
  </TitlesOfParts>
  <Company>Ya Blondinko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Людина. Особстість. Громадянин</dc:title>
  <dc:creator>админ</dc:creator>
  <cp:lastModifiedBy>XTreme.ws</cp:lastModifiedBy>
  <cp:revision>17</cp:revision>
  <dcterms:created xsi:type="dcterms:W3CDTF">2015-01-18T06:59:45Z</dcterms:created>
  <dcterms:modified xsi:type="dcterms:W3CDTF">2015-01-18T14:58:21Z</dcterms:modified>
</cp:coreProperties>
</file>