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f.gov.ua/include/img/medium/enerdzhijpg13122013154523w300jpg11052014152443_w3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819"/>
            <a:ext cx="9144000" cy="6864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640"/>
            <a:ext cx="9144000" cy="1981200"/>
          </a:xfrm>
        </p:spPr>
        <p:txBody>
          <a:bodyPr>
            <a:norm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Економія електроенергії. Шляхи та способи енергозбереження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3" y="5589240"/>
            <a:ext cx="4368227" cy="1268760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Міщенко Христина, Резнікова Анастасія </a:t>
            </a:r>
          </a:p>
          <a:p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11-А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2492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ovruch-rayvlada.org.ua/upload/images/big-zC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34297"/>
            <a:ext cx="6804248" cy="4523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blagoustriy.info/media/news_articles/06431989-c264-4ad8-aed7-59899b90efd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437" y="1700808"/>
            <a:ext cx="3706143" cy="3866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-8772"/>
            <a:ext cx="6876256" cy="3293756"/>
          </a:xfrm>
        </p:spPr>
        <p:txBody>
          <a:bodyPr>
            <a:normAutofit/>
          </a:bodyPr>
          <a:lstStyle/>
          <a:p>
            <a:r>
              <a:rPr lang="uk-UA" b="1" dirty="0" err="1"/>
              <a:t>Енергоконсервація</a:t>
            </a:r>
            <a:r>
              <a:rPr lang="uk-UA" dirty="0"/>
              <a:t> (або більш прийняте в Україні </a:t>
            </a:r>
            <a:r>
              <a:rPr lang="uk-UA" dirty="0" err="1"/>
              <a:t>поняття — </a:t>
            </a:r>
            <a:r>
              <a:rPr lang="uk-UA" b="1" dirty="0" err="1"/>
              <a:t>Енергозб</a:t>
            </a:r>
            <a:r>
              <a:rPr lang="uk-UA" b="1" dirty="0"/>
              <a:t>ереження</a:t>
            </a:r>
            <a:r>
              <a:rPr lang="uk-UA" dirty="0"/>
              <a:t>) стосується зменшення споживання енергії за рахунок використання меншої кількості енергетичних послуг.</a:t>
            </a:r>
          </a:p>
        </p:txBody>
      </p:sp>
    </p:spTree>
    <p:extLst>
      <p:ext uri="{BB962C8B-B14F-4D97-AF65-F5344CB8AC3E}">
        <p14:creationId xmlns:p14="http://schemas.microsoft.com/office/powerpoint/2010/main" val="312648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789040"/>
            <a:ext cx="8258098" cy="2564904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Хоч енергозбереження і зменшує споживання енергетичних послуг, його результатом може бути зростання якості довкілля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національної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безпеки, та особистої фінансової безпеки. </a:t>
            </a:r>
          </a:p>
        </p:txBody>
      </p:sp>
      <p:pic>
        <p:nvPicPr>
          <p:cNvPr id="3074" name="Picture 2" descr="http://www.qclub.org.ua/wp-content/uploads/2012/08/0920100606025602725_231013009880d6198a4581-300x2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2594" y="188640"/>
            <a:ext cx="4077065" cy="3057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ecoenergy.dilovamova.com/images/wpi.images/i_0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88640"/>
            <a:ext cx="4586696" cy="3057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569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mozhlyvosti.in.ua/sites/default/files/imagecache/200x200/images_5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92696"/>
            <a:ext cx="5976664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/>
              <a:t>Оптимізація освітлення</a:t>
            </a:r>
            <a:r>
              <a:rPr lang="ru-RU" b="1" dirty="0" smtClean="0"/>
              <a:t>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uk-UA" dirty="0"/>
              <a:t>максимальне використання денного світла (збільшення кількості, площі та прозорості вікон);</a:t>
            </a:r>
          </a:p>
          <a:p>
            <a:pPr lvl="0"/>
            <a:r>
              <a:rPr lang="uk-UA" dirty="0"/>
              <a:t>збільшення відбиваючої здатності (світлі стіни та стелі);</a:t>
            </a:r>
          </a:p>
          <a:p>
            <a:pPr lvl="0"/>
            <a:r>
              <a:rPr lang="uk-UA" dirty="0"/>
              <a:t>оптимальне розміщення джерел штучного світла (місцеве, направлене освітлення);</a:t>
            </a:r>
          </a:p>
          <a:p>
            <a:pPr lvl="0"/>
            <a:r>
              <a:rPr lang="uk-UA" dirty="0"/>
              <a:t>використання освітлювальних приладів лише за необхідністю</a:t>
            </a:r>
            <a:r>
              <a:rPr lang="uk-UA" dirty="0" smtClean="0"/>
              <a:t>;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4936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arli.klasna.com/uploads/editor/1501/187483/sitepage_51/images/0_88870_bb631542_ori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352" y="3279880"/>
            <a:ext cx="5832648" cy="3608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6525343"/>
          </a:xfrm>
        </p:spPr>
        <p:txBody>
          <a:bodyPr>
            <a:normAutofit/>
          </a:bodyPr>
          <a:lstStyle/>
          <a:p>
            <a:pPr lvl="0"/>
            <a:r>
              <a:rPr lang="uk-UA" sz="2800" dirty="0"/>
              <a:t>підвищення світловіддачі наявних джерел світла (заміна люстр, відбивачів тощо</a:t>
            </a:r>
            <a:r>
              <a:rPr lang="uk-UA" sz="2800" dirty="0" smtClean="0"/>
              <a:t>);</a:t>
            </a:r>
            <a:endParaRPr lang="uk-UA" sz="2800" dirty="0"/>
          </a:p>
          <a:p>
            <a:pPr lvl="0"/>
            <a:r>
              <a:rPr lang="uk-UA" sz="2800" dirty="0"/>
              <a:t>використання приладів управління освітленістю (датчики руху, акустичні датчики, </a:t>
            </a:r>
            <a:r>
              <a:rPr lang="uk-UA" sz="2800" dirty="0" err="1"/>
              <a:t>датчики</a:t>
            </a:r>
            <a:r>
              <a:rPr lang="uk-UA" sz="2800" dirty="0"/>
              <a:t> освітленості, таймери, дистанційне керування, </a:t>
            </a:r>
            <a:r>
              <a:rPr lang="uk-UA" sz="2800" dirty="0" err="1"/>
              <a:t>дімери</a:t>
            </a:r>
            <a:r>
              <a:rPr lang="uk-UA" sz="2800" dirty="0" smtClean="0"/>
              <a:t>);</a:t>
            </a:r>
            <a:endParaRPr lang="uk-UA" sz="2800" dirty="0"/>
          </a:p>
          <a:p>
            <a:pPr lvl="0"/>
            <a:r>
              <a:rPr lang="uk-UA" sz="2800" dirty="0"/>
              <a:t>запровадження </a:t>
            </a:r>
            <a:r>
              <a:rPr lang="uk-UA" sz="2800" dirty="0" smtClean="0"/>
              <a:t>автоматичної</a:t>
            </a:r>
          </a:p>
          <a:p>
            <a:pPr marL="0" lvl="0" indent="0">
              <a:buNone/>
            </a:pPr>
            <a:r>
              <a:rPr lang="uk-UA" sz="2800" dirty="0" smtClean="0"/>
              <a:t>системи диспетчерського</a:t>
            </a:r>
          </a:p>
          <a:p>
            <a:pPr marL="0" lvl="0" indent="0">
              <a:buNone/>
            </a:pPr>
            <a:r>
              <a:rPr lang="uk-UA" sz="2800" dirty="0" smtClean="0"/>
              <a:t>управління зовнішнім</a:t>
            </a:r>
          </a:p>
          <a:p>
            <a:pPr marL="0" lvl="0" indent="0">
              <a:buNone/>
            </a:pPr>
            <a:r>
              <a:rPr lang="uk-UA" sz="2800" dirty="0" smtClean="0"/>
              <a:t>освітленням (АСДУ </a:t>
            </a:r>
            <a:r>
              <a:rPr lang="uk-UA" sz="2800" dirty="0"/>
              <a:t>НО</a:t>
            </a:r>
            <a:r>
              <a:rPr lang="uk-UA" sz="2800" dirty="0" smtClean="0"/>
              <a:t>);</a:t>
            </a:r>
            <a:endParaRPr lang="uk-UA" sz="2800" dirty="0"/>
          </a:p>
          <a:p>
            <a:pPr lvl="0"/>
            <a:r>
              <a:rPr lang="uk-UA" sz="2800" dirty="0"/>
              <a:t>установка </a:t>
            </a:r>
            <a:r>
              <a:rPr lang="uk-UA" sz="2800" dirty="0" smtClean="0"/>
              <a:t>інтелектуальних</a:t>
            </a:r>
          </a:p>
          <a:p>
            <a:pPr marL="0" lvl="0" indent="0">
              <a:buNone/>
            </a:pPr>
            <a:r>
              <a:rPr lang="uk-UA" sz="2800" dirty="0" smtClean="0"/>
              <a:t>розподілених систем</a:t>
            </a:r>
          </a:p>
          <a:p>
            <a:pPr marL="0" lvl="0" indent="0">
              <a:buNone/>
            </a:pPr>
            <a:r>
              <a:rPr lang="uk-UA" sz="2800" dirty="0" smtClean="0"/>
              <a:t>управління </a:t>
            </a:r>
            <a:r>
              <a:rPr lang="uk-UA" sz="2800" dirty="0"/>
              <a:t>освітленням</a:t>
            </a:r>
            <a:r>
              <a:rPr lang="uk-UA" sz="2800" dirty="0" smtClean="0"/>
              <a:t>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402590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varta.kharkov.ua/content/documents/10957/1095608/thumb-main-286x286-6f9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76672"/>
            <a:ext cx="5977020" cy="5977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936104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Топ-15 способів зекономити електрику в </a:t>
            </a:r>
            <a:r>
              <a:rPr lang="uk-UA" b="1" dirty="0" smtClean="0"/>
              <a:t>побуті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328592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dirty="0"/>
              <a:t>Завжди вимикайте світло, виходячи надовго з приміщення. При виході з будинку вимкніть з розеток всі побутові прилади, крім холодильника.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Замініть лампи розжарювання на енергозберігаючі. Вони не тільки економлять електрику, а й служать в 5-8 разів довше</a:t>
            </a:r>
            <a:r>
              <a:rPr lang="uk-UA" dirty="0" smtClean="0"/>
              <a:t>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Правильно використовуйте електрочайник. </a:t>
            </a:r>
            <a:r>
              <a:rPr lang="uk-UA" dirty="0" smtClean="0"/>
              <a:t>Щоб </a:t>
            </a:r>
            <a:r>
              <a:rPr lang="uk-UA" dirty="0"/>
              <a:t>заощадити електроенергію, дотримуйтеся простих правил: кип'ятити стільки води, скільки потрібно в даний момент, і своєчасно видаляйте накип у чайнику. </a:t>
            </a:r>
          </a:p>
        </p:txBody>
      </p:sp>
    </p:spTree>
    <p:extLst>
      <p:ext uri="{BB962C8B-B14F-4D97-AF65-F5344CB8AC3E}">
        <p14:creationId xmlns:p14="http://schemas.microsoft.com/office/powerpoint/2010/main" val="390941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sq.com.ua/img/news/2012/january/19/ener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18" y="836712"/>
            <a:ext cx="8788524" cy="5859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60" y="404664"/>
            <a:ext cx="9139839" cy="619268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uk-UA" dirty="0"/>
              <a:t>Не допускайте нагрівання холодильника прямими сонячними променями і не ставте його біля плити або батареї опалення. </a:t>
            </a: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uk-UA" dirty="0"/>
              <a:t>Завантажуйте пральну машину згідно з інструкцією. </a:t>
            </a: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uk-UA" dirty="0"/>
              <a:t>Під час прасування намагайтеся починати і закінчувати процес прасуванням речей, що потребують низького температурного режиму</a:t>
            </a:r>
            <a:r>
              <a:rPr lang="uk-UA" dirty="0" smtClean="0"/>
              <a:t>.</a:t>
            </a: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uk-UA" dirty="0"/>
              <a:t>Не забувайте міняти або чистити фільтри </a:t>
            </a:r>
            <a:r>
              <a:rPr lang="uk-UA" dirty="0" smtClean="0"/>
              <a:t>пилососа.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uk-UA" dirty="0"/>
              <a:t>Підбирайте посуд правильного розміру. Каструлі і сковороди повинні відповідати діаметру конфорки вашої електроплити. </a:t>
            </a:r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6723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arbokarbo.com/uploads/events/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727"/>
            <a:ext cx="2286000" cy="3038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33670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uk-UA" dirty="0"/>
              <a:t>Налаштуйте в комп'ютері режим енергозбереження, при якому можна заощадити до 50% електроенергії</a:t>
            </a:r>
            <a:r>
              <a:rPr lang="uk-UA" dirty="0" smtClean="0"/>
              <a:t>.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uk-UA" dirty="0"/>
              <a:t>Включайте кондиціонер лише тоді, коли закриті всі вікна і </a:t>
            </a:r>
            <a:r>
              <a:rPr lang="uk-UA" dirty="0" smtClean="0"/>
              <a:t>двері.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uk-UA" dirty="0"/>
              <a:t>Додайте світильники у всіх ключових місцях квартири. </a:t>
            </a:r>
            <a:endParaRPr lang="uk-UA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uk-UA" dirty="0"/>
              <a:t>Частіше мийте лампи, плафони і вікна. Бруд і пил знижують освітленість в приміщенні на 30</a:t>
            </a:r>
            <a:r>
              <a:rPr lang="uk-UA" dirty="0" smtClean="0"/>
              <a:t>%.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uk-UA" dirty="0"/>
              <a:t>Використовуйте нічний і денний тариф на </a:t>
            </a:r>
            <a:r>
              <a:rPr lang="uk-UA" dirty="0" smtClean="0"/>
              <a:t>електроенергію.</a:t>
            </a:r>
            <a:endParaRPr lang="uk-UA" dirty="0"/>
          </a:p>
          <a:p>
            <a:pPr marL="514350" indent="-514350">
              <a:buFont typeface="+mj-lt"/>
              <a:buAutoNum type="arabicPeriod" startAt="9"/>
            </a:pPr>
            <a:r>
              <a:rPr lang="uk-UA" dirty="0" smtClean="0"/>
              <a:t>Встановіть </a:t>
            </a:r>
            <a:r>
              <a:rPr lang="uk-UA" dirty="0"/>
              <a:t>систему «розумний дім», яка активно використовується в Європі. </a:t>
            </a:r>
          </a:p>
        </p:txBody>
      </p:sp>
    </p:spTree>
    <p:extLst>
      <p:ext uri="{BB962C8B-B14F-4D97-AF65-F5344CB8AC3E}">
        <p14:creationId xmlns:p14="http://schemas.microsoft.com/office/powerpoint/2010/main" val="416878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ina\Desktop\enerhozberezhenny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7839"/>
            <a:ext cx="8654055" cy="6870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849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337</Words>
  <Application>Microsoft Office PowerPoint</Application>
  <PresentationFormat>Экран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Економія електроенергії. Шляхи та способи енергозбереження</vt:lpstr>
      <vt:lpstr>Презентация PowerPoint</vt:lpstr>
      <vt:lpstr>Презентация PowerPoint</vt:lpstr>
      <vt:lpstr>Оптимізація освітлення:</vt:lpstr>
      <vt:lpstr>Презентация PowerPoint</vt:lpstr>
      <vt:lpstr>Топ-15 способів зекономити електрику в побуті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Tina</dc:creator>
  <cp:lastModifiedBy>Tina</cp:lastModifiedBy>
  <cp:revision>7</cp:revision>
  <dcterms:created xsi:type="dcterms:W3CDTF">2015-02-16T20:46:07Z</dcterms:created>
  <dcterms:modified xsi:type="dcterms:W3CDTF">2015-02-16T23:12:07Z</dcterms:modified>
</cp:coreProperties>
</file>