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04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46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7238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1883" y="1964267"/>
            <a:ext cx="7196789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1883" y="4385733"/>
            <a:ext cx="7196789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1395" y="5870576"/>
            <a:ext cx="1599992" cy="3778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1883" y="5870576"/>
            <a:ext cx="4893321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7578" y="5870576"/>
            <a:ext cx="551095" cy="3778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692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7238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11" y="4732865"/>
            <a:ext cx="1013010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422" y="932112"/>
            <a:ext cx="875868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54" indent="0">
              <a:buNone/>
              <a:defRPr sz="1600"/>
            </a:lvl2pPr>
            <a:lvl3pPr marL="914309" indent="0">
              <a:buNone/>
              <a:defRPr sz="1600"/>
            </a:lvl3pPr>
            <a:lvl4pPr marL="1371463" indent="0">
              <a:buNone/>
              <a:defRPr sz="1600"/>
            </a:lvl4pPr>
            <a:lvl5pPr marL="1828617" indent="0">
              <a:buNone/>
              <a:defRPr sz="1600"/>
            </a:lvl5pPr>
            <a:lvl6pPr marL="2285771" indent="0">
              <a:buNone/>
              <a:defRPr sz="1600"/>
            </a:lvl6pPr>
            <a:lvl7pPr marL="2742926" indent="0">
              <a:buNone/>
              <a:defRPr sz="1600"/>
            </a:lvl7pPr>
            <a:lvl8pPr marL="3200080" indent="0">
              <a:buNone/>
              <a:defRPr sz="1600"/>
            </a:lvl8pPr>
            <a:lvl9pPr marL="3657234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11" y="5299603"/>
            <a:ext cx="10130108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744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7238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12" y="609602"/>
            <a:ext cx="10130108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11" y="4343400"/>
            <a:ext cx="1013010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122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7238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6534" y="2743200"/>
            <a:ext cx="609521" cy="584776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9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11" y="823337"/>
            <a:ext cx="609521" cy="584776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9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138" y="609602"/>
            <a:ext cx="9549156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732" y="3352800"/>
            <a:ext cx="933796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154" indent="0">
              <a:buFontTx/>
              <a:buNone/>
              <a:defRPr/>
            </a:lvl2pPr>
            <a:lvl3pPr marL="914309" indent="0">
              <a:buFontTx/>
              <a:buNone/>
              <a:defRPr/>
            </a:lvl3pPr>
            <a:lvl4pPr marL="1371463" indent="0">
              <a:buFontTx/>
              <a:buNone/>
              <a:defRPr/>
            </a:lvl4pPr>
            <a:lvl5pPr marL="1828617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76" y="4343400"/>
            <a:ext cx="10151045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493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7238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13" y="3308581"/>
            <a:ext cx="10130106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12" y="4777381"/>
            <a:ext cx="10130107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802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7238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6534" y="2743200"/>
            <a:ext cx="609521" cy="584776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9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11" y="823337"/>
            <a:ext cx="609521" cy="584776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9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138" y="609602"/>
            <a:ext cx="9549156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711" y="3886200"/>
            <a:ext cx="10134117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10" y="4775200"/>
            <a:ext cx="10134117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32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7238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12" y="609602"/>
            <a:ext cx="10130108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712" y="3505200"/>
            <a:ext cx="10130109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11" y="4343400"/>
            <a:ext cx="10130109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693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7238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712" y="609601"/>
            <a:ext cx="10130106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881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7238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7548" y="609600"/>
            <a:ext cx="215827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710" y="609600"/>
            <a:ext cx="7831097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25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7238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89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7238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11" y="3308581"/>
            <a:ext cx="10130108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10" y="4777381"/>
            <a:ext cx="10130109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590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7238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13" y="2142067"/>
            <a:ext cx="499468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137" y="2142068"/>
            <a:ext cx="499468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93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543" y="2218267"/>
            <a:ext cx="470844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712" y="2870201"/>
            <a:ext cx="499627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5210" y="2226734"/>
            <a:ext cx="472219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2725" y="2870201"/>
            <a:ext cx="499468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220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7238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15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7238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133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7238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11" y="2074333"/>
            <a:ext cx="3680406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96" y="609601"/>
            <a:ext cx="6168223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11" y="3445933"/>
            <a:ext cx="3680406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64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7238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11" y="1600200"/>
            <a:ext cx="616385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5272" y="914400"/>
            <a:ext cx="3280547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54" indent="0">
              <a:buNone/>
              <a:defRPr sz="1600"/>
            </a:lvl2pPr>
            <a:lvl3pPr marL="914309" indent="0">
              <a:buNone/>
              <a:defRPr sz="1600"/>
            </a:lvl3pPr>
            <a:lvl4pPr marL="1371463" indent="0">
              <a:buNone/>
              <a:defRPr sz="1600"/>
            </a:lvl4pPr>
            <a:lvl5pPr marL="1828617" indent="0">
              <a:buNone/>
              <a:defRPr sz="1600"/>
            </a:lvl5pPr>
            <a:lvl6pPr marL="2285771" indent="0">
              <a:buNone/>
              <a:defRPr sz="1600"/>
            </a:lvl6pPr>
            <a:lvl7pPr marL="2742926" indent="0">
              <a:buNone/>
              <a:defRPr sz="1600"/>
            </a:lvl7pPr>
            <a:lvl8pPr marL="3200080" indent="0">
              <a:buNone/>
              <a:defRPr sz="1600"/>
            </a:lvl8pPr>
            <a:lvl9pPr marL="3657234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11" y="2971800"/>
            <a:ext cx="6163851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67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712" y="609601"/>
            <a:ext cx="10130106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12" y="2142068"/>
            <a:ext cx="10130106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8542" y="5870576"/>
            <a:ext cx="1599992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711" y="5870576"/>
            <a:ext cx="782664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4724" y="5870576"/>
            <a:ext cx="55109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9951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l" defTabSz="457154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21" indent="-285721" algn="l" defTabSz="457154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876" indent="-285721" algn="l" defTabSz="457154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030" indent="-285721" algn="l" defTabSz="457154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2896" indent="-171433" algn="l" defTabSz="457154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050" indent="-171433" algn="l" defTabSz="457154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349" indent="-228577" algn="l" defTabSz="457154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503" indent="-228577" algn="l" defTabSz="457154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657" indent="-228577" algn="l" defTabSz="457154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5811" indent="-228577" algn="l" defTabSz="457154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60374" y="2708920"/>
            <a:ext cx="7196789" cy="242146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itchFamily="34" charset="0"/>
              </a:rPr>
              <a:t>Місяць – супутник Землі</a:t>
            </a:r>
            <a:endParaRPr lang="uk-UA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6606" y="1772816"/>
            <a:ext cx="5130557" cy="1193304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Candara" pitchFamily="34" charset="0"/>
              </a:rPr>
              <a:t>Підготувала: </a:t>
            </a:r>
          </a:p>
          <a:p>
            <a:r>
              <a:rPr lang="uk-UA" dirty="0" smtClean="0">
                <a:latin typeface="Candara" pitchFamily="34" charset="0"/>
              </a:rPr>
              <a:t>учениця 11-Б класу </a:t>
            </a:r>
          </a:p>
          <a:p>
            <a:r>
              <a:rPr lang="uk-UA" dirty="0" err="1" smtClean="0">
                <a:latin typeface="Candara" pitchFamily="34" charset="0"/>
              </a:rPr>
              <a:t>Оренбургська</a:t>
            </a:r>
            <a:r>
              <a:rPr lang="uk-UA" dirty="0" smtClean="0">
                <a:latin typeface="Candara" pitchFamily="34" charset="0"/>
              </a:rPr>
              <a:t> Марина</a:t>
            </a:r>
            <a:endParaRPr lang="uk-UA" dirty="0">
              <a:latin typeface="Candar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9182" y="2132856"/>
            <a:ext cx="5584708" cy="3649133"/>
          </a:xfrm>
        </p:spPr>
        <p:txBody>
          <a:bodyPr>
            <a:noAutofit/>
          </a:bodyPr>
          <a:lstStyle/>
          <a:p>
            <a:pPr algn="just"/>
            <a:r>
              <a:rPr lang="uk-UA" sz="1600" dirty="0" smtClean="0">
                <a:latin typeface="Candara" panose="020E0502030303020204" pitchFamily="34" charset="0"/>
              </a:rPr>
              <a:t>Земний </a:t>
            </a:r>
            <a:r>
              <a:rPr lang="uk-UA" sz="1600" dirty="0">
                <a:latin typeface="Candara" panose="020E0502030303020204" pitchFamily="34" charset="0"/>
              </a:rPr>
              <a:t>диск висить у небі Місяця майже нерухомо. Причини невеликих щомісячних коливань Землі по висоті над місячним горизонтом і за азимутом (приблизно по 7 °) такі ж, як у лібрацій. Кутовий розмір Землі при спостереженні з Місяця в 3,7 разів більше, ніж місячний при спостереженні </a:t>
            </a:r>
            <a:r>
              <a:rPr lang="uk-UA" sz="1600" dirty="0" smtClean="0">
                <a:latin typeface="Candara" panose="020E0502030303020204" pitchFamily="34" charset="0"/>
              </a:rPr>
              <a:t>з Землі</a:t>
            </a:r>
            <a:r>
              <a:rPr lang="uk-UA" sz="1600" dirty="0">
                <a:latin typeface="Candara" panose="020E0502030303020204" pitchFamily="34" charset="0"/>
              </a:rPr>
              <a:t>, а закривається Землею площа небесної сфери в 13,5 разів більше, ніж закривається Місяцем. </a:t>
            </a:r>
            <a:endParaRPr lang="uk-UA" sz="1600" dirty="0" smtClean="0">
              <a:latin typeface="Candara" panose="020E0502030303020204" pitchFamily="34" charset="0"/>
            </a:endParaRPr>
          </a:p>
          <a:p>
            <a:pPr algn="just"/>
            <a:r>
              <a:rPr lang="uk-UA" sz="1600" dirty="0" smtClean="0">
                <a:latin typeface="Candara" panose="020E0502030303020204" pitchFamily="34" charset="0"/>
              </a:rPr>
              <a:t>Ступінь </a:t>
            </a:r>
            <a:r>
              <a:rPr lang="uk-UA" sz="1600" dirty="0">
                <a:latin typeface="Candara" panose="020E0502030303020204" pitchFamily="34" charset="0"/>
              </a:rPr>
              <a:t>освітленості Землі, видима з Місяця, </a:t>
            </a:r>
            <a:r>
              <a:rPr lang="uk-UA" sz="1600" dirty="0" smtClean="0">
                <a:latin typeface="Candara" panose="020E0502030303020204" pitchFamily="34" charset="0"/>
              </a:rPr>
              <a:t>обернена місячними </a:t>
            </a:r>
            <a:r>
              <a:rPr lang="uk-UA" sz="1600" dirty="0">
                <a:latin typeface="Candara" panose="020E0502030303020204" pitchFamily="34" charset="0"/>
              </a:rPr>
              <a:t>фазами, видимим на Землі: у повню з Місяця видно неосвітлену частину Землі, а під час молодика у місячному небі спостерігається освітлена півкуля Землі, яка створює приблизно в 50 разів сильніше освітлення, ніж Місяць у повню на Землі: максимальна видима зоряна величина Землі на Місяці становить приблизно-16</a:t>
            </a:r>
            <a:r>
              <a:rPr lang="en-US" sz="1600" baseline="30000" dirty="0">
                <a:latin typeface="Candara" panose="020E0502030303020204" pitchFamily="34" charset="0"/>
              </a:rPr>
              <a:t>m</a:t>
            </a:r>
            <a:r>
              <a:rPr lang="en-US" sz="1600" dirty="0">
                <a:latin typeface="Candara" panose="020E0502030303020204" pitchFamily="34" charset="0"/>
              </a:rPr>
              <a:t>.</a:t>
            </a:r>
          </a:p>
          <a:p>
            <a:pPr algn="just"/>
            <a:endParaRPr lang="uk-UA" sz="1600" dirty="0">
              <a:latin typeface="Candara" panose="020E050203030302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5712" y="177553"/>
            <a:ext cx="10130106" cy="123522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Умови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на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поверхні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Місяця</a:t>
            </a:r>
            <a:endParaRPr lang="ru-RU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12" y="1916832"/>
            <a:ext cx="4835691" cy="3626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2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12" y="1628800"/>
            <a:ext cx="4905438" cy="3600400"/>
          </a:xfrm>
        </p:spPr>
        <p:txBody>
          <a:bodyPr>
            <a:noAutofit/>
          </a:bodyPr>
          <a:lstStyle/>
          <a:p>
            <a:pPr algn="just"/>
            <a:r>
              <a:rPr lang="uk-UA" sz="1600" dirty="0"/>
              <a:t>Давні римляни називали Місяць </a:t>
            </a:r>
            <a:r>
              <a:rPr lang="uk-UA" sz="1600" i="1" dirty="0"/>
              <a:t>Луною</a:t>
            </a:r>
            <a:r>
              <a:rPr lang="uk-UA" sz="1600" dirty="0"/>
              <a:t> (лат. </a:t>
            </a:r>
            <a:r>
              <a:rPr lang="en-US" sz="1600" i="1" dirty="0"/>
              <a:t>Luna</a:t>
            </a:r>
            <a:r>
              <a:rPr lang="en-US" sz="1600" dirty="0"/>
              <a:t>) </a:t>
            </a:r>
            <a:r>
              <a:rPr lang="uk-UA" sz="1600" dirty="0"/>
              <a:t>від </a:t>
            </a:r>
            <a:r>
              <a:rPr lang="uk-UA" sz="1600" dirty="0" smtClean="0"/>
              <a:t>індоєвропейського кореня </a:t>
            </a:r>
            <a:r>
              <a:rPr lang="en-US" sz="1600" dirty="0" err="1"/>
              <a:t>louksnā</a:t>
            </a:r>
            <a:r>
              <a:rPr lang="en-US" sz="1600" dirty="0"/>
              <a:t> — </a:t>
            </a:r>
            <a:r>
              <a:rPr lang="uk-UA" sz="1600" dirty="0"/>
              <a:t>світла, заграва. Звідси грец. </a:t>
            </a:r>
            <a:r>
              <a:rPr lang="el-GR" sz="1600" i="1" dirty="0"/>
              <a:t>λύχνος</a:t>
            </a:r>
            <a:r>
              <a:rPr lang="el-GR" sz="1600" dirty="0"/>
              <a:t> — </a:t>
            </a:r>
            <a:r>
              <a:rPr lang="uk-UA" sz="1600" dirty="0"/>
              <a:t>світильник</a:t>
            </a:r>
            <a:r>
              <a:rPr lang="uk-UA" sz="1600" dirty="0" smtClean="0"/>
              <a:t>.</a:t>
            </a:r>
            <a:r>
              <a:rPr lang="uk-UA" sz="1600" dirty="0"/>
              <a:t> </a:t>
            </a:r>
            <a:r>
              <a:rPr lang="uk-UA" sz="1600" dirty="0" smtClean="0"/>
              <a:t>Греки називали </a:t>
            </a:r>
            <a:r>
              <a:rPr lang="uk-UA" sz="1600" dirty="0"/>
              <a:t>супутник Землі </a:t>
            </a:r>
            <a:r>
              <a:rPr lang="uk-UA" sz="1600" i="1" dirty="0" err="1"/>
              <a:t>Селеною</a:t>
            </a:r>
            <a:r>
              <a:rPr lang="uk-UA" sz="1600" dirty="0"/>
              <a:t> (грец. </a:t>
            </a:r>
            <a:r>
              <a:rPr lang="el-GR" sz="1600" i="1" dirty="0"/>
              <a:t>Σελήνη</a:t>
            </a:r>
            <a:r>
              <a:rPr lang="el-GR" sz="1600" dirty="0"/>
              <a:t>), </a:t>
            </a:r>
            <a:r>
              <a:rPr lang="uk-UA" sz="1600" dirty="0"/>
              <a:t>стародавні єгиптяни — </a:t>
            </a:r>
            <a:r>
              <a:rPr lang="uk-UA" sz="1600" dirty="0" err="1"/>
              <a:t>Ях</a:t>
            </a:r>
            <a:r>
              <a:rPr lang="uk-UA" sz="1600" dirty="0"/>
              <a:t> (</a:t>
            </a:r>
            <a:r>
              <a:rPr lang="uk-UA" sz="1600" dirty="0" err="1"/>
              <a:t>Іях</a:t>
            </a:r>
            <a:r>
              <a:rPr lang="uk-UA" sz="1600" dirty="0"/>
              <a:t>).</a:t>
            </a:r>
            <a:endParaRPr lang="uk-UA" sz="1600" dirty="0">
              <a:latin typeface="Candara" panose="020E050203030302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5712" y="249561"/>
            <a:ext cx="10130106" cy="123522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Назва</a:t>
            </a:r>
            <a:endParaRPr lang="ru-RU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6146" name="Picture 2" descr="http://www.kitapokuyoruz.com/YaziResimleri/2396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176" y="1484784"/>
            <a:ext cx="5472608" cy="410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11230" y="5733256"/>
            <a:ext cx="4690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Місяць і захід сонця над Арктикою</a:t>
            </a:r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39127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590" y="2060848"/>
            <a:ext cx="5688632" cy="3600400"/>
          </a:xfrm>
        </p:spPr>
        <p:txBody>
          <a:bodyPr>
            <a:noAutofit/>
          </a:bodyPr>
          <a:lstStyle/>
          <a:p>
            <a:pPr algn="just"/>
            <a:r>
              <a:rPr lang="uk-UA" sz="1600" dirty="0"/>
              <a:t>Місяць не є самосвітним тілом, як і всі планети. Спостерігати його можна лише тому, що він відбиває світло Сонця. Місяць завжди освітлюється Сонцем лише з одного боку, але земний спостерігач у різний час бачить освітлену половину під різними кутами. Місяць змінює свою видиму форму, і ці зміни називають фазами. Фази залежать від відносного розташування Землі, Місяця й Сонця.</a:t>
            </a:r>
          </a:p>
          <a:p>
            <a:pPr algn="just"/>
            <a:r>
              <a:rPr lang="uk-UA" sz="1600" dirty="0"/>
              <a:t>Молодик — фаза, коли Місяць перебуває між Землею і Сонцем. У цей час він невидимий для земного спостерігача.</a:t>
            </a:r>
          </a:p>
          <a:p>
            <a:pPr algn="just"/>
            <a:r>
              <a:rPr lang="uk-UA" sz="1600" dirty="0"/>
              <a:t>Повня — протилежна точка орбіти Місяця, у якій його освітлена Сонцем півкуля видима земному спостерігачеві повністю.</a:t>
            </a:r>
          </a:p>
          <a:p>
            <a:pPr algn="just"/>
            <a:r>
              <a:rPr lang="uk-UA" sz="1600" dirty="0"/>
              <a:t>Проміжні фази — положення Місяця між молодиком і повнею, коли земний спостерігач бачить більшу або меншу частину освітленої півкулі, їх називають чвертями.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5712" y="249561"/>
            <a:ext cx="10130106" cy="123522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Фази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Місяця</a:t>
            </a:r>
            <a:endParaRPr lang="ru-RU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10242" name="Picture 2" descr="http://s19.postimg.org/4kjlt3jpf/84561569_4524271_moon_phases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294" y="2060848"/>
            <a:ext cx="460851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944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06" y="1700808"/>
            <a:ext cx="5328592" cy="4680520"/>
          </a:xfrm>
        </p:spPr>
        <p:txBody>
          <a:bodyPr>
            <a:noAutofit/>
          </a:bodyPr>
          <a:lstStyle/>
          <a:p>
            <a:pPr algn="just"/>
            <a:r>
              <a:rPr lang="uk-UA" sz="1600" dirty="0"/>
              <a:t>Гравітаційні сили між Землею і Місяцем викликають деякі цікаві ефекти. Найвідоміший з них — морські припливи й відпливи. Гравітаційне тяжіння Місяця сильніше на тому боці Землі, який звернено до Місяця, і слабше — на протилежному боці. Тому поверхня Землі, особливо океани, витягнута в напрямку до Місяця. </a:t>
            </a:r>
            <a:endParaRPr lang="uk-UA" sz="1600" dirty="0" smtClean="0"/>
          </a:p>
          <a:p>
            <a:pPr algn="just"/>
            <a:r>
              <a:rPr lang="uk-UA" sz="1600" dirty="0" smtClean="0"/>
              <a:t>Якби </a:t>
            </a:r>
            <a:r>
              <a:rPr lang="uk-UA" sz="1600" dirty="0"/>
              <a:t>ми подивилися на Землю збоку, ми побачили б дві опуклості, одна з яких спрямована у бік Місяця, а інша — у протилежний бік. Цей ефект набагато сильніший в океанській воді, ніж у твердій корі, тож опуклість води більша. А оскільки Земля обертається набагато швидше, ніж Місяць пересувається своєю орбітою, рух опуклостей навколо Землі створює два припливи на день.</a:t>
            </a:r>
            <a:endParaRPr lang="uk-UA" sz="1600" dirty="0">
              <a:latin typeface="Candara" panose="020E050203030302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5712" y="249561"/>
            <a:ext cx="10130106" cy="123522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Гравітаційна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взаємодія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.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Припливи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та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відпливи</a:t>
            </a:r>
            <a:endParaRPr lang="ru-RU" sz="32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9218" name="Picture 2" descr="http://forumkiev.com/attachments/62468d1331761172-ot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2"/>
          <a:stretch/>
        </p:blipFill>
        <p:spPr bwMode="auto">
          <a:xfrm>
            <a:off x="1054646" y="2420888"/>
            <a:ext cx="4211053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174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12" y="1628800"/>
            <a:ext cx="10306038" cy="3888432"/>
          </a:xfrm>
        </p:spPr>
        <p:txBody>
          <a:bodyPr>
            <a:noAutofit/>
          </a:bodyPr>
          <a:lstStyle/>
          <a:p>
            <a:pPr algn="just"/>
            <a:r>
              <a:rPr lang="uk-UA" dirty="0">
                <a:latin typeface="Candara" panose="020E0502030303020204" pitchFamily="34" charset="0"/>
              </a:rPr>
              <a:t>Більшість правових питань освоєння Місяця було розв'язано 1967 року:</a:t>
            </a:r>
          </a:p>
          <a:p>
            <a:pPr algn="just"/>
            <a:r>
              <a:rPr lang="uk-UA" dirty="0">
                <a:latin typeface="Candara" panose="020E0502030303020204" pitchFamily="34" charset="0"/>
              </a:rPr>
              <a:t>«	Космічний простір і небесні тіла відкриті для дослідження і використання всіма державами на основі рівності і згідно з міжнародним </a:t>
            </a:r>
            <a:r>
              <a:rPr lang="uk-UA" dirty="0" smtClean="0">
                <a:latin typeface="Candara" panose="020E0502030303020204" pitchFamily="34" charset="0"/>
              </a:rPr>
              <a:t>правом. Космічний </a:t>
            </a:r>
            <a:r>
              <a:rPr lang="uk-UA" dirty="0">
                <a:latin typeface="Candara" panose="020E0502030303020204" pitchFamily="34" charset="0"/>
              </a:rPr>
              <a:t>простір і небесні тіла не підлягають національному привласненню ні шляхом проголошення на них суверенітету, ні шляхом використання або окупації, ні будь-якими іншими </a:t>
            </a:r>
            <a:r>
              <a:rPr lang="uk-UA" dirty="0" smtClean="0">
                <a:latin typeface="Candara" panose="020E0502030303020204" pitchFamily="34" charset="0"/>
              </a:rPr>
              <a:t>засобами»</a:t>
            </a:r>
            <a:endParaRPr lang="uk-UA" dirty="0">
              <a:latin typeface="Candara" panose="020E0502030303020204" pitchFamily="34" charset="0"/>
            </a:endParaRPr>
          </a:p>
          <a:p>
            <a:pPr marL="457155" lvl="1" indent="0" algn="just">
              <a:buNone/>
            </a:pPr>
            <a:r>
              <a:rPr lang="uk-UA" i="1" dirty="0" smtClean="0">
                <a:latin typeface="Candara" panose="020E0502030303020204" pitchFamily="34" charset="0"/>
              </a:rPr>
              <a:t>		«</a:t>
            </a:r>
            <a:r>
              <a:rPr lang="uk-UA" i="1" dirty="0">
                <a:latin typeface="Candara" panose="020E0502030303020204" pitchFamily="34" charset="0"/>
              </a:rPr>
              <a:t>Договір про принципи діяльності держав по дослідженню і використанню космічного простору, </a:t>
            </a:r>
            <a:r>
              <a:rPr lang="uk-UA" i="1" dirty="0" smtClean="0">
                <a:latin typeface="Candara" panose="020E0502030303020204" pitchFamily="34" charset="0"/>
              </a:rPr>
              <a:t>				включаючи </a:t>
            </a:r>
            <a:r>
              <a:rPr lang="uk-UA" i="1" dirty="0">
                <a:latin typeface="Candara" panose="020E0502030303020204" pitchFamily="34" charset="0"/>
              </a:rPr>
              <a:t>Місяць та інші небесні тіла». 27.01.1967.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5712" y="249561"/>
            <a:ext cx="10130106" cy="123522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Міжнародно-правові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проблеми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освоєння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Місяця</a:t>
            </a:r>
            <a:endParaRPr lang="ru-RU" sz="28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848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12" y="1700808"/>
            <a:ext cx="5265478" cy="3600400"/>
          </a:xfrm>
        </p:spPr>
        <p:txBody>
          <a:bodyPr>
            <a:noAutofit/>
          </a:bodyPr>
          <a:lstStyle/>
          <a:p>
            <a:pPr algn="just"/>
            <a:r>
              <a:rPr lang="uk-UA" dirty="0">
                <a:latin typeface="Candara" panose="020E0502030303020204" pitchFamily="34" charset="0"/>
              </a:rPr>
              <a:t>Образ Місяця широко використовується в культурі практично всіх народів світу. Місяць є символом таємничості, романтичності, кохання. </a:t>
            </a:r>
            <a:endParaRPr lang="uk-UA" dirty="0" smtClean="0">
              <a:latin typeface="Candara" panose="020E0502030303020204" pitchFamily="34" charset="0"/>
            </a:endParaRPr>
          </a:p>
          <a:p>
            <a:pPr algn="just"/>
            <a:r>
              <a:rPr lang="uk-UA" dirty="0" smtClean="0">
                <a:latin typeface="Candara" panose="020E0502030303020204" pitchFamily="34" charset="0"/>
              </a:rPr>
              <a:t>Численним </a:t>
            </a:r>
            <a:r>
              <a:rPr lang="uk-UA" dirty="0">
                <a:latin typeface="Candara" panose="020E0502030303020204" pitchFamily="34" charset="0"/>
              </a:rPr>
              <a:t>є випадки використання в міфології, фольклорі, побуті, художній літературі, музичному й образотворчому мистецтві, кіно, комп'ютерних іграх тощо.</a:t>
            </a:r>
            <a:endParaRPr lang="uk-UA" dirty="0">
              <a:latin typeface="Candara" panose="020E050203030302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5712" y="249561"/>
            <a:ext cx="10130106" cy="123522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Місяць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у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культурі</a:t>
            </a:r>
            <a:endParaRPr lang="ru-RU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7170" name="Picture 2" descr="http://dl3.glitter-graphics.net/pub/90/90709cqp2howat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62" y="1700808"/>
            <a:ext cx="4680520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144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46" y="2492896"/>
            <a:ext cx="10130106" cy="1456267"/>
          </a:xfrm>
        </p:spPr>
        <p:txBody>
          <a:bodyPr>
            <a:normAutofit/>
          </a:bodyPr>
          <a:lstStyle/>
          <a:p>
            <a:pPr algn="ctr"/>
            <a:r>
              <a:rPr lang="uk-UA" sz="4400" b="1" i="1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Дякую за увагу</a:t>
            </a:r>
            <a:r>
              <a:rPr lang="uk-UA" sz="4400" b="1" i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!</a:t>
            </a:r>
            <a:endParaRPr lang="uk-UA" sz="4400" b="1" i="1" cap="none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137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566" y="1916832"/>
            <a:ext cx="5400599" cy="273630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Candara" pitchFamily="34" charset="0"/>
              </a:rPr>
              <a:t>М</a:t>
            </a:r>
            <a:r>
              <a:rPr lang="uk-UA" dirty="0">
                <a:latin typeface="Candara" pitchFamily="34" charset="0"/>
              </a:rPr>
              <a:t>і</a:t>
            </a:r>
            <a:r>
              <a:rPr lang="ru-RU" dirty="0" err="1" smtClean="0">
                <a:latin typeface="Candara" pitchFamily="34" charset="0"/>
              </a:rPr>
              <a:t>сяць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smtClean="0">
                <a:latin typeface="Candara" pitchFamily="34" charset="0"/>
              </a:rPr>
              <a:t>— </a:t>
            </a:r>
            <a:r>
              <a:rPr lang="ru-RU" dirty="0" err="1" smtClean="0">
                <a:latin typeface="Candara" pitchFamily="34" charset="0"/>
              </a:rPr>
              <a:t>єдиний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природний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супутник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планети</a:t>
            </a:r>
            <a:r>
              <a:rPr lang="ru-RU" dirty="0" smtClean="0">
                <a:latin typeface="Candara" pitchFamily="34" charset="0"/>
              </a:rPr>
              <a:t> Земля. </a:t>
            </a:r>
            <a:r>
              <a:rPr lang="ru-RU" dirty="0" err="1" smtClean="0">
                <a:latin typeface="Candara" pitchFamily="34" charset="0"/>
              </a:rPr>
              <a:t>Це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другий</a:t>
            </a:r>
            <a:r>
              <a:rPr lang="ru-RU" dirty="0" smtClean="0">
                <a:latin typeface="Candara" pitchFamily="34" charset="0"/>
              </a:rPr>
              <a:t> за </a:t>
            </a:r>
            <a:r>
              <a:rPr lang="ru-RU" dirty="0" err="1" smtClean="0">
                <a:latin typeface="Candara" pitchFamily="34" charset="0"/>
              </a:rPr>
              <a:t>яскравістю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об'єкт</a:t>
            </a:r>
            <a:r>
              <a:rPr lang="ru-RU" dirty="0" smtClean="0">
                <a:latin typeface="Candara" pitchFamily="34" charset="0"/>
              </a:rPr>
              <a:t> на земному </a:t>
            </a:r>
            <a:r>
              <a:rPr lang="ru-RU" dirty="0" err="1" smtClean="0">
                <a:latin typeface="Candara" pitchFamily="34" charset="0"/>
              </a:rPr>
              <a:t>небосхилі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після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Сонця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і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п'ятий</a:t>
            </a:r>
            <a:r>
              <a:rPr lang="ru-RU" dirty="0" smtClean="0">
                <a:latin typeface="Candara" pitchFamily="34" charset="0"/>
              </a:rPr>
              <a:t> за величиною </a:t>
            </a:r>
            <a:r>
              <a:rPr lang="ru-RU" dirty="0" err="1" smtClean="0">
                <a:latin typeface="Candara" pitchFamily="34" charset="0"/>
              </a:rPr>
              <a:t>природний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супутник</a:t>
            </a:r>
            <a:r>
              <a:rPr lang="ru-RU" dirty="0" smtClean="0">
                <a:latin typeface="Candara" pitchFamily="34" charset="0"/>
              </a:rPr>
              <a:t> планет </a:t>
            </a:r>
            <a:r>
              <a:rPr lang="ru-RU" dirty="0" err="1" smtClean="0">
                <a:latin typeface="Candara" pitchFamily="34" charset="0"/>
              </a:rPr>
              <a:t>Сонячної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системи</a:t>
            </a:r>
            <a:r>
              <a:rPr lang="ru-RU" dirty="0" smtClean="0">
                <a:latin typeface="Candara" pitchFamily="34" charset="0"/>
              </a:rPr>
              <a:t>. </a:t>
            </a:r>
            <a:r>
              <a:rPr lang="ru-RU" dirty="0" err="1" smtClean="0">
                <a:latin typeface="Candara" pitchFamily="34" charset="0"/>
              </a:rPr>
              <a:t>Також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є</a:t>
            </a:r>
            <a:r>
              <a:rPr lang="ru-RU" dirty="0" smtClean="0">
                <a:latin typeface="Candara" pitchFamily="34" charset="0"/>
              </a:rPr>
              <a:t> першим </a:t>
            </a:r>
            <a:r>
              <a:rPr lang="ru-RU" dirty="0" err="1" smtClean="0">
                <a:latin typeface="Candara" pitchFamily="34" charset="0"/>
              </a:rPr>
              <a:t>і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єдиним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позаземним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об'єктом</a:t>
            </a:r>
            <a:r>
              <a:rPr lang="ru-RU" dirty="0" smtClean="0">
                <a:latin typeface="Candara" pitchFamily="34" charset="0"/>
              </a:rPr>
              <a:t> природного </a:t>
            </a:r>
            <a:r>
              <a:rPr lang="ru-RU" dirty="0" err="1" smtClean="0">
                <a:latin typeface="Candara" pitchFamily="34" charset="0"/>
              </a:rPr>
              <a:t>походження</a:t>
            </a:r>
            <a:r>
              <a:rPr lang="ru-RU" dirty="0" smtClean="0">
                <a:latin typeface="Candara" pitchFamily="34" charset="0"/>
              </a:rPr>
              <a:t>, на </a:t>
            </a:r>
            <a:r>
              <a:rPr lang="ru-RU" dirty="0" err="1" smtClean="0">
                <a:latin typeface="Candara" pitchFamily="34" charset="0"/>
              </a:rPr>
              <a:t>якому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побувала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людина</a:t>
            </a:r>
            <a:r>
              <a:rPr lang="ru-RU" dirty="0" smtClean="0">
                <a:latin typeface="Candara" pitchFamily="34" charset="0"/>
              </a:rPr>
              <a:t>. </a:t>
            </a:r>
            <a:r>
              <a:rPr lang="ru-RU" dirty="0" err="1" smtClean="0">
                <a:latin typeface="Candara" pitchFamily="34" charset="0"/>
              </a:rPr>
              <a:t>Середня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відстань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між</a:t>
            </a:r>
            <a:r>
              <a:rPr lang="ru-RU" dirty="0" smtClean="0">
                <a:latin typeface="Candara" pitchFamily="34" charset="0"/>
              </a:rPr>
              <a:t> центрами </a:t>
            </a:r>
            <a:r>
              <a:rPr lang="ru-RU" dirty="0" err="1" smtClean="0">
                <a:latin typeface="Candara" pitchFamily="34" charset="0"/>
              </a:rPr>
              <a:t>Землі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і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Місяця</a:t>
            </a:r>
            <a:r>
              <a:rPr lang="ru-RU" dirty="0" smtClean="0">
                <a:latin typeface="Candara" pitchFamily="34" charset="0"/>
              </a:rPr>
              <a:t> — 384 467 км</a:t>
            </a:r>
            <a:endParaRPr lang="uk-UA" dirty="0">
              <a:latin typeface="Candara" pitchFamily="34" charset="0"/>
            </a:endParaRPr>
          </a:p>
        </p:txBody>
      </p:sp>
      <p:pic>
        <p:nvPicPr>
          <p:cNvPr id="4" name="Рисунок 3" descr="Moon_apollo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7254" y="620688"/>
            <a:ext cx="4891641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itchFamily="34" charset="0"/>
              </a:rPr>
              <a:t>Планетарні</a:t>
            </a:r>
            <a:r>
              <a:rPr lang="ru-RU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itchFamily="34" charset="0"/>
              </a:rPr>
              <a:t> характеристики:</a:t>
            </a:r>
            <a:endParaRPr lang="uk-UA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latin typeface="Candara" pitchFamily="34" charset="0"/>
              </a:rPr>
              <a:t>Радіус</a:t>
            </a:r>
            <a:r>
              <a:rPr lang="ru-RU" dirty="0" smtClean="0">
                <a:latin typeface="Candara" pitchFamily="34" charset="0"/>
              </a:rPr>
              <a:t> = 1738 км </a:t>
            </a:r>
          </a:p>
          <a:p>
            <a:r>
              <a:rPr lang="ru-RU" dirty="0" smtClean="0">
                <a:latin typeface="Candara" pitchFamily="34" charset="0"/>
              </a:rPr>
              <a:t>Велика </a:t>
            </a:r>
            <a:r>
              <a:rPr lang="ru-RU" dirty="0" err="1" smtClean="0">
                <a:latin typeface="Candara" pitchFamily="34" charset="0"/>
              </a:rPr>
              <a:t>піввісь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орбіти</a:t>
            </a:r>
            <a:r>
              <a:rPr lang="ru-RU" dirty="0" smtClean="0">
                <a:latin typeface="Candara" pitchFamily="34" charset="0"/>
              </a:rPr>
              <a:t> = 384 400 км </a:t>
            </a:r>
          </a:p>
          <a:p>
            <a:r>
              <a:rPr lang="ru-RU" dirty="0" err="1" smtClean="0">
                <a:latin typeface="Candara" pitchFamily="34" charset="0"/>
              </a:rPr>
              <a:t>Орбітальний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період</a:t>
            </a:r>
            <a:r>
              <a:rPr lang="ru-RU" dirty="0" smtClean="0">
                <a:latin typeface="Candara" pitchFamily="34" charset="0"/>
              </a:rPr>
              <a:t> = 27,321 661 </a:t>
            </a:r>
            <a:r>
              <a:rPr lang="ru-RU" dirty="0" err="1" smtClean="0">
                <a:latin typeface="Candara" pitchFamily="34" charset="0"/>
              </a:rPr>
              <a:t>діб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Ексцентриситет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орбіти</a:t>
            </a:r>
            <a:r>
              <a:rPr lang="ru-RU" dirty="0" smtClean="0">
                <a:latin typeface="Candara" pitchFamily="34" charset="0"/>
              </a:rPr>
              <a:t> = 0,0549 </a:t>
            </a:r>
          </a:p>
          <a:p>
            <a:r>
              <a:rPr lang="ru-RU" dirty="0" err="1" smtClean="0">
                <a:latin typeface="Candara" pitchFamily="34" charset="0"/>
              </a:rPr>
              <a:t>Нахил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орбіти</a:t>
            </a:r>
            <a:r>
              <a:rPr lang="ru-RU" dirty="0" smtClean="0">
                <a:latin typeface="Candara" pitchFamily="34" charset="0"/>
              </a:rPr>
              <a:t> до </a:t>
            </a:r>
            <a:r>
              <a:rPr lang="ru-RU" dirty="0" err="1" smtClean="0">
                <a:latin typeface="Candara" pitchFamily="34" charset="0"/>
              </a:rPr>
              <a:t>екватора</a:t>
            </a:r>
            <a:r>
              <a:rPr lang="ru-RU" dirty="0" smtClean="0">
                <a:latin typeface="Candara" pitchFamily="34" charset="0"/>
              </a:rPr>
              <a:t> = 5,16 </a:t>
            </a:r>
          </a:p>
          <a:p>
            <a:r>
              <a:rPr lang="ru-RU" dirty="0" smtClean="0">
                <a:latin typeface="Candara" pitchFamily="34" charset="0"/>
              </a:rPr>
              <a:t>Температура </a:t>
            </a:r>
            <a:r>
              <a:rPr lang="ru-RU" dirty="0" err="1" smtClean="0">
                <a:latin typeface="Candara" pitchFamily="34" charset="0"/>
              </a:rPr>
              <a:t>поверхні</a:t>
            </a:r>
            <a:r>
              <a:rPr lang="ru-RU" dirty="0" smtClean="0">
                <a:latin typeface="Candara" pitchFamily="34" charset="0"/>
              </a:rPr>
              <a:t> = </a:t>
            </a:r>
            <a:r>
              <a:rPr lang="ru-RU" dirty="0" err="1" smtClean="0">
                <a:latin typeface="Candara" pitchFamily="34" charset="0"/>
              </a:rPr>
              <a:t>від</a:t>
            </a:r>
            <a:r>
              <a:rPr lang="ru-RU" dirty="0" smtClean="0">
                <a:latin typeface="Candara" pitchFamily="34" charset="0"/>
              </a:rPr>
              <a:t> −160° до +120 °</a:t>
            </a:r>
            <a:r>
              <a:rPr lang="en-US" dirty="0" smtClean="0">
                <a:latin typeface="Candara" pitchFamily="34" charset="0"/>
              </a:rPr>
              <a:t>C </a:t>
            </a:r>
            <a:endParaRPr lang="uk-UA" dirty="0" smtClean="0">
              <a:latin typeface="Candara" pitchFamily="34" charset="0"/>
            </a:endParaRPr>
          </a:p>
          <a:p>
            <a:r>
              <a:rPr lang="ru-RU" dirty="0" err="1" smtClean="0">
                <a:latin typeface="Candara" pitchFamily="34" charset="0"/>
              </a:rPr>
              <a:t>Доба</a:t>
            </a:r>
            <a:r>
              <a:rPr lang="ru-RU" dirty="0" smtClean="0">
                <a:latin typeface="Candara" pitchFamily="34" charset="0"/>
              </a:rPr>
              <a:t> = 708 годин </a:t>
            </a:r>
          </a:p>
          <a:p>
            <a:r>
              <a:rPr lang="ru-RU" dirty="0" err="1" smtClean="0">
                <a:latin typeface="Candara" pitchFamily="34" charset="0"/>
              </a:rPr>
              <a:t>Середня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відстань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від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Землі</a:t>
            </a:r>
            <a:r>
              <a:rPr lang="ru-RU" dirty="0" smtClean="0">
                <a:latin typeface="Candara" pitchFamily="34" charset="0"/>
              </a:rPr>
              <a:t> = 384 400 км (у </a:t>
            </a:r>
            <a:r>
              <a:rPr lang="ru-RU" dirty="0" err="1" smtClean="0">
                <a:latin typeface="Candara" pitchFamily="34" charset="0"/>
              </a:rPr>
              <a:t>перигеї</a:t>
            </a:r>
            <a:r>
              <a:rPr lang="ru-RU" dirty="0" smtClean="0">
                <a:latin typeface="Candara" pitchFamily="34" charset="0"/>
              </a:rPr>
              <a:t> — 356 400 км, в </a:t>
            </a:r>
            <a:r>
              <a:rPr lang="ru-RU" dirty="0" err="1" smtClean="0">
                <a:latin typeface="Candara" pitchFamily="34" charset="0"/>
              </a:rPr>
              <a:t>апогеї</a:t>
            </a:r>
            <a:r>
              <a:rPr lang="ru-RU" dirty="0" smtClean="0">
                <a:latin typeface="Candara" pitchFamily="34" charset="0"/>
              </a:rPr>
              <a:t> — 406 800 км)</a:t>
            </a:r>
            <a:endParaRPr lang="uk-UA" dirty="0">
              <a:latin typeface="Candar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574" y="188640"/>
            <a:ext cx="8928992" cy="2232248"/>
          </a:xfrm>
        </p:spPr>
        <p:txBody>
          <a:bodyPr/>
          <a:lstStyle/>
          <a:p>
            <a:pPr algn="just"/>
            <a:r>
              <a:rPr lang="ru-RU" dirty="0" err="1" smtClean="0">
                <a:latin typeface="Candara" pitchFamily="34" charset="0"/>
              </a:rPr>
              <a:t>Це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другий</a:t>
            </a:r>
            <a:r>
              <a:rPr lang="ru-RU" dirty="0" smtClean="0">
                <a:latin typeface="Candara" pitchFamily="34" charset="0"/>
              </a:rPr>
              <a:t> за </a:t>
            </a:r>
            <a:r>
              <a:rPr lang="ru-RU" dirty="0" err="1" smtClean="0">
                <a:latin typeface="Candara" pitchFamily="34" charset="0"/>
              </a:rPr>
              <a:t>яскравістю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об'єкт</a:t>
            </a:r>
            <a:r>
              <a:rPr lang="ru-RU" dirty="0" smtClean="0">
                <a:latin typeface="Candara" pitchFamily="34" charset="0"/>
              </a:rPr>
              <a:t> на </a:t>
            </a:r>
            <a:r>
              <a:rPr lang="ru-RU" dirty="0" err="1" smtClean="0">
                <a:latin typeface="Candara" pitchFamily="34" charset="0"/>
              </a:rPr>
              <a:t>небосхилі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після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Сонця</a:t>
            </a:r>
            <a:r>
              <a:rPr lang="ru-RU" dirty="0" smtClean="0">
                <a:latin typeface="Candara" pitchFamily="34" charset="0"/>
              </a:rPr>
              <a:t>. </a:t>
            </a:r>
            <a:r>
              <a:rPr lang="ru-RU" dirty="0" err="1" smtClean="0">
                <a:latin typeface="Candara" pitchFamily="34" charset="0"/>
              </a:rPr>
              <a:t>Оскільки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Місяць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обертається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навколо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Землі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з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періодом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близько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місяця</a:t>
            </a:r>
            <a:r>
              <a:rPr lang="ru-RU" dirty="0" smtClean="0">
                <a:latin typeface="Candara" pitchFamily="34" charset="0"/>
              </a:rPr>
              <a:t>, кут </a:t>
            </a:r>
            <a:r>
              <a:rPr lang="ru-RU" dirty="0" err="1" smtClean="0">
                <a:latin typeface="Candara" pitchFamily="34" charset="0"/>
              </a:rPr>
              <a:t>між</a:t>
            </a:r>
            <a:r>
              <a:rPr lang="ru-RU" dirty="0" smtClean="0">
                <a:latin typeface="Candara" pitchFamily="34" charset="0"/>
              </a:rPr>
              <a:t> Землею, </a:t>
            </a:r>
            <a:r>
              <a:rPr lang="ru-RU" dirty="0" err="1" smtClean="0">
                <a:latin typeface="Candara" pitchFamily="34" charset="0"/>
              </a:rPr>
              <a:t>Місяцем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і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Сонцем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змінюється</a:t>
            </a:r>
            <a:r>
              <a:rPr lang="ru-RU" dirty="0" smtClean="0">
                <a:latin typeface="Candara" pitchFamily="34" charset="0"/>
              </a:rPr>
              <a:t>; ми </a:t>
            </a:r>
            <a:r>
              <a:rPr lang="ru-RU" dirty="0" err="1" smtClean="0">
                <a:latin typeface="Candara" pitchFamily="34" charset="0"/>
              </a:rPr>
              <a:t>спостерігаємо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це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явище</a:t>
            </a:r>
            <a:r>
              <a:rPr lang="ru-RU" dirty="0" smtClean="0">
                <a:latin typeface="Candara" pitchFamily="34" charset="0"/>
              </a:rPr>
              <a:t> як цикл </a:t>
            </a:r>
            <a:r>
              <a:rPr lang="ru-RU" dirty="0" err="1" smtClean="0">
                <a:latin typeface="Candara" pitchFamily="34" charset="0"/>
              </a:rPr>
              <a:t>місячних</a:t>
            </a:r>
            <a:r>
              <a:rPr lang="ru-RU" dirty="0" smtClean="0">
                <a:latin typeface="Candara" pitchFamily="34" charset="0"/>
              </a:rPr>
              <a:t> фаз. </a:t>
            </a:r>
            <a:r>
              <a:rPr lang="ru-RU" dirty="0" err="1" smtClean="0">
                <a:latin typeface="Candara" pitchFamily="34" charset="0"/>
              </a:rPr>
              <a:t>Період</a:t>
            </a:r>
            <a:r>
              <a:rPr lang="ru-RU" dirty="0" smtClean="0">
                <a:latin typeface="Candara" pitchFamily="34" charset="0"/>
              </a:rPr>
              <a:t> часу </a:t>
            </a:r>
            <a:r>
              <a:rPr lang="ru-RU" dirty="0" err="1" smtClean="0">
                <a:latin typeface="Candara" pitchFamily="34" charset="0"/>
              </a:rPr>
              <a:t>між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послідовними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новими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місяцями</a:t>
            </a:r>
            <a:r>
              <a:rPr lang="ru-RU" dirty="0" smtClean="0">
                <a:latin typeface="Candara" pitchFamily="34" charset="0"/>
              </a:rPr>
              <a:t> становить 29,5 </a:t>
            </a:r>
            <a:r>
              <a:rPr lang="ru-RU" dirty="0" err="1" smtClean="0">
                <a:latin typeface="Candara" pitchFamily="34" charset="0"/>
              </a:rPr>
              <a:t>днів</a:t>
            </a:r>
            <a:r>
              <a:rPr lang="ru-RU" dirty="0" smtClean="0">
                <a:latin typeface="Candara" pitchFamily="34" charset="0"/>
              </a:rPr>
              <a:t> (709 годин).</a:t>
            </a:r>
            <a:endParaRPr lang="uk-UA" dirty="0">
              <a:latin typeface="Candara" pitchFamily="34" charset="0"/>
            </a:endParaRPr>
          </a:p>
        </p:txBody>
      </p:sp>
      <p:pic>
        <p:nvPicPr>
          <p:cNvPr id="4" name="Рисунок 3" descr="0_5cf4f_6eb95939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9262" y="2443320"/>
            <a:ext cx="4992555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06" y="2418315"/>
            <a:ext cx="5025895" cy="3769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630" y="512064"/>
            <a:ext cx="10361851" cy="914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itchFamily="34" charset="0"/>
              </a:rPr>
              <a:t>Орбіта</a:t>
            </a:r>
            <a:endParaRPr lang="uk-UA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2597" y="1236208"/>
            <a:ext cx="5616625" cy="4929096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latin typeface="Candara" pitchFamily="34" charset="0"/>
              </a:rPr>
              <a:t>З </a:t>
            </a:r>
            <a:r>
              <a:rPr lang="ru-RU" sz="1600" dirty="0" err="1" smtClean="0">
                <a:latin typeface="Candara" pitchFamily="34" charset="0"/>
              </a:rPr>
              <a:t>давніх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часів</a:t>
            </a:r>
            <a:r>
              <a:rPr lang="ru-RU" sz="1600" dirty="0" smtClean="0">
                <a:latin typeface="Candara" pitchFamily="34" charset="0"/>
              </a:rPr>
              <a:t> люди </a:t>
            </a:r>
            <a:r>
              <a:rPr lang="ru-RU" sz="1600" dirty="0" err="1" smtClean="0">
                <a:latin typeface="Candara" pitchFamily="34" charset="0"/>
              </a:rPr>
              <a:t>намагалися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описати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і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пояснити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рух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Місяця</a:t>
            </a:r>
            <a:r>
              <a:rPr lang="ru-RU" sz="1600" dirty="0" smtClean="0">
                <a:latin typeface="Candara" pitchFamily="34" charset="0"/>
              </a:rPr>
              <a:t>, </a:t>
            </a:r>
            <a:r>
              <a:rPr lang="ru-RU" sz="1600" dirty="0" err="1" smtClean="0">
                <a:latin typeface="Candara" pitchFamily="34" charset="0"/>
              </a:rPr>
              <a:t>використовуючи</a:t>
            </a:r>
            <a:r>
              <a:rPr lang="ru-RU" sz="1600" dirty="0" smtClean="0">
                <a:latin typeface="Candara" pitchFamily="34" charset="0"/>
              </a:rPr>
              <a:t> все </a:t>
            </a:r>
            <a:r>
              <a:rPr lang="ru-RU" sz="1600" dirty="0" err="1" smtClean="0">
                <a:latin typeface="Candara" pitchFamily="34" charset="0"/>
              </a:rPr>
              <a:t>точніші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теорії</a:t>
            </a:r>
            <a:r>
              <a:rPr lang="ru-RU" sz="1600" dirty="0" smtClean="0">
                <a:latin typeface="Candara" pitchFamily="34" charset="0"/>
              </a:rPr>
              <a:t>. Основою </a:t>
            </a:r>
            <a:r>
              <a:rPr lang="ru-RU" sz="1600" dirty="0" err="1" smtClean="0">
                <a:latin typeface="Candara" pitchFamily="34" charset="0"/>
              </a:rPr>
              <a:t>сучасних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розрахунків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є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теорія</a:t>
            </a:r>
            <a:r>
              <a:rPr lang="ru-RU" sz="1600" dirty="0" smtClean="0">
                <a:latin typeface="Candara" pitchFamily="34" charset="0"/>
              </a:rPr>
              <a:t> Брауна. Створена на </a:t>
            </a:r>
            <a:r>
              <a:rPr lang="ru-RU" sz="1600" dirty="0" err="1" smtClean="0">
                <a:latin typeface="Candara" pitchFamily="34" charset="0"/>
              </a:rPr>
              <a:t>рубежі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en-US" sz="1600" dirty="0" smtClean="0">
                <a:latin typeface="Candara" pitchFamily="34" charset="0"/>
              </a:rPr>
              <a:t>XIX—XX </a:t>
            </a:r>
            <a:r>
              <a:rPr lang="ru-RU" sz="1600" dirty="0" err="1" smtClean="0">
                <a:latin typeface="Candara" pitchFamily="34" charset="0"/>
              </a:rPr>
              <a:t>століть</a:t>
            </a:r>
            <a:r>
              <a:rPr lang="ru-RU" sz="1600" dirty="0" smtClean="0">
                <a:latin typeface="Candara" pitchFamily="34" charset="0"/>
              </a:rPr>
              <a:t>, вона </a:t>
            </a:r>
            <a:r>
              <a:rPr lang="ru-RU" sz="1600" dirty="0" err="1" smtClean="0">
                <a:latin typeface="Candara" pitchFamily="34" charset="0"/>
              </a:rPr>
              <a:t>пояснювала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рух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Місяця</a:t>
            </a:r>
            <a:r>
              <a:rPr lang="ru-RU" sz="1600" dirty="0" smtClean="0">
                <a:latin typeface="Candara" pitchFamily="34" charset="0"/>
              </a:rPr>
              <a:t> з </a:t>
            </a:r>
            <a:r>
              <a:rPr lang="ru-RU" sz="1600" dirty="0" err="1" smtClean="0">
                <a:latin typeface="Candara" pitchFamily="34" charset="0"/>
              </a:rPr>
              <a:t>точністю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вимірювальних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приладів</a:t>
            </a:r>
            <a:r>
              <a:rPr lang="ru-RU" sz="1600" dirty="0" smtClean="0">
                <a:latin typeface="Candara" pitchFamily="34" charset="0"/>
              </a:rPr>
              <a:t> того часу. </a:t>
            </a:r>
            <a:endParaRPr lang="ru-RU" sz="1600" dirty="0" smtClean="0">
              <a:latin typeface="Candara" pitchFamily="34" charset="0"/>
            </a:endParaRPr>
          </a:p>
          <a:p>
            <a:pPr algn="just"/>
            <a:r>
              <a:rPr lang="ru-RU" sz="1600" dirty="0" smtClean="0">
                <a:latin typeface="Candara" pitchFamily="34" charset="0"/>
              </a:rPr>
              <a:t>При </a:t>
            </a:r>
            <a:r>
              <a:rPr lang="ru-RU" sz="1600" dirty="0" err="1" smtClean="0">
                <a:latin typeface="Candara" pitchFamily="34" charset="0"/>
              </a:rPr>
              <a:t>цьому</a:t>
            </a:r>
            <a:r>
              <a:rPr lang="ru-RU" sz="1600" dirty="0" smtClean="0">
                <a:latin typeface="Candara" pitchFamily="34" charset="0"/>
              </a:rPr>
              <a:t> в </a:t>
            </a:r>
            <a:r>
              <a:rPr lang="ru-RU" sz="1600" dirty="0" err="1" smtClean="0">
                <a:latin typeface="Candara" pitchFamily="34" charset="0"/>
              </a:rPr>
              <a:t>розрахунку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використовувалося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більше</a:t>
            </a:r>
            <a:r>
              <a:rPr lang="ru-RU" sz="1600" dirty="0" smtClean="0">
                <a:latin typeface="Candara" pitchFamily="34" charset="0"/>
              </a:rPr>
              <a:t> 1400 </a:t>
            </a:r>
            <a:r>
              <a:rPr lang="ru-RU" sz="1600" dirty="0" err="1" smtClean="0">
                <a:latin typeface="Candara" pitchFamily="34" charset="0"/>
              </a:rPr>
              <a:t>членів</a:t>
            </a:r>
            <a:r>
              <a:rPr lang="ru-RU" sz="1600" dirty="0" smtClean="0">
                <a:latin typeface="Candara" pitchFamily="34" charset="0"/>
              </a:rPr>
              <a:t> (</a:t>
            </a:r>
            <a:r>
              <a:rPr lang="ru-RU" sz="1600" dirty="0" err="1" smtClean="0">
                <a:latin typeface="Candara" pitchFamily="34" charset="0"/>
              </a:rPr>
              <a:t>коефіцієнтів</a:t>
            </a:r>
            <a:r>
              <a:rPr lang="ru-RU" sz="1600" dirty="0" smtClean="0">
                <a:latin typeface="Candara" pitchFamily="34" charset="0"/>
              </a:rPr>
              <a:t> і </a:t>
            </a:r>
            <a:r>
              <a:rPr lang="ru-RU" sz="1600" dirty="0" err="1" smtClean="0">
                <a:latin typeface="Candara" pitchFamily="34" charset="0"/>
              </a:rPr>
              <a:t>аргументів</a:t>
            </a:r>
            <a:r>
              <a:rPr lang="ru-RU" sz="1600" dirty="0" smtClean="0">
                <a:latin typeface="Candara" pitchFamily="34" charset="0"/>
              </a:rPr>
              <a:t> при </a:t>
            </a:r>
            <a:r>
              <a:rPr lang="ru-RU" sz="1600" dirty="0" err="1" smtClean="0">
                <a:latin typeface="Candara" pitchFamily="34" charset="0"/>
              </a:rPr>
              <a:t>тригонометричних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функціях</a:t>
            </a:r>
            <a:r>
              <a:rPr lang="ru-RU" sz="1600" dirty="0" smtClean="0">
                <a:latin typeface="Candara" pitchFamily="34" charset="0"/>
              </a:rPr>
              <a:t>). </a:t>
            </a:r>
            <a:r>
              <a:rPr lang="ru-RU" sz="1600" dirty="0" err="1" smtClean="0">
                <a:latin typeface="Candara" pitchFamily="34" charset="0"/>
              </a:rPr>
              <a:t>Сучасна</a:t>
            </a:r>
            <a:r>
              <a:rPr lang="ru-RU" sz="1600" dirty="0" smtClean="0">
                <a:latin typeface="Candara" pitchFamily="34" charset="0"/>
              </a:rPr>
              <a:t> наука </a:t>
            </a:r>
            <a:r>
              <a:rPr lang="ru-RU" sz="1600" dirty="0" err="1" smtClean="0">
                <a:latin typeface="Candara" pitchFamily="34" charset="0"/>
              </a:rPr>
              <a:t>може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розраховувати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рух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Місяця</a:t>
            </a:r>
            <a:r>
              <a:rPr lang="ru-RU" sz="1600" dirty="0" smtClean="0">
                <a:latin typeface="Candara" pitchFamily="34" charset="0"/>
              </a:rPr>
              <a:t> і </a:t>
            </a:r>
            <a:r>
              <a:rPr lang="ru-RU" sz="1600" dirty="0" err="1" smtClean="0">
                <a:latin typeface="Candara" pitchFamily="34" charset="0"/>
              </a:rPr>
              <a:t>перевіряти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розрахунки</a:t>
            </a:r>
            <a:r>
              <a:rPr lang="ru-RU" sz="1600" dirty="0" smtClean="0">
                <a:latin typeface="Candara" pitchFamily="34" charset="0"/>
              </a:rPr>
              <a:t> на </a:t>
            </a:r>
            <a:r>
              <a:rPr lang="ru-RU" sz="1600" dirty="0" err="1" smtClean="0">
                <a:latin typeface="Candara" pitchFamily="34" charset="0"/>
              </a:rPr>
              <a:t>практиці</a:t>
            </a:r>
            <a:r>
              <a:rPr lang="ru-RU" sz="1600" dirty="0" smtClean="0">
                <a:latin typeface="Candara" pitchFamily="34" charset="0"/>
              </a:rPr>
              <a:t> з </a:t>
            </a:r>
            <a:r>
              <a:rPr lang="ru-RU" sz="1600" dirty="0" err="1" smtClean="0">
                <a:latin typeface="Candara" pitchFamily="34" charset="0"/>
              </a:rPr>
              <a:t>ще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більш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високою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точністю</a:t>
            </a:r>
            <a:r>
              <a:rPr lang="ru-RU" sz="1600" dirty="0" smtClean="0">
                <a:latin typeface="Candara" pitchFamily="34" charset="0"/>
              </a:rPr>
              <a:t>. </a:t>
            </a:r>
            <a:endParaRPr lang="ru-RU" sz="1600" dirty="0" smtClean="0">
              <a:latin typeface="Candara" pitchFamily="34" charset="0"/>
            </a:endParaRPr>
          </a:p>
          <a:p>
            <a:pPr algn="just"/>
            <a:r>
              <a:rPr lang="ru-RU" sz="1600" dirty="0" smtClean="0">
                <a:latin typeface="Candara" pitchFamily="34" charset="0"/>
              </a:rPr>
              <a:t>Так</a:t>
            </a:r>
            <a:r>
              <a:rPr lang="ru-RU" sz="1600" dirty="0" smtClean="0">
                <a:latin typeface="Candara" pitchFamily="34" charset="0"/>
              </a:rPr>
              <a:t>, для </a:t>
            </a:r>
            <a:r>
              <a:rPr lang="ru-RU" sz="1600" dirty="0" err="1" smtClean="0">
                <a:latin typeface="Candara" pitchFamily="34" charset="0"/>
              </a:rPr>
              <a:t>розрахунку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позиції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Місяця</a:t>
            </a:r>
            <a:r>
              <a:rPr lang="ru-RU" sz="1600" dirty="0" smtClean="0">
                <a:latin typeface="Candara" pitchFamily="34" charset="0"/>
              </a:rPr>
              <a:t> з </a:t>
            </a:r>
            <a:r>
              <a:rPr lang="ru-RU" sz="1600" dirty="0" err="1" smtClean="0">
                <a:latin typeface="Candara" pitchFamily="34" charset="0"/>
              </a:rPr>
              <a:t>точністю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вимірювань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лазерної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локації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застосовуються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вирази</a:t>
            </a:r>
            <a:r>
              <a:rPr lang="ru-RU" sz="1600" dirty="0" smtClean="0">
                <a:latin typeface="Candara" pitchFamily="34" charset="0"/>
              </a:rPr>
              <a:t> з десятками </a:t>
            </a:r>
            <a:r>
              <a:rPr lang="ru-RU" sz="1600" dirty="0" err="1" smtClean="0">
                <a:latin typeface="Candara" pitchFamily="34" charset="0"/>
              </a:rPr>
              <a:t>тисяч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членів</a:t>
            </a:r>
            <a:r>
              <a:rPr lang="ru-RU" sz="1600" dirty="0" smtClean="0">
                <a:latin typeface="Candara" pitchFamily="34" charset="0"/>
              </a:rPr>
              <a:t> і не </a:t>
            </a:r>
            <a:r>
              <a:rPr lang="ru-RU" sz="1600" dirty="0" err="1" smtClean="0">
                <a:latin typeface="Candara" pitchFamily="34" charset="0"/>
              </a:rPr>
              <a:t>існує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межі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кількості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членів</a:t>
            </a:r>
            <a:r>
              <a:rPr lang="ru-RU" sz="1600" dirty="0" smtClean="0">
                <a:latin typeface="Candara" pitchFamily="34" charset="0"/>
              </a:rPr>
              <a:t> у </a:t>
            </a:r>
            <a:r>
              <a:rPr lang="ru-RU" sz="1600" dirty="0" err="1" smtClean="0">
                <a:latin typeface="Candara" pitchFamily="34" charset="0"/>
              </a:rPr>
              <a:t>виразі</a:t>
            </a:r>
            <a:r>
              <a:rPr lang="ru-RU" sz="1600" dirty="0" smtClean="0">
                <a:latin typeface="Candara" pitchFamily="34" charset="0"/>
              </a:rPr>
              <a:t>, </a:t>
            </a:r>
            <a:r>
              <a:rPr lang="ru-RU" sz="1600" dirty="0" err="1" smtClean="0">
                <a:latin typeface="Candara" pitchFamily="34" charset="0"/>
              </a:rPr>
              <a:t>якщо</a:t>
            </a:r>
            <a:r>
              <a:rPr lang="ru-RU" sz="1600" dirty="0" smtClean="0">
                <a:latin typeface="Candara" pitchFamily="34" charset="0"/>
              </a:rPr>
              <a:t> буде </a:t>
            </a:r>
            <a:r>
              <a:rPr lang="ru-RU" sz="1600" dirty="0" err="1" smtClean="0">
                <a:latin typeface="Candara" pitchFamily="34" charset="0"/>
              </a:rPr>
              <a:t>потрібно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ще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більш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висока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точність</a:t>
            </a:r>
            <a:r>
              <a:rPr lang="ru-RU" sz="1600" dirty="0" smtClean="0">
                <a:latin typeface="Candara" pitchFamily="34" charset="0"/>
              </a:rPr>
              <a:t>.</a:t>
            </a:r>
            <a:endParaRPr lang="uk-UA" sz="1600" dirty="0">
              <a:latin typeface="Candara" pitchFamily="34" charset="0"/>
            </a:endParaRPr>
          </a:p>
        </p:txBody>
      </p:sp>
      <p:pic>
        <p:nvPicPr>
          <p:cNvPr id="1026" name="Picture 2" descr="http://forums.graaam.com/images/images_thumbs/14fb94c2377f5899fa88d443546f6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310" y="2122123"/>
            <a:ext cx="4344860" cy="3157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07174" y="1196752"/>
            <a:ext cx="5773718" cy="4824536"/>
          </a:xfrm>
        </p:spPr>
        <p:txBody>
          <a:bodyPr>
            <a:normAutofit/>
          </a:bodyPr>
          <a:lstStyle/>
          <a:p>
            <a:pPr algn="just"/>
            <a:r>
              <a:rPr lang="ru-RU" sz="1600" dirty="0" err="1" smtClean="0">
                <a:latin typeface="Candara" panose="020E0502030303020204" pitchFamily="34" charset="0"/>
              </a:rPr>
              <a:t>Хоча</a:t>
            </a:r>
            <a:r>
              <a:rPr lang="ru-RU" sz="1600" dirty="0" smtClean="0">
                <a:latin typeface="Candara" panose="020E0502030303020204" pitchFamily="34" charset="0"/>
              </a:rPr>
              <a:t> </a:t>
            </a:r>
            <a:r>
              <a:rPr lang="ru-RU" sz="1600" dirty="0" err="1" smtClean="0">
                <a:latin typeface="Candara" panose="020E0502030303020204" pitchFamily="34" charset="0"/>
              </a:rPr>
              <a:t>Місяць</a:t>
            </a:r>
            <a:r>
              <a:rPr lang="ru-RU" sz="1600" dirty="0" smtClean="0">
                <a:latin typeface="Candara" panose="020E0502030303020204" pitchFamily="34" charset="0"/>
              </a:rPr>
              <a:t> </a:t>
            </a:r>
            <a:r>
              <a:rPr lang="ru-RU" sz="1600" dirty="0" err="1" smtClean="0">
                <a:latin typeface="Candara" panose="020E0502030303020204" pitchFamily="34" charset="0"/>
              </a:rPr>
              <a:t>і</a:t>
            </a:r>
            <a:r>
              <a:rPr lang="ru-RU" sz="1600" dirty="0" smtClean="0">
                <a:latin typeface="Candara" panose="020E0502030303020204" pitchFamily="34" charset="0"/>
              </a:rPr>
              <a:t> </a:t>
            </a:r>
            <a:r>
              <a:rPr lang="ru-RU" sz="1600" dirty="0" err="1" smtClean="0">
                <a:latin typeface="Candara" panose="020E0502030303020204" pitchFamily="34" charset="0"/>
              </a:rPr>
              <a:t>обертається</a:t>
            </a:r>
            <a:r>
              <a:rPr lang="ru-RU" sz="1600" dirty="0" smtClean="0">
                <a:latin typeface="Candara" panose="020E0502030303020204" pitchFamily="34" charset="0"/>
              </a:rPr>
              <a:t> </a:t>
            </a:r>
            <a:r>
              <a:rPr lang="ru-RU" sz="1600" dirty="0" err="1" smtClean="0">
                <a:latin typeface="Candara" panose="020E0502030303020204" pitchFamily="34" charset="0"/>
              </a:rPr>
              <a:t>навколо</a:t>
            </a:r>
            <a:r>
              <a:rPr lang="ru-RU" sz="1600" dirty="0" smtClean="0">
                <a:latin typeface="Candara" panose="020E0502030303020204" pitchFamily="34" charset="0"/>
              </a:rPr>
              <a:t> </a:t>
            </a:r>
            <a:r>
              <a:rPr lang="ru-RU" sz="1600" dirty="0" err="1" smtClean="0">
                <a:latin typeface="Candara" panose="020E0502030303020204" pitchFamily="34" charset="0"/>
              </a:rPr>
              <a:t>своєї</a:t>
            </a:r>
            <a:r>
              <a:rPr lang="ru-RU" sz="1600" dirty="0" smtClean="0">
                <a:latin typeface="Candara" panose="020E0502030303020204" pitchFamily="34" charset="0"/>
              </a:rPr>
              <a:t> </a:t>
            </a:r>
            <a:r>
              <a:rPr lang="ru-RU" sz="1600" dirty="0" err="1" smtClean="0">
                <a:latin typeface="Candara" panose="020E0502030303020204" pitchFamily="34" charset="0"/>
              </a:rPr>
              <a:t>осі</a:t>
            </a:r>
            <a:r>
              <a:rPr lang="ru-RU" sz="1600" dirty="0" smtClean="0">
                <a:latin typeface="Candara" panose="020E0502030303020204" pitchFamily="34" charset="0"/>
              </a:rPr>
              <a:t>, </a:t>
            </a:r>
            <a:r>
              <a:rPr lang="ru-RU" sz="1600" dirty="0" err="1" smtClean="0">
                <a:latin typeface="Candara" panose="020E0502030303020204" pitchFamily="34" charset="0"/>
              </a:rPr>
              <a:t>він</a:t>
            </a:r>
            <a:r>
              <a:rPr lang="ru-RU" sz="1600" dirty="0" smtClean="0">
                <a:latin typeface="Candara" panose="020E0502030303020204" pitchFamily="34" charset="0"/>
              </a:rPr>
              <a:t> </a:t>
            </a:r>
            <a:r>
              <a:rPr lang="ru-RU" sz="1600" dirty="0" err="1" smtClean="0">
                <a:latin typeface="Candara" panose="020E0502030303020204" pitchFamily="34" charset="0"/>
              </a:rPr>
              <a:t>завжди</a:t>
            </a:r>
            <a:r>
              <a:rPr lang="ru-RU" sz="1600" dirty="0" smtClean="0">
                <a:latin typeface="Candara" panose="020E0502030303020204" pitchFamily="34" charset="0"/>
              </a:rPr>
              <a:t> </a:t>
            </a:r>
            <a:r>
              <a:rPr lang="ru-RU" sz="1600" dirty="0" err="1" smtClean="0">
                <a:latin typeface="Candara" panose="020E0502030303020204" pitchFamily="34" charset="0"/>
              </a:rPr>
              <a:t>звернений</a:t>
            </a:r>
            <a:r>
              <a:rPr lang="ru-RU" sz="1600" dirty="0" smtClean="0">
                <a:latin typeface="Candara" panose="020E0502030303020204" pitchFamily="34" charset="0"/>
              </a:rPr>
              <a:t> до </a:t>
            </a:r>
            <a:r>
              <a:rPr lang="ru-RU" sz="1600" dirty="0" err="1" smtClean="0">
                <a:latin typeface="Candara" panose="020E0502030303020204" pitchFamily="34" charset="0"/>
              </a:rPr>
              <a:t>Землі</a:t>
            </a:r>
            <a:r>
              <a:rPr lang="ru-RU" sz="1600" dirty="0" smtClean="0">
                <a:latin typeface="Candara" panose="020E0502030303020204" pitchFamily="34" charset="0"/>
              </a:rPr>
              <a:t> одним </a:t>
            </a:r>
            <a:r>
              <a:rPr lang="ru-RU" sz="1600" dirty="0" err="1" smtClean="0">
                <a:latin typeface="Candara" panose="020E0502030303020204" pitchFamily="34" charset="0"/>
              </a:rPr>
              <a:t>і</a:t>
            </a:r>
            <a:r>
              <a:rPr lang="ru-RU" sz="1600" dirty="0" smtClean="0">
                <a:latin typeface="Candara" panose="020E0502030303020204" pitchFamily="34" charset="0"/>
              </a:rPr>
              <a:t> </a:t>
            </a:r>
            <a:r>
              <a:rPr lang="ru-RU" sz="1600" dirty="0" err="1" smtClean="0">
                <a:latin typeface="Candara" panose="020E0502030303020204" pitchFamily="34" charset="0"/>
              </a:rPr>
              <a:t>тим</a:t>
            </a:r>
            <a:r>
              <a:rPr lang="ru-RU" sz="1600" dirty="0" smtClean="0">
                <a:latin typeface="Candara" panose="020E0502030303020204" pitchFamily="34" charset="0"/>
              </a:rPr>
              <a:t> же боком. Справа в тому, </a:t>
            </a:r>
            <a:r>
              <a:rPr lang="ru-RU" sz="1600" dirty="0" err="1" smtClean="0">
                <a:latin typeface="Candara" panose="020E0502030303020204" pitchFamily="34" charset="0"/>
              </a:rPr>
              <a:t>що</a:t>
            </a:r>
            <a:r>
              <a:rPr lang="ru-RU" sz="1600" dirty="0" smtClean="0">
                <a:latin typeface="Candara" panose="020E0502030303020204" pitchFamily="34" charset="0"/>
              </a:rPr>
              <a:t> </a:t>
            </a:r>
            <a:r>
              <a:rPr lang="ru-RU" sz="1600" dirty="0" err="1" smtClean="0">
                <a:latin typeface="Candara" panose="020E0502030303020204" pitchFamily="34" charset="0"/>
              </a:rPr>
              <a:t>Місяць</a:t>
            </a:r>
            <a:r>
              <a:rPr lang="ru-RU" sz="1600" dirty="0" smtClean="0">
                <a:latin typeface="Candara" panose="020E0502030303020204" pitchFamily="34" charset="0"/>
              </a:rPr>
              <a:t> </a:t>
            </a:r>
            <a:r>
              <a:rPr lang="ru-RU" sz="1600" dirty="0" err="1" smtClean="0">
                <a:latin typeface="Candara" panose="020E0502030303020204" pitchFamily="34" charset="0"/>
              </a:rPr>
              <a:t>робить</a:t>
            </a:r>
            <a:r>
              <a:rPr lang="ru-RU" sz="1600" dirty="0" smtClean="0">
                <a:latin typeface="Candara" panose="020E0502030303020204" pitchFamily="34" charset="0"/>
              </a:rPr>
              <a:t> один </a:t>
            </a:r>
            <a:r>
              <a:rPr lang="ru-RU" sz="1600" dirty="0" err="1" smtClean="0">
                <a:latin typeface="Candara" panose="020E0502030303020204" pitchFamily="34" charset="0"/>
              </a:rPr>
              <a:t>оберт</a:t>
            </a:r>
            <a:r>
              <a:rPr lang="ru-RU" sz="1600" dirty="0" smtClean="0">
                <a:latin typeface="Candara" panose="020E0502030303020204" pitchFamily="34" charset="0"/>
              </a:rPr>
              <a:t> </a:t>
            </a:r>
            <a:r>
              <a:rPr lang="ru-RU" sz="1600" dirty="0" err="1" smtClean="0">
                <a:latin typeface="Candara" panose="020E0502030303020204" pitchFamily="34" charset="0"/>
              </a:rPr>
              <a:t>навколо</a:t>
            </a:r>
            <a:r>
              <a:rPr lang="ru-RU" sz="1600" dirty="0" smtClean="0">
                <a:latin typeface="Candara" panose="020E0502030303020204" pitchFamily="34" charset="0"/>
              </a:rPr>
              <a:t> </a:t>
            </a:r>
            <a:r>
              <a:rPr lang="ru-RU" sz="1600" dirty="0" err="1" smtClean="0">
                <a:latin typeface="Candara" panose="020E0502030303020204" pitchFamily="34" charset="0"/>
              </a:rPr>
              <a:t>своєї</a:t>
            </a:r>
            <a:r>
              <a:rPr lang="ru-RU" sz="1600" dirty="0" smtClean="0">
                <a:latin typeface="Candara" panose="020E0502030303020204" pitchFamily="34" charset="0"/>
              </a:rPr>
              <a:t> </a:t>
            </a:r>
            <a:r>
              <a:rPr lang="ru-RU" sz="1600" dirty="0" err="1" smtClean="0">
                <a:latin typeface="Candara" panose="020E0502030303020204" pitchFamily="34" charset="0"/>
              </a:rPr>
              <a:t>осі</a:t>
            </a:r>
            <a:r>
              <a:rPr lang="ru-RU" sz="1600" dirty="0" smtClean="0">
                <a:latin typeface="Candara" panose="020E0502030303020204" pitchFamily="34" charset="0"/>
              </a:rPr>
              <a:t> за той же час (27,3 </a:t>
            </a:r>
            <a:r>
              <a:rPr lang="ru-RU" sz="1600" dirty="0" err="1" smtClean="0">
                <a:latin typeface="Candara" panose="020E0502030303020204" pitchFamily="34" charset="0"/>
              </a:rPr>
              <a:t>доби</a:t>
            </a:r>
            <a:r>
              <a:rPr lang="ru-RU" sz="1600" dirty="0" smtClean="0">
                <a:latin typeface="Candara" panose="020E0502030303020204" pitchFamily="34" charset="0"/>
              </a:rPr>
              <a:t>), </a:t>
            </a:r>
            <a:r>
              <a:rPr lang="ru-RU" sz="1600" dirty="0" err="1" smtClean="0">
                <a:latin typeface="Candara" panose="020E0502030303020204" pitchFamily="34" charset="0"/>
              </a:rPr>
              <a:t>що</a:t>
            </a:r>
            <a:r>
              <a:rPr lang="ru-RU" sz="1600" dirty="0" smtClean="0">
                <a:latin typeface="Candara" panose="020E0502030303020204" pitchFamily="34" charset="0"/>
              </a:rPr>
              <a:t> й один </a:t>
            </a:r>
            <a:r>
              <a:rPr lang="ru-RU" sz="1600" dirty="0" err="1" smtClean="0">
                <a:latin typeface="Candara" panose="020E0502030303020204" pitchFamily="34" charset="0"/>
              </a:rPr>
              <a:t>оберт</a:t>
            </a:r>
            <a:r>
              <a:rPr lang="ru-RU" sz="1600" dirty="0" smtClean="0">
                <a:latin typeface="Candara" panose="020E0502030303020204" pitchFamily="34" charset="0"/>
              </a:rPr>
              <a:t> </a:t>
            </a:r>
            <a:r>
              <a:rPr lang="ru-RU" sz="1600" dirty="0" err="1" smtClean="0">
                <a:latin typeface="Candara" panose="020E0502030303020204" pitchFamily="34" charset="0"/>
              </a:rPr>
              <a:t>навколо</a:t>
            </a:r>
            <a:r>
              <a:rPr lang="ru-RU" sz="1600" dirty="0" smtClean="0">
                <a:latin typeface="Candara" panose="020E0502030303020204" pitchFamily="34" charset="0"/>
              </a:rPr>
              <a:t> </a:t>
            </a:r>
            <a:r>
              <a:rPr lang="ru-RU" sz="1600" dirty="0" err="1" smtClean="0">
                <a:latin typeface="Candara" panose="020E0502030303020204" pitchFamily="34" charset="0"/>
              </a:rPr>
              <a:t>Землі</a:t>
            </a:r>
            <a:r>
              <a:rPr lang="ru-RU" sz="1600" dirty="0" smtClean="0">
                <a:latin typeface="Candara" panose="020E0502030303020204" pitchFamily="34" charset="0"/>
              </a:rPr>
              <a:t>. </a:t>
            </a:r>
            <a:endParaRPr lang="en-US" sz="1600" dirty="0" smtClean="0">
              <a:latin typeface="Candara" panose="020E0502030303020204" pitchFamily="34" charset="0"/>
            </a:endParaRPr>
          </a:p>
          <a:p>
            <a:pPr algn="just"/>
            <a:r>
              <a:rPr lang="ru-RU" sz="1600" dirty="0" smtClean="0">
                <a:latin typeface="Candara" panose="020E0502030303020204" pitchFamily="34" charset="0"/>
              </a:rPr>
              <a:t>А </a:t>
            </a:r>
            <a:r>
              <a:rPr lang="ru-RU" sz="1600" dirty="0" err="1" smtClean="0">
                <a:latin typeface="Candara" panose="020E0502030303020204" pitchFamily="34" charset="0"/>
              </a:rPr>
              <a:t>оскільки</a:t>
            </a:r>
            <a:r>
              <a:rPr lang="ru-RU" sz="1600" dirty="0" smtClean="0">
                <a:latin typeface="Candara" panose="020E0502030303020204" pitchFamily="34" charset="0"/>
              </a:rPr>
              <a:t> напрямки </a:t>
            </a:r>
            <a:r>
              <a:rPr lang="ru-RU" sz="1600" dirty="0" err="1" smtClean="0">
                <a:latin typeface="Candara" panose="020E0502030303020204" pitchFamily="34" charset="0"/>
              </a:rPr>
              <a:t>обох</a:t>
            </a:r>
            <a:r>
              <a:rPr lang="ru-RU" sz="1600" dirty="0" smtClean="0">
                <a:latin typeface="Candara" panose="020E0502030303020204" pitchFamily="34" charset="0"/>
              </a:rPr>
              <a:t> </a:t>
            </a:r>
            <a:r>
              <a:rPr lang="ru-RU" sz="1600" dirty="0" err="1" smtClean="0">
                <a:latin typeface="Candara" panose="020E0502030303020204" pitchFamily="34" charset="0"/>
              </a:rPr>
              <a:t>обертань</a:t>
            </a:r>
            <a:r>
              <a:rPr lang="ru-RU" sz="1600" dirty="0" smtClean="0">
                <a:latin typeface="Candara" panose="020E0502030303020204" pitchFamily="34" charset="0"/>
              </a:rPr>
              <a:t> </a:t>
            </a:r>
            <a:r>
              <a:rPr lang="ru-RU" sz="1600" dirty="0" err="1" smtClean="0">
                <a:latin typeface="Candara" panose="020E0502030303020204" pitchFamily="34" charset="0"/>
              </a:rPr>
              <a:t>збігаються</a:t>
            </a:r>
            <a:r>
              <a:rPr lang="ru-RU" sz="1600" dirty="0" smtClean="0">
                <a:latin typeface="Candara" panose="020E0502030303020204" pitchFamily="34" charset="0"/>
              </a:rPr>
              <a:t>, </a:t>
            </a:r>
            <a:r>
              <a:rPr lang="ru-RU" sz="1600" dirty="0" err="1" smtClean="0">
                <a:latin typeface="Candara" panose="020E0502030303020204" pitchFamily="34" charset="0"/>
              </a:rPr>
              <a:t>протилежний</a:t>
            </a:r>
            <a:r>
              <a:rPr lang="ru-RU" sz="1600" dirty="0" smtClean="0">
                <a:latin typeface="Candara" panose="020E0502030303020204" pitchFamily="34" charset="0"/>
              </a:rPr>
              <a:t> </a:t>
            </a:r>
            <a:r>
              <a:rPr lang="ru-RU" sz="1600" dirty="0" err="1" smtClean="0">
                <a:latin typeface="Candara" panose="020E0502030303020204" pitchFamily="34" charset="0"/>
              </a:rPr>
              <a:t>бік</a:t>
            </a:r>
            <a:r>
              <a:rPr lang="ru-RU" sz="1600" dirty="0" smtClean="0">
                <a:latin typeface="Candara" panose="020E0502030303020204" pitchFamily="34" charset="0"/>
              </a:rPr>
              <a:t> </a:t>
            </a:r>
            <a:r>
              <a:rPr lang="ru-RU" sz="1600" dirty="0" err="1" smtClean="0">
                <a:latin typeface="Candara" panose="020E0502030303020204" pitchFamily="34" charset="0"/>
              </a:rPr>
              <a:t>Місяця</a:t>
            </a:r>
            <a:r>
              <a:rPr lang="ru-RU" sz="1600" dirty="0" smtClean="0">
                <a:latin typeface="Candara" panose="020E0502030303020204" pitchFamily="34" charset="0"/>
              </a:rPr>
              <a:t> з </a:t>
            </a:r>
            <a:r>
              <a:rPr lang="ru-RU" sz="1600" dirty="0" err="1" smtClean="0">
                <a:latin typeface="Candara" panose="020E0502030303020204" pitchFamily="34" charset="0"/>
              </a:rPr>
              <a:t>Землі</a:t>
            </a:r>
            <a:r>
              <a:rPr lang="ru-RU" sz="1600" dirty="0" smtClean="0">
                <a:latin typeface="Candara" panose="020E0502030303020204" pitchFamily="34" charset="0"/>
              </a:rPr>
              <a:t> </a:t>
            </a:r>
            <a:r>
              <a:rPr lang="ru-RU" sz="1600" dirty="0" err="1" smtClean="0">
                <a:latin typeface="Candara" panose="020E0502030303020204" pitchFamily="34" charset="0"/>
              </a:rPr>
              <a:t>побачити</a:t>
            </a:r>
            <a:r>
              <a:rPr lang="ru-RU" sz="1600" dirty="0" smtClean="0">
                <a:latin typeface="Candara" panose="020E0502030303020204" pitchFamily="34" charset="0"/>
              </a:rPr>
              <a:t> </a:t>
            </a:r>
            <a:r>
              <a:rPr lang="ru-RU" sz="1600" dirty="0" err="1" smtClean="0">
                <a:latin typeface="Candara" panose="020E0502030303020204" pitchFamily="34" charset="0"/>
              </a:rPr>
              <a:t>неможливо</a:t>
            </a:r>
            <a:r>
              <a:rPr lang="ru-RU" sz="1600" dirty="0" smtClean="0">
                <a:latin typeface="Candara" panose="020E0502030303020204" pitchFamily="34" charset="0"/>
              </a:rPr>
              <a:t>. </a:t>
            </a:r>
            <a:r>
              <a:rPr lang="ru-RU" sz="1600" dirty="0" err="1" smtClean="0">
                <a:latin typeface="Candara" panose="020E0502030303020204" pitchFamily="34" charset="0"/>
              </a:rPr>
              <a:t>Щоправда</a:t>
            </a:r>
            <a:r>
              <a:rPr lang="ru-RU" sz="1600" dirty="0" smtClean="0">
                <a:latin typeface="Candara" panose="020E0502030303020204" pitchFamily="34" charset="0"/>
              </a:rPr>
              <a:t>, </a:t>
            </a:r>
            <a:r>
              <a:rPr lang="ru-RU" sz="1600" dirty="0" err="1" smtClean="0">
                <a:latin typeface="Candara" panose="020E0502030303020204" pitchFamily="34" charset="0"/>
              </a:rPr>
              <a:t>оскільки</a:t>
            </a:r>
            <a:r>
              <a:rPr lang="ru-RU" sz="1600" dirty="0" smtClean="0">
                <a:latin typeface="Candara" panose="020E0502030303020204" pitchFamily="34" charset="0"/>
              </a:rPr>
              <a:t> </a:t>
            </a:r>
            <a:r>
              <a:rPr lang="ru-RU" sz="1600" dirty="0" err="1" smtClean="0">
                <a:latin typeface="Candara" panose="020E0502030303020204" pitchFamily="34" charset="0"/>
              </a:rPr>
              <a:t>обертання</a:t>
            </a:r>
            <a:r>
              <a:rPr lang="ru-RU" sz="1600" dirty="0" smtClean="0">
                <a:latin typeface="Candara" panose="020E0502030303020204" pitchFamily="34" charset="0"/>
              </a:rPr>
              <a:t> </a:t>
            </a:r>
            <a:r>
              <a:rPr lang="ru-RU" sz="1600" dirty="0" err="1" smtClean="0">
                <a:latin typeface="Candara" panose="020E0502030303020204" pitchFamily="34" charset="0"/>
              </a:rPr>
              <a:t>Місяця</a:t>
            </a:r>
            <a:r>
              <a:rPr lang="ru-RU" sz="1600" dirty="0" smtClean="0">
                <a:latin typeface="Candara" panose="020E0502030303020204" pitchFamily="34" charset="0"/>
              </a:rPr>
              <a:t> </a:t>
            </a:r>
            <a:r>
              <a:rPr lang="ru-RU" sz="1600" dirty="0" err="1" smtClean="0">
                <a:latin typeface="Candara" panose="020E0502030303020204" pitchFamily="34" charset="0"/>
              </a:rPr>
              <a:t>навколо</a:t>
            </a:r>
            <a:r>
              <a:rPr lang="ru-RU" sz="1600" dirty="0" smtClean="0">
                <a:latin typeface="Candara" panose="020E0502030303020204" pitchFamily="34" charset="0"/>
              </a:rPr>
              <a:t> </a:t>
            </a:r>
            <a:r>
              <a:rPr lang="ru-RU" sz="1600" dirty="0" err="1" smtClean="0">
                <a:latin typeface="Candara" panose="020E0502030303020204" pitchFamily="34" charset="0"/>
              </a:rPr>
              <a:t>Землі</a:t>
            </a:r>
            <a:r>
              <a:rPr lang="ru-RU" sz="1600" dirty="0" smtClean="0">
                <a:latin typeface="Candara" panose="020E0502030303020204" pitchFamily="34" charset="0"/>
              </a:rPr>
              <a:t> </a:t>
            </a:r>
            <a:r>
              <a:rPr lang="ru-RU" sz="1600" dirty="0" err="1" smtClean="0">
                <a:latin typeface="Candara" panose="020E0502030303020204" pitchFamily="34" charset="0"/>
              </a:rPr>
              <a:t>еліптичною</a:t>
            </a:r>
            <a:r>
              <a:rPr lang="ru-RU" sz="1600" dirty="0" smtClean="0">
                <a:latin typeface="Candara" panose="020E0502030303020204" pitchFamily="34" charset="0"/>
              </a:rPr>
              <a:t> </a:t>
            </a:r>
            <a:r>
              <a:rPr lang="ru-RU" sz="1600" dirty="0" err="1" smtClean="0">
                <a:latin typeface="Candara" panose="020E0502030303020204" pitchFamily="34" charset="0"/>
              </a:rPr>
              <a:t>орбітою</a:t>
            </a:r>
            <a:r>
              <a:rPr lang="ru-RU" sz="1600" dirty="0" smtClean="0">
                <a:latin typeface="Candara" panose="020E0502030303020204" pitchFamily="34" charset="0"/>
              </a:rPr>
              <a:t> </a:t>
            </a:r>
            <a:r>
              <a:rPr lang="ru-RU" sz="1600" dirty="0" err="1" smtClean="0">
                <a:latin typeface="Candara" panose="020E0502030303020204" pitchFamily="34" charset="0"/>
              </a:rPr>
              <a:t>відбувається</a:t>
            </a:r>
            <a:r>
              <a:rPr lang="ru-RU" sz="1600" dirty="0" smtClean="0">
                <a:latin typeface="Candara" panose="020E0502030303020204" pitchFamily="34" charset="0"/>
              </a:rPr>
              <a:t> </a:t>
            </a:r>
            <a:r>
              <a:rPr lang="ru-RU" sz="1600" dirty="0" err="1" smtClean="0">
                <a:latin typeface="Candara" panose="020E0502030303020204" pitchFamily="34" charset="0"/>
              </a:rPr>
              <a:t>дещо</a:t>
            </a:r>
            <a:r>
              <a:rPr lang="ru-RU" sz="1600" dirty="0" smtClean="0">
                <a:latin typeface="Candara" panose="020E0502030303020204" pitchFamily="34" charset="0"/>
              </a:rPr>
              <a:t> </a:t>
            </a:r>
            <a:r>
              <a:rPr lang="ru-RU" sz="1600" dirty="0" err="1" smtClean="0">
                <a:latin typeface="Candara" panose="020E0502030303020204" pitchFamily="34" charset="0"/>
              </a:rPr>
              <a:t>нерівномірно</a:t>
            </a:r>
            <a:r>
              <a:rPr lang="ru-RU" sz="1600" dirty="0" smtClean="0">
                <a:latin typeface="Candara" panose="020E0502030303020204" pitchFamily="34" charset="0"/>
              </a:rPr>
              <a:t>, </a:t>
            </a:r>
            <a:r>
              <a:rPr lang="ru-RU" sz="1600" dirty="0" err="1" smtClean="0">
                <a:latin typeface="Candara" panose="020E0502030303020204" pitchFamily="34" charset="0"/>
              </a:rPr>
              <a:t>внаслідок</a:t>
            </a:r>
            <a:r>
              <a:rPr lang="ru-RU" sz="1600" dirty="0" smtClean="0">
                <a:latin typeface="Candara" panose="020E0502030303020204" pitchFamily="34" charset="0"/>
              </a:rPr>
              <a:t> </a:t>
            </a:r>
            <a:r>
              <a:rPr lang="ru-RU" sz="1600" dirty="0" err="1" smtClean="0">
                <a:latin typeface="Candara" panose="020E0502030303020204" pitchFamily="34" charset="0"/>
              </a:rPr>
              <a:t>лібрації</a:t>
            </a:r>
            <a:r>
              <a:rPr lang="ru-RU" sz="1600" dirty="0" smtClean="0">
                <a:latin typeface="Candara" panose="020E0502030303020204" pitchFamily="34" charset="0"/>
              </a:rPr>
              <a:t> </a:t>
            </a:r>
            <a:r>
              <a:rPr lang="ru-RU" sz="1600" dirty="0" err="1" smtClean="0">
                <a:latin typeface="Candara" panose="020E0502030303020204" pitchFamily="34" charset="0"/>
              </a:rPr>
              <a:t>з</a:t>
            </a:r>
            <a:r>
              <a:rPr lang="ru-RU" sz="1600" dirty="0" smtClean="0">
                <a:latin typeface="Candara" panose="020E0502030303020204" pitchFamily="34" charset="0"/>
              </a:rPr>
              <a:t> </a:t>
            </a:r>
            <a:r>
              <a:rPr lang="ru-RU" sz="1600" dirty="0" err="1" smtClean="0">
                <a:latin typeface="Candara" panose="020E0502030303020204" pitchFamily="34" charset="0"/>
              </a:rPr>
              <a:t>Землі</a:t>
            </a:r>
            <a:r>
              <a:rPr lang="ru-RU" sz="1600" dirty="0" smtClean="0">
                <a:latin typeface="Candara" panose="020E0502030303020204" pitchFamily="34" charset="0"/>
              </a:rPr>
              <a:t> </a:t>
            </a:r>
            <a:r>
              <a:rPr lang="ru-RU" sz="1600" dirty="0" err="1" smtClean="0">
                <a:latin typeface="Candara" panose="020E0502030303020204" pitchFamily="34" charset="0"/>
              </a:rPr>
              <a:t>можна</a:t>
            </a:r>
            <a:r>
              <a:rPr lang="ru-RU" sz="1600" dirty="0" smtClean="0">
                <a:latin typeface="Candara" panose="020E0502030303020204" pitchFamily="34" charset="0"/>
              </a:rPr>
              <a:t> </a:t>
            </a:r>
            <a:r>
              <a:rPr lang="ru-RU" sz="1600" dirty="0" err="1" smtClean="0">
                <a:latin typeface="Candara" panose="020E0502030303020204" pitchFamily="34" charset="0"/>
              </a:rPr>
              <a:t>спостерігати</a:t>
            </a:r>
            <a:r>
              <a:rPr lang="ru-RU" sz="1600" dirty="0" smtClean="0">
                <a:latin typeface="Candara" panose="020E0502030303020204" pitchFamily="34" charset="0"/>
              </a:rPr>
              <a:t> </a:t>
            </a:r>
            <a:r>
              <a:rPr lang="ru-RU" sz="1600" dirty="0" err="1" smtClean="0">
                <a:latin typeface="Candara" panose="020E0502030303020204" pitchFamily="34" charset="0"/>
              </a:rPr>
              <a:t>більше</a:t>
            </a:r>
            <a:r>
              <a:rPr lang="ru-RU" sz="1600" dirty="0" smtClean="0">
                <a:latin typeface="Candara" panose="020E0502030303020204" pitchFamily="34" charset="0"/>
              </a:rPr>
              <a:t> </a:t>
            </a:r>
            <a:r>
              <a:rPr lang="ru-RU" sz="1600" dirty="0" err="1" smtClean="0">
                <a:latin typeface="Candara" panose="020E0502030303020204" pitchFamily="34" charset="0"/>
              </a:rPr>
              <a:t>половини</a:t>
            </a:r>
            <a:r>
              <a:rPr lang="ru-RU" sz="1600" dirty="0" smtClean="0">
                <a:latin typeface="Candara" panose="020E0502030303020204" pitchFamily="34" charset="0"/>
              </a:rPr>
              <a:t> (</a:t>
            </a:r>
            <a:r>
              <a:rPr lang="ru-RU" sz="1600" dirty="0" err="1" smtClean="0">
                <a:latin typeface="Candara" panose="020E0502030303020204" pitchFamily="34" charset="0"/>
              </a:rPr>
              <a:t>близько</a:t>
            </a:r>
            <a:r>
              <a:rPr lang="ru-RU" sz="1600" dirty="0" smtClean="0">
                <a:latin typeface="Candara" panose="020E0502030303020204" pitchFamily="34" charset="0"/>
              </a:rPr>
              <a:t> 59%) </a:t>
            </a:r>
            <a:r>
              <a:rPr lang="ru-RU" sz="1600" dirty="0" err="1" smtClean="0">
                <a:latin typeface="Candara" panose="020E0502030303020204" pitchFamily="34" charset="0"/>
              </a:rPr>
              <a:t>місячної</a:t>
            </a:r>
            <a:r>
              <a:rPr lang="ru-RU" sz="1600" dirty="0" smtClean="0">
                <a:latin typeface="Candara" panose="020E0502030303020204" pitchFamily="34" charset="0"/>
              </a:rPr>
              <a:t> </a:t>
            </a:r>
            <a:r>
              <a:rPr lang="ru-RU" sz="1600" dirty="0" err="1" smtClean="0">
                <a:latin typeface="Candara" panose="020E0502030303020204" pitchFamily="34" charset="0"/>
              </a:rPr>
              <a:t>поверхні</a:t>
            </a:r>
            <a:r>
              <a:rPr lang="ru-RU" sz="1600" dirty="0" smtClean="0">
                <a:latin typeface="Candara" panose="020E0502030303020204" pitchFamily="34" charset="0"/>
              </a:rPr>
              <a:t>.</a:t>
            </a:r>
            <a:endParaRPr lang="uk-UA" sz="1600" dirty="0">
              <a:latin typeface="Candara" panose="020E0502030303020204" pitchFamily="34" charset="0"/>
            </a:endParaRPr>
          </a:p>
        </p:txBody>
      </p:sp>
      <p:pic>
        <p:nvPicPr>
          <p:cNvPr id="4" name="Рисунок 3" descr="0044-057-Orbita-Lu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606" y="1753437"/>
            <a:ext cx="4248472" cy="3711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712" y="548680"/>
            <a:ext cx="10130106" cy="100811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Лібрації</a:t>
            </a:r>
            <a:endParaRPr lang="ru-RU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2598" y="1268760"/>
            <a:ext cx="5688632" cy="5184576"/>
          </a:xfrm>
        </p:spPr>
        <p:txBody>
          <a:bodyPr>
            <a:normAutofit/>
          </a:bodyPr>
          <a:lstStyle/>
          <a:p>
            <a:pPr algn="just"/>
            <a:r>
              <a:rPr lang="ru-RU" dirty="0" err="1" smtClean="0">
                <a:latin typeface="Candara" panose="020E0502030303020204" pitchFamily="34" charset="0"/>
              </a:rPr>
              <a:t>Між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обертанням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Місяця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навколо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власної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осі</a:t>
            </a:r>
            <a:r>
              <a:rPr lang="ru-RU" dirty="0" smtClean="0">
                <a:latin typeface="Candara" panose="020E0502030303020204" pitchFamily="34" charset="0"/>
              </a:rPr>
              <a:t> і </a:t>
            </a:r>
            <a:r>
              <a:rPr lang="ru-RU" dirty="0" err="1" smtClean="0">
                <a:latin typeface="Candara" panose="020E0502030303020204" pitchFamily="34" charset="0"/>
              </a:rPr>
              <a:t>його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обертанням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навколо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Землі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існує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відмінність</a:t>
            </a:r>
            <a:r>
              <a:rPr lang="ru-RU" dirty="0" smtClean="0">
                <a:latin typeface="Candara" panose="020E0502030303020204" pitchFamily="34" charset="0"/>
              </a:rPr>
              <a:t>: </a:t>
            </a:r>
            <a:r>
              <a:rPr lang="ru-RU" dirty="0" err="1" smtClean="0">
                <a:latin typeface="Candara" panose="020E0502030303020204" pitchFamily="34" charset="0"/>
              </a:rPr>
              <a:t>навколо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Землі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Місяць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обертається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зі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змінною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кутовою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швидкістю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внаслідок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ексцентриситету</a:t>
            </a:r>
            <a:r>
              <a:rPr lang="ru-RU" dirty="0" smtClean="0">
                <a:latin typeface="Candara" panose="020E0502030303020204" pitchFamily="34" charset="0"/>
              </a:rPr>
              <a:t> </a:t>
            </a:r>
            <a:r>
              <a:rPr lang="ru-RU" dirty="0" err="1" smtClean="0">
                <a:latin typeface="Candara" panose="020E0502030303020204" pitchFamily="34" charset="0"/>
              </a:rPr>
              <a:t>місячної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орбіти</a:t>
            </a:r>
            <a:r>
              <a:rPr lang="ru-RU" dirty="0" smtClean="0">
                <a:latin typeface="Candara" panose="020E0502030303020204" pitchFamily="34" charset="0"/>
              </a:rPr>
              <a:t> (</a:t>
            </a:r>
            <a:r>
              <a:rPr lang="ru-RU" dirty="0" err="1" smtClean="0">
                <a:latin typeface="Candara" panose="020E0502030303020204" pitchFamily="34" charset="0"/>
              </a:rPr>
              <a:t>другий</a:t>
            </a:r>
            <a:r>
              <a:rPr lang="ru-RU" dirty="0" smtClean="0">
                <a:latin typeface="Candara" panose="020E0502030303020204" pitchFamily="34" charset="0"/>
              </a:rPr>
              <a:t> закон Кеплера) — </a:t>
            </a:r>
            <a:r>
              <a:rPr lang="ru-RU" dirty="0" err="1" smtClean="0">
                <a:latin typeface="Candara" panose="020E0502030303020204" pitchFamily="34" charset="0"/>
              </a:rPr>
              <a:t>поблизу</a:t>
            </a:r>
            <a:r>
              <a:rPr lang="ru-RU" dirty="0" smtClean="0">
                <a:latin typeface="Candara" panose="020E0502030303020204" pitchFamily="34" charset="0"/>
              </a:rPr>
              <a:t> перигею </a:t>
            </a:r>
            <a:r>
              <a:rPr lang="ru-RU" dirty="0" err="1" smtClean="0">
                <a:latin typeface="Candara" panose="020E0502030303020204" pitchFamily="34" charset="0"/>
              </a:rPr>
              <a:t>рухається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швидше</a:t>
            </a:r>
            <a:r>
              <a:rPr lang="ru-RU" dirty="0" smtClean="0">
                <a:latin typeface="Candara" panose="020E0502030303020204" pitchFamily="34" charset="0"/>
              </a:rPr>
              <a:t>, </a:t>
            </a:r>
            <a:r>
              <a:rPr lang="ru-RU" dirty="0" err="1" smtClean="0">
                <a:latin typeface="Candara" panose="020E0502030303020204" pitchFamily="34" charset="0"/>
              </a:rPr>
              <a:t>поблизу</a:t>
            </a:r>
            <a:r>
              <a:rPr lang="ru-RU" dirty="0" smtClean="0">
                <a:latin typeface="Candara" panose="020E0502030303020204" pitchFamily="34" charset="0"/>
              </a:rPr>
              <a:t> апогею — </a:t>
            </a:r>
            <a:r>
              <a:rPr lang="ru-RU" dirty="0" err="1" smtClean="0">
                <a:latin typeface="Candara" panose="020E0502030303020204" pitchFamily="34" charset="0"/>
              </a:rPr>
              <a:t>повільніше</a:t>
            </a:r>
            <a:r>
              <a:rPr lang="ru-RU" dirty="0" smtClean="0">
                <a:latin typeface="Candara" panose="020E0502030303020204" pitchFamily="34" charset="0"/>
              </a:rPr>
              <a:t>. </a:t>
            </a:r>
            <a:endParaRPr lang="en-US" dirty="0" smtClean="0">
              <a:latin typeface="Candara" panose="020E0502030303020204" pitchFamily="34" charset="0"/>
            </a:endParaRPr>
          </a:p>
          <a:p>
            <a:pPr algn="just"/>
            <a:r>
              <a:rPr lang="ru-RU" dirty="0" err="1" smtClean="0">
                <a:latin typeface="Candara" panose="020E0502030303020204" pitchFamily="34" charset="0"/>
              </a:rPr>
              <a:t>Обертання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smtClean="0">
                <a:latin typeface="Candara" panose="020E0502030303020204" pitchFamily="34" charset="0"/>
              </a:rPr>
              <a:t>ж </a:t>
            </a:r>
            <a:r>
              <a:rPr lang="ru-RU" dirty="0" err="1" smtClean="0">
                <a:latin typeface="Candara" panose="020E0502030303020204" pitchFamily="34" charset="0"/>
              </a:rPr>
              <a:t>супутника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навколо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власної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осі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рівномірне</a:t>
            </a:r>
            <a:r>
              <a:rPr lang="ru-RU" dirty="0" smtClean="0">
                <a:latin typeface="Candara" panose="020E0502030303020204" pitchFamily="34" charset="0"/>
              </a:rPr>
              <a:t>. </a:t>
            </a:r>
            <a:r>
              <a:rPr lang="ru-RU" dirty="0" err="1" smtClean="0">
                <a:latin typeface="Candara" panose="020E0502030303020204" pitchFamily="34" charset="0"/>
              </a:rPr>
              <a:t>Це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дозволяє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побачити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із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Землі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західний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і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східний</a:t>
            </a:r>
            <a:r>
              <a:rPr lang="ru-RU" dirty="0" smtClean="0">
                <a:latin typeface="Candara" panose="020E0502030303020204" pitchFamily="34" charset="0"/>
              </a:rPr>
              <a:t> край </a:t>
            </a:r>
            <a:r>
              <a:rPr lang="ru-RU" dirty="0" err="1" smtClean="0">
                <a:latin typeface="Candara" panose="020E0502030303020204" pitchFamily="34" charset="0"/>
              </a:rPr>
              <a:t>зворотного</a:t>
            </a:r>
            <a:r>
              <a:rPr lang="ru-RU" dirty="0" smtClean="0">
                <a:latin typeface="Candara" panose="020E0502030303020204" pitchFamily="34" charset="0"/>
              </a:rPr>
              <a:t> боку </a:t>
            </a:r>
            <a:r>
              <a:rPr lang="ru-RU" dirty="0" err="1" smtClean="0">
                <a:latin typeface="Candara" panose="020E0502030303020204" pitchFamily="34" charset="0"/>
              </a:rPr>
              <a:t>Місяця</a:t>
            </a:r>
            <a:r>
              <a:rPr lang="ru-RU" dirty="0" smtClean="0">
                <a:latin typeface="Candara" panose="020E0502030303020204" pitchFamily="34" charset="0"/>
              </a:rPr>
              <a:t>. </a:t>
            </a:r>
            <a:r>
              <a:rPr lang="ru-RU" dirty="0" err="1" smtClean="0">
                <a:latin typeface="Candara" panose="020E0502030303020204" pitchFamily="34" charset="0"/>
              </a:rPr>
              <a:t>Це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явище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називається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оптичною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лібрацією</a:t>
            </a:r>
            <a:r>
              <a:rPr lang="ru-RU" dirty="0" smtClean="0">
                <a:latin typeface="Candara" panose="020E0502030303020204" pitchFamily="34" charset="0"/>
              </a:rPr>
              <a:t> за </a:t>
            </a:r>
            <a:r>
              <a:rPr lang="ru-RU" dirty="0" err="1" smtClean="0">
                <a:latin typeface="Candara" panose="020E0502030303020204" pitchFamily="34" charset="0"/>
              </a:rPr>
              <a:t>довготою</a:t>
            </a:r>
            <a:r>
              <a:rPr lang="ru-RU" dirty="0" smtClean="0">
                <a:latin typeface="Candara" panose="020E0502030303020204" pitchFamily="34" charset="0"/>
              </a:rPr>
              <a:t>.</a:t>
            </a:r>
          </a:p>
          <a:p>
            <a:pPr algn="just">
              <a:buNone/>
            </a:pPr>
            <a:endParaRPr lang="uk-UA" dirty="0">
              <a:latin typeface="Candara" panose="020E0502030303020204" pitchFamily="34" charset="0"/>
            </a:endParaRPr>
          </a:p>
        </p:txBody>
      </p:sp>
      <p:pic>
        <p:nvPicPr>
          <p:cNvPr id="3074" name="Picture 2" descr="http://dic.academic.ru/pictures/bse/gif/023549272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74" y="1700808"/>
            <a:ext cx="3672408" cy="339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91350" y="537321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лібрації Місяця за довготою</a:t>
            </a:r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2598" y="836712"/>
            <a:ext cx="10801200" cy="1862996"/>
          </a:xfrm>
        </p:spPr>
        <p:txBody>
          <a:bodyPr/>
          <a:lstStyle/>
          <a:p>
            <a:pPr algn="just"/>
            <a:r>
              <a:rPr lang="ru-RU" dirty="0" smtClean="0">
                <a:latin typeface="Candara" panose="020E0502030303020204" pitchFamily="34" charset="0"/>
              </a:rPr>
              <a:t>У </a:t>
            </a:r>
            <a:r>
              <a:rPr lang="ru-RU" dirty="0" err="1" smtClean="0">
                <a:latin typeface="Candara" panose="020E0502030303020204" pitchFamily="34" charset="0"/>
              </a:rPr>
              <a:t>зв'язку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з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нахилом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осі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обертання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Місяця</a:t>
            </a:r>
            <a:r>
              <a:rPr lang="ru-RU" dirty="0" smtClean="0">
                <a:latin typeface="Candara" panose="020E0502030303020204" pitchFamily="34" charset="0"/>
              </a:rPr>
              <a:t> до </a:t>
            </a:r>
            <a:r>
              <a:rPr lang="ru-RU" dirty="0" err="1" smtClean="0">
                <a:latin typeface="Candara" panose="020E0502030303020204" pitchFamily="34" charset="0"/>
              </a:rPr>
              <a:t>площини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земної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орбіти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з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Землі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можна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побачити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північний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і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південний</a:t>
            </a:r>
            <a:r>
              <a:rPr lang="ru-RU" dirty="0" smtClean="0">
                <a:latin typeface="Candara" panose="020E0502030303020204" pitchFamily="34" charset="0"/>
              </a:rPr>
              <a:t> край </a:t>
            </a:r>
            <a:r>
              <a:rPr lang="ru-RU" dirty="0" err="1" smtClean="0">
                <a:latin typeface="Candara" panose="020E0502030303020204" pitchFamily="34" charset="0"/>
              </a:rPr>
              <a:t>зворотного</a:t>
            </a:r>
            <a:r>
              <a:rPr lang="ru-RU" dirty="0" smtClean="0">
                <a:latin typeface="Candara" panose="020E0502030303020204" pitchFamily="34" charset="0"/>
              </a:rPr>
              <a:t> боку </a:t>
            </a:r>
            <a:r>
              <a:rPr lang="ru-RU" dirty="0" err="1" smtClean="0">
                <a:latin typeface="Candara" panose="020E0502030303020204" pitchFamily="34" charset="0"/>
              </a:rPr>
              <a:t>Місяця</a:t>
            </a:r>
            <a:r>
              <a:rPr lang="ru-RU" dirty="0" smtClean="0">
                <a:latin typeface="Candara" panose="020E0502030303020204" pitchFamily="34" charset="0"/>
              </a:rPr>
              <a:t> (</a:t>
            </a:r>
            <a:r>
              <a:rPr lang="ru-RU" dirty="0" err="1" smtClean="0">
                <a:latin typeface="Candara" panose="020E0502030303020204" pitchFamily="34" charset="0"/>
              </a:rPr>
              <a:t>оптична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лібрація</a:t>
            </a:r>
            <a:r>
              <a:rPr lang="ru-RU" dirty="0" smtClean="0">
                <a:latin typeface="Candara" panose="020E0502030303020204" pitchFamily="34" charset="0"/>
              </a:rPr>
              <a:t> за широтою). Разом </a:t>
            </a:r>
            <a:r>
              <a:rPr lang="ru-RU" dirty="0" err="1" smtClean="0">
                <a:latin typeface="Candara" panose="020E0502030303020204" pitchFamily="34" charset="0"/>
              </a:rPr>
              <a:t>ці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лібрації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дозволяють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спостерігати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близько</a:t>
            </a:r>
            <a:r>
              <a:rPr lang="ru-RU" dirty="0" smtClean="0">
                <a:latin typeface="Candara" panose="020E0502030303020204" pitchFamily="34" charset="0"/>
              </a:rPr>
              <a:t> 59% </a:t>
            </a:r>
            <a:r>
              <a:rPr lang="ru-RU" dirty="0" err="1" smtClean="0">
                <a:latin typeface="Candara" panose="020E0502030303020204" pitchFamily="34" charset="0"/>
              </a:rPr>
              <a:t>місячної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поверхні</a:t>
            </a:r>
            <a:r>
              <a:rPr lang="ru-RU" dirty="0" smtClean="0">
                <a:latin typeface="Candara" panose="020E0502030303020204" pitchFamily="34" charset="0"/>
              </a:rPr>
              <a:t>. </a:t>
            </a:r>
            <a:r>
              <a:rPr lang="ru-RU" dirty="0" err="1" smtClean="0">
                <a:latin typeface="Candara" panose="020E0502030303020204" pitchFamily="34" charset="0"/>
              </a:rPr>
              <a:t>Явище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оптичної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лібрації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ru-RU" dirty="0" err="1" smtClean="0">
                <a:latin typeface="Candara" panose="020E0502030303020204" pitchFamily="34" charset="0"/>
              </a:rPr>
              <a:t>відкрито</a:t>
            </a:r>
            <a:r>
              <a:rPr lang="ru-RU" dirty="0" smtClean="0">
                <a:latin typeface="Candara" panose="020E0502030303020204" pitchFamily="34" charset="0"/>
              </a:rPr>
              <a:t> </a:t>
            </a:r>
            <a:r>
              <a:rPr lang="ru-RU" dirty="0" err="1" smtClean="0">
                <a:latin typeface="Candara" panose="020E0502030303020204" pitchFamily="34" charset="0"/>
              </a:rPr>
              <a:t>Галілео</a:t>
            </a:r>
            <a:r>
              <a:rPr lang="ru-RU" dirty="0" smtClean="0">
                <a:latin typeface="Candara" panose="020E0502030303020204" pitchFamily="34" charset="0"/>
              </a:rPr>
              <a:t> Галілеєм 1635 року.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2050" name="Picture 2" descr="http://www.booksite.ru/fulltext/1/001/010/001/2469273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3032145"/>
            <a:ext cx="47625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90950" y="5517232"/>
            <a:ext cx="4690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лібрації Місяця за широтою</a:t>
            </a:r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12" y="2300147"/>
            <a:ext cx="5553510" cy="3649133"/>
          </a:xfrm>
        </p:spPr>
        <p:txBody>
          <a:bodyPr>
            <a:noAutofit/>
          </a:bodyPr>
          <a:lstStyle/>
          <a:p>
            <a:pPr algn="just"/>
            <a:r>
              <a:rPr lang="uk-UA" sz="1600" dirty="0">
                <a:latin typeface="Candara" panose="020E0502030303020204" pitchFamily="34" charset="0"/>
              </a:rPr>
              <a:t>Атмосфера Місяця вкрай розріджена. Коли поверхня не освітлена Сонцем, вміст газів над нею не перевищує 2,0×10</a:t>
            </a:r>
            <a:r>
              <a:rPr lang="uk-UA" sz="1600" baseline="30000" dirty="0">
                <a:latin typeface="Candara" panose="020E0502030303020204" pitchFamily="34" charset="0"/>
              </a:rPr>
              <a:t>5</a:t>
            </a:r>
            <a:r>
              <a:rPr lang="uk-UA" sz="1600" dirty="0">
                <a:latin typeface="Candara" panose="020E0502030303020204" pitchFamily="34" charset="0"/>
              </a:rPr>
              <a:t> частинок/см ³ (для Землі цей показник становить 2,7×10</a:t>
            </a:r>
            <a:r>
              <a:rPr lang="uk-UA" sz="1600" baseline="30000" dirty="0">
                <a:latin typeface="Candara" panose="020E0502030303020204" pitchFamily="34" charset="0"/>
              </a:rPr>
              <a:t>19</a:t>
            </a:r>
            <a:r>
              <a:rPr lang="uk-UA" sz="1600" dirty="0">
                <a:latin typeface="Candara" panose="020E0502030303020204" pitchFamily="34" charset="0"/>
              </a:rPr>
              <a:t> частинок/см ³), а після сходу Сонця збільшується на два порядки за рахунок дегазації ґрунту. </a:t>
            </a:r>
            <a:endParaRPr lang="uk-UA" sz="1600" dirty="0" smtClean="0">
              <a:latin typeface="Candara" panose="020E0502030303020204" pitchFamily="34" charset="0"/>
            </a:endParaRPr>
          </a:p>
          <a:p>
            <a:pPr algn="just"/>
            <a:r>
              <a:rPr lang="uk-UA" sz="1600" dirty="0" smtClean="0">
                <a:latin typeface="Candara" panose="020E0502030303020204" pitchFamily="34" charset="0"/>
              </a:rPr>
              <a:t>Розрідженість </a:t>
            </a:r>
            <a:r>
              <a:rPr lang="uk-UA" sz="1600" dirty="0">
                <a:latin typeface="Candara" panose="020E0502030303020204" pitchFamily="34" charset="0"/>
              </a:rPr>
              <a:t>атмосфери призводить до високого перепаду температур на поверхні Місяця (від -160 ° </a:t>
            </a:r>
            <a:r>
              <a:rPr lang="en-US" sz="1600" dirty="0">
                <a:latin typeface="Candara" panose="020E0502030303020204" pitchFamily="34" charset="0"/>
              </a:rPr>
              <a:t>C </a:t>
            </a:r>
            <a:r>
              <a:rPr lang="uk-UA" sz="1600" dirty="0">
                <a:latin typeface="Candara" panose="020E0502030303020204" pitchFamily="34" charset="0"/>
              </a:rPr>
              <a:t>до +120 °</a:t>
            </a:r>
            <a:r>
              <a:rPr lang="en-US" sz="1600" dirty="0">
                <a:latin typeface="Candara" panose="020E0502030303020204" pitchFamily="34" charset="0"/>
              </a:rPr>
              <a:t>C), </a:t>
            </a:r>
            <a:r>
              <a:rPr lang="uk-UA" sz="1600" dirty="0">
                <a:latin typeface="Candara" panose="020E0502030303020204" pitchFamily="34" charset="0"/>
              </a:rPr>
              <a:t>залежно від освітленості; при цьому температура порід, що залягають на глибині 1 м, постійна та дорівнює-35 ° </a:t>
            </a:r>
            <a:r>
              <a:rPr lang="en-US" sz="1600" dirty="0">
                <a:latin typeface="Candara" panose="020E0502030303020204" pitchFamily="34" charset="0"/>
              </a:rPr>
              <a:t>C. </a:t>
            </a:r>
            <a:r>
              <a:rPr lang="uk-UA" sz="1600" dirty="0">
                <a:latin typeface="Candara" panose="020E0502030303020204" pitchFamily="34" charset="0"/>
              </a:rPr>
              <a:t>Зважаючи на практичну відсутність атмосфери небо на Місяці завжди чорне, навіть коли Сонце перебуває над горизонтом, і на ньому видно зорі.</a:t>
            </a:r>
          </a:p>
          <a:p>
            <a:pPr algn="just"/>
            <a:endParaRPr lang="uk-UA" sz="1600" dirty="0">
              <a:latin typeface="Candara" panose="020E050203030302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5712" y="260648"/>
            <a:ext cx="10130106" cy="123522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Умови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на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поверхні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Місяця</a:t>
            </a:r>
            <a:endParaRPr lang="ru-RU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5122" name="Picture 2" descr="http://s1.goodfon.ru/image/8830-1920x14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302" y="2204864"/>
            <a:ext cx="4512502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885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TC103457452[[fn=Celestial]]</Template>
  <TotalTime>153</TotalTime>
  <Words>593</Words>
  <Application>Microsoft Office PowerPoint</Application>
  <PresentationFormat>Custom</PresentationFormat>
  <Paragraphs>51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Candara</vt:lpstr>
      <vt:lpstr>Celestial</vt:lpstr>
      <vt:lpstr>Місяць – супутник Землі</vt:lpstr>
      <vt:lpstr>PowerPoint Presentation</vt:lpstr>
      <vt:lpstr>Планетарні характеристики:</vt:lpstr>
      <vt:lpstr>PowerPoint Presentation</vt:lpstr>
      <vt:lpstr>Орбіта</vt:lpstr>
      <vt:lpstr>PowerPoint Presentation</vt:lpstr>
      <vt:lpstr>Лібрації</vt:lpstr>
      <vt:lpstr>PowerPoint Presentation</vt:lpstr>
      <vt:lpstr>Умови на поверхні Місяця</vt:lpstr>
      <vt:lpstr>Умови на поверхні Місяця</vt:lpstr>
      <vt:lpstr>Назва</vt:lpstr>
      <vt:lpstr>Фази Місяця</vt:lpstr>
      <vt:lpstr>Гравітаційна взаємодія. Припливи та відпливи</vt:lpstr>
      <vt:lpstr>Міжнародно-правові проблеми освоєння Місяця</vt:lpstr>
      <vt:lpstr>Місяць у культурі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Місяць – супутник Землі</dc:title>
  <cp:lastModifiedBy>Jane</cp:lastModifiedBy>
  <cp:revision>17</cp:revision>
  <dcterms:modified xsi:type="dcterms:W3CDTF">2013-10-10T19:02:39Z</dcterms:modified>
</cp:coreProperties>
</file>