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74DD60-6C54-4E44-B468-225698D2AFEA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93BABC-BD7A-49E7-9A12-FA9C25E652E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514902" cy="64498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932040" y="116632"/>
            <a:ext cx="3744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Права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людини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-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можливість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діяти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певним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чином для того,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щоб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забезпечити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своє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нормальне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існування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розвиток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задоволення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власних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потреб.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2221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96752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Гарантії прав людини конституційно закріплені в ст. 40, 55-63: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направляти індивідуальні чи колективні письмові звернення, або особисто звергатися до органів державної влади, органів місцевого самоврядування та посадових і службових осіб цих органів (ст. 40);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на судовий захист (ст. 55);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на відшкодування матеріальної та моральної шкоди, завданої незаконними діями чи бездіяльністю органів державної влади, їх посадових та службових осіб (ст. 56);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зворотна дія нормативно-правових актів (ст. 58);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на правову допомогу (ст. 59);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не виконувати явно злочинні розпорядження чи накази (ст.60);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індивідуальний характер юридичної відповідальності (ст. 61);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презумпція не винуватості (ст. 62);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відмови від показань або пояснень щодо себе, членів сім'ї чи близьких родичів (ст. 63).</a:t>
            </a:r>
            <a:endParaRPr lang="uk-UA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92960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628800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Конституція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встановлює вичерпний перелік обов'язків людини і громадянина: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обов'язок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громадян захищати Вітчизну,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обов'язок громадян шанувати держані символи України (ст. 65);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обов'язок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громадян відбувати військову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службу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обов'язок кожного не заподіювати шкоду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природі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обов'язок кожного сплачувати податки і збори в порядку і розмірах, встановлених законом (ст. 67);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обов'язок батьків утримувати дітей до їх повноліття (ст.51);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обов'язок повнолітніх дітей піклуватися про своїх непрацездатних батьків (ст. 51);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обов'язок кожного отримати повну загальну середню освіту (ст. 53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);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9993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44824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>
                <a:solidFill>
                  <a:srgbClr val="000000"/>
                </a:solidFill>
                <a:latin typeface="Palatino Linotype"/>
              </a:rPr>
              <a:t>Конституція України </a:t>
            </a:r>
            <a:r>
              <a:rPr lang="uk-UA" sz="4000" b="1" i="1" dirty="0" smtClean="0">
                <a:solidFill>
                  <a:srgbClr val="000000"/>
                </a:solidFill>
                <a:latin typeface="Palatino Linotype"/>
              </a:rPr>
              <a:t>підкреслює - </a:t>
            </a:r>
            <a:r>
              <a:rPr lang="uk-UA" sz="4000" b="1" i="1" dirty="0">
                <a:solidFill>
                  <a:srgbClr val="000000"/>
                </a:solidFill>
                <a:latin typeface="Palatino Linotype"/>
              </a:rPr>
              <a:t>що незнання законів не звільняє від юридичної </a:t>
            </a:r>
            <a:r>
              <a:rPr lang="uk-UA" sz="4000" b="1" i="1" dirty="0" smtClean="0">
                <a:solidFill>
                  <a:srgbClr val="000000"/>
                </a:solidFill>
                <a:latin typeface="Palatino Linotype"/>
              </a:rPr>
              <a:t>відповідальності !!!</a:t>
            </a:r>
            <a:endParaRPr lang="uk-UA" sz="4000" b="1" i="1" dirty="0"/>
          </a:p>
        </p:txBody>
      </p:sp>
    </p:spTree>
    <p:extLst>
      <p:ext uri="{BB962C8B-B14F-4D97-AF65-F5344CB8AC3E}">
        <p14:creationId xmlns:p14="http://schemas.microsoft.com/office/powerpoint/2010/main" val="4118280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3" y="692695"/>
            <a:ext cx="9021551" cy="587557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15616" y="116564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Права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людини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поділяють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чотири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alatino Linotype"/>
              </a:rPr>
              <a:t>типи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alatino Linotype"/>
              </a:rPr>
              <a:t> 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3357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44302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0000"/>
                </a:solidFill>
                <a:latin typeface="Palatino Linotype"/>
              </a:rPr>
              <a:t>Другий розділ Конституції України закріплює систему прав, свобод і обов'язків, яку можна поділити на особисті (природні, громадянські), політичні, соціальні, економічні, культурні, екологічні та сімейні права і обов'язки. Сукупність конституційних норм, що закріплюють ці права і обов'язки визначає конституційно правовий статус людини і громадянина.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52842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59340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Свобода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вихідним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поняттям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проблеми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прав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людини-громадянина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. Вона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характеризується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ознаками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люди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народжуються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вільними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рівними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своїй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гідності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правах;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людина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робити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все,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що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прямо не заборонено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діючим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законодавством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люди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рівні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правових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можливостях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, правовому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сприянні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правовій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охороні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03576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136339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Ці стандарти закріплені: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Загальною декларацією прав людини (1948 р.);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Міжнародним пактом про економічні, соціальні і культурні права (1966 р.);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Конвенцією про ліквідацію всіх форм дискримінації щодо жінок (1979 р.);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Конвенцією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про права дитини (1989 р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.);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іншими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міжнародно-правовими документами.</a:t>
            </a:r>
            <a:endParaRPr lang="uk-UA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126290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4868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Palatino Linotype"/>
              </a:rPr>
              <a:t>Конституційні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права і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свободи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громадянина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поділити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на три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групи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Особисті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права і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свободи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громадянські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природні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безпосередньо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пов'язані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сутністю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, як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фізичної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особи: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право 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вільний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розвиток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своєї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особистості</a:t>
            </a:r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);</a:t>
            </a:r>
            <a:endParaRPr lang="ru-RU" dirty="0">
              <a:solidFill>
                <a:srgbClr val="000000"/>
              </a:solidFill>
              <a:latin typeface="Palatino Linotype"/>
            </a:endParaRPr>
          </a:p>
          <a:p>
            <a:pPr marL="285750" indent="-285750" algn="just">
              <a:buFontTx/>
              <a:buChar char="-"/>
            </a:pP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невід'ємне</a:t>
            </a:r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право 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endParaRPr lang="ru-RU" dirty="0" smtClean="0">
              <a:solidFill>
                <a:srgbClr val="000000"/>
              </a:solidFill>
              <a:latin typeface="Palatino Linotype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право 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повагу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до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гідності</a:t>
            </a:r>
            <a:endParaRPr lang="ru-RU" dirty="0" smtClean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право на свободу та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особисту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недоторканість</a:t>
            </a:r>
            <a:endParaRPr lang="ru-RU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право 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недоторканість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житла</a:t>
            </a:r>
            <a:endParaRPr lang="ru-RU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право 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таємницю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листування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телефонних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розмов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телеграфної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іншої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кореспонденції</a:t>
            </a:r>
            <a:endParaRPr lang="ru-RU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право на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невтручання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особисте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сімейне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життя</a:t>
            </a:r>
            <a:endParaRPr lang="ru-RU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Palatino Linotype"/>
              </a:rPr>
              <a:t>- право на свободу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пересування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вільний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вибір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місця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проживання</a:t>
            </a:r>
            <a:endParaRPr lang="ru-RU" dirty="0">
              <a:solidFill>
                <a:srgbClr val="000000"/>
              </a:solidFill>
              <a:latin typeface="Palatino Linotype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право 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на свободу думки і слова,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вільне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вираження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поглядів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переконань</a:t>
            </a:r>
            <a:endParaRPr lang="ru-RU" dirty="0" smtClean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право на свободу </a:t>
            </a:r>
            <a:r>
              <a:rPr lang="ru-RU" dirty="0" err="1">
                <a:solidFill>
                  <a:srgbClr val="000000"/>
                </a:solidFill>
                <a:latin typeface="Palatino Linotype"/>
              </a:rPr>
              <a:t>світогляду</a:t>
            </a:r>
            <a:r>
              <a:rPr lang="ru-RU" dirty="0">
                <a:solidFill>
                  <a:srgbClr val="000000"/>
                </a:solidFill>
                <a:latin typeface="Palatino Linotype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latin typeface="Palatino Linotype"/>
              </a:rPr>
              <a:t>віросповідання</a:t>
            </a:r>
            <a:endParaRPr lang="ru-RU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876136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02834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2. Політичні права і свободи громадянина України пов'язані з взаємовідносинами особи і держави, особи і органів державної влади та місцевого самоврядування, особи і політичних партій та інших політичних інститутів держави і суспільства: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право на об'єднання у політичні партії та політичні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організації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право брати участь в управлінні державними справами, всеукраїнському і місцевому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референдумах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право вільно обирати і бути обраними до органів державної влади та органів місцевого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самоврядування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право на мирні збори, мітинги, походи і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демонстрації</a:t>
            </a:r>
            <a:endParaRPr lang="uk-UA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5982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6757" y="90872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3. Економічні, культурні, соціальні, екологічні та сімейні права людини: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кожного володіти, користуватися і розпоряджатися своєю власністю, результатом своєї інтелектуальної, творчої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діяльності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кожного на підприємницьку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діяльність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на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працю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працюючих на страйк для захисту своїх економічних та соціальних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інтересів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працюючих на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відпочинок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громадян на соціальний захист 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кожного на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житло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кожного на достатній життєвий рівень для себе і своєї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сім'ї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право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на охорону здоров'я, медичну допомогу та медичне страхування </a:t>
            </a:r>
            <a:endParaRPr lang="uk-UA" dirty="0" smtClean="0">
              <a:solidFill>
                <a:srgbClr val="000000"/>
              </a:solidFill>
              <a:latin typeface="Palatino Linotype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право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на безпечне для життя і здоров'я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довкілля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- </a:t>
            </a:r>
            <a:r>
              <a:rPr lang="uk-UA" dirty="0">
                <a:solidFill>
                  <a:srgbClr val="000000"/>
                </a:solidFill>
                <a:latin typeface="Palatino Linotype"/>
              </a:rPr>
              <a:t>право кожного на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освіту</a:t>
            </a:r>
            <a:endParaRPr lang="uk-UA" dirty="0">
              <a:solidFill>
                <a:srgbClr val="000000"/>
              </a:solidFill>
              <a:latin typeface="Palatino Linotype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- право на свободу літературної, художньої, іншої творчої діяльності та її </a:t>
            </a:r>
            <a:r>
              <a:rPr lang="uk-UA" dirty="0" smtClean="0">
                <a:solidFill>
                  <a:srgbClr val="000000"/>
                </a:solidFill>
                <a:latin typeface="Palatino Linotype"/>
              </a:rPr>
              <a:t>результати</a:t>
            </a:r>
            <a:endParaRPr lang="uk-UA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62077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720840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Держава зобов'язана забезпечити реалізацію і захист прав і свобод людини і громадянина. Іноземці і особи без громадянства мають такі самі права, свободи і обов'язки, як і громадяни України, за виключенням окремих, які згідно законодавства можуть належати лише громадянам.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Palatino Linotype"/>
              </a:rPr>
              <a:t>Україна гарантує забезпечення гідних умов життя, певних політичних, соціальних і інших прав і свобод тільки своїм громадянам.</a:t>
            </a:r>
            <a:endParaRPr lang="uk-UA" b="0" i="0" dirty="0">
              <a:solidFill>
                <a:srgbClr val="000000"/>
              </a:solidFill>
              <a:effectLst/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0313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</TotalTime>
  <Words>838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2013-12-16T17:33:54Z</dcterms:created>
  <dcterms:modified xsi:type="dcterms:W3CDTF">2013-12-18T16:37:49Z</dcterms:modified>
</cp:coreProperties>
</file>