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7BBB0A-4CFC-44AB-AD24-F0C7D19EC4F6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37614A-1FB6-4EE0-ABFD-7899358329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B%D0%BE%D0%B4%D0%B8" TargetMode="External"/><Relationship Id="rId3" Type="http://schemas.openxmlformats.org/officeDocument/2006/relationships/hyperlink" Target="http://uk.wikipedia.org/wiki/%D0%A1%D1%83%D1%86%D0%B2%D1%96%D1%82%D1%82%D1%8F" TargetMode="External"/><Relationship Id="rId7" Type="http://schemas.openxmlformats.org/officeDocument/2006/relationships/hyperlink" Target="http://uk.wikipedia.org/wiki/%D0%9A%D0%BE%D1%80%D1%96%D0%BD%D0%BD%D1%8F" TargetMode="External"/><Relationship Id="rId2" Type="http://schemas.openxmlformats.org/officeDocument/2006/relationships/hyperlink" Target="http://uk.wikipedia.org/wiki/%D0%A0%D0%BE%D1%81%D0%BB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2%D0%B5%D0%B1%D0%BB%D0%B0" TargetMode="External"/><Relationship Id="rId5" Type="http://schemas.openxmlformats.org/officeDocument/2006/relationships/hyperlink" Target="http://uk.wikipedia.org/wiki/%D0%A1%D1%82%D0%B5%D0%B1%D0%BB%D0%BE" TargetMode="External"/><Relationship Id="rId4" Type="http://schemas.openxmlformats.org/officeDocument/2006/relationships/hyperlink" Target="http://uk.wikipedia.org/wiki/%D0%9B%D0%B8%D1%81%D1%82%D0%BE%D0%BA" TargetMode="External"/><Relationship Id="rId9" Type="http://schemas.openxmlformats.org/officeDocument/2006/relationships/hyperlink" Target="http://uk.wikipedia.org/wiki/%D0%91%D1%83%D1%80'%D1%8F%D0%BD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2%D1%96%D1%82%D0%BA%D0%BE%D0%BD%D1%96%D0%B6%D0%BA%D0%B0" TargetMode="External"/><Relationship Id="rId13" Type="http://schemas.openxmlformats.org/officeDocument/2006/relationships/hyperlink" Target="http://uk.wikipedia.org/wiki/%D0%9A%D0%BE%D1%80%D0%BE%D0%B1%D0%BE%D1%87%D0%BA%D0%B0_(%D0%BF%D0%BB%D1%96%D0%B4)" TargetMode="External"/><Relationship Id="rId3" Type="http://schemas.openxmlformats.org/officeDocument/2006/relationships/hyperlink" Target="http://uk.wikipedia.org/wiki/%D0%9E%D0%B4%D0%BD%D0%BE%D1%80%D1%96%D1%87%D0%BD%D1%96_%D1%80%D0%BE%D1%81%D0%BB%D0%B8%D0%BD%D0%B8" TargetMode="External"/><Relationship Id="rId7" Type="http://schemas.openxmlformats.org/officeDocument/2006/relationships/hyperlink" Target="http://uk.wikipedia.org/wiki/%D0%9A%D0%B2%D1%96%D1%82%D0%BA%D0%B0" TargetMode="External"/><Relationship Id="rId12" Type="http://schemas.openxmlformats.org/officeDocument/2006/relationships/hyperlink" Target="http://uk.wikipedia.org/wiki/%D0%9F%D0%BB%D1%96%D0%B4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8%D1%81%D1%82%D0%BE%D0%BA" TargetMode="External"/><Relationship Id="rId11" Type="http://schemas.openxmlformats.org/officeDocument/2006/relationships/hyperlink" Target="http://uk.wikipedia.org/wiki/%D0%A1%D0%B0%D0%BC%D0%BE%D0%B7%D0%B0%D0%BF%D0%B8%D0%BB%D0%B5%D0%BD%D0%BD%D1%8F" TargetMode="External"/><Relationship Id="rId5" Type="http://schemas.openxmlformats.org/officeDocument/2006/relationships/hyperlink" Target="http://uk.wikipedia.org/wiki/%D0%9B%D0%B0%D1%82%D0%B5%D0%BA%D1%81" TargetMode="External"/><Relationship Id="rId10" Type="http://schemas.openxmlformats.org/officeDocument/2006/relationships/hyperlink" Target="http://uk.wikipedia.org/wiki/%D0%97%D0%B0%D0%BF%D0%B8%D0%BB%D0%B5%D0%BD%D0%BD%D1%8F" TargetMode="External"/><Relationship Id="rId4" Type="http://schemas.openxmlformats.org/officeDocument/2006/relationships/hyperlink" Target="http://uk.wikipedia.org/wiki/%D0%94%D0%B2%D0%BE%D1%80%D1%96%D1%87%D0%BD%D1%96_%D1%80%D0%BE%D1%81%D0%BB%D0%B8%D0%BD%D0%B8" TargetMode="External"/><Relationship Id="rId9" Type="http://schemas.openxmlformats.org/officeDocument/2006/relationships/hyperlink" Target="http://uk.wikipedia.org/wiki/%D0%A2%D0%B8%D1%87%D0%B8%D0%BD%D0%BA%D0%B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2%D0%B0%D1%80%D0%B8%D0%BD%D0%B8" TargetMode="External"/><Relationship Id="rId13" Type="http://schemas.openxmlformats.org/officeDocument/2006/relationships/hyperlink" Target="http://uk.wikipedia.org/wiki/%D0%9F%D0%B5%D1%82%D1%80%D0%BE%D0%B2%D1%96_%D0%B1%D0%B0%D1%82%D0%BE%D0%B3%D0%B8" TargetMode="External"/><Relationship Id="rId3" Type="http://schemas.openxmlformats.org/officeDocument/2006/relationships/hyperlink" Target="http://uk.wikipedia.org/wiki/%D0%92%D1%96%D1%82%D0%B0%D0%BC%D1%96%D0%BD_C" TargetMode="External"/><Relationship Id="rId7" Type="http://schemas.openxmlformats.org/officeDocument/2006/relationships/hyperlink" Target="http://uk.wikipedia.org/wiki/%D0%86%D0%BD%D1%83%D0%BB%D1%96%D0%BD" TargetMode="External"/><Relationship Id="rId12" Type="http://schemas.openxmlformats.org/officeDocument/2006/relationships/hyperlink" Target="http://uk.wikipedia.org/wiki/%D0%9A%D0%B0%D0%B2%D0%B0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96%D0%B0%D0%B1%D0%B5%D1%82" TargetMode="External"/><Relationship Id="rId11" Type="http://schemas.openxmlformats.org/officeDocument/2006/relationships/hyperlink" Target="http://uk.wikipedia.org/wiki/%D0%9F%D0%B8%D0%BB%D0%BE%D0%BA" TargetMode="External"/><Relationship Id="rId5" Type="http://schemas.openxmlformats.org/officeDocument/2006/relationships/hyperlink" Target="http://uk.wikipedia.org/wiki/%D0%A1%D0%B0%D0%BB%D0%B0%D1%82_(%D1%81%D1%82%D1%80%D0%B0%D0%B2%D0%B0)" TargetMode="External"/><Relationship Id="rId10" Type="http://schemas.openxmlformats.org/officeDocument/2006/relationships/hyperlink" Target="http://uk.wikipedia.org/wiki/%D0%9D%D0%B5%D0%BA%D1%82%D0%B0%D1%80" TargetMode="External"/><Relationship Id="rId4" Type="http://schemas.openxmlformats.org/officeDocument/2006/relationships/hyperlink" Target="http://uk.wikipedia.org/wiki/%D0%9A%D0%B0%D1%80%D0%BE%D1%82%D0%B8%D0%BD" TargetMode="External"/><Relationship Id="rId9" Type="http://schemas.openxmlformats.org/officeDocument/2006/relationships/hyperlink" Target="http://uk.wikipedia.org/wiki/%D0%9C%D0%B5%D0%B4%D0%BE%D0%BD%D0%BE%D1%81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1%80%D0%B5%D0%BD%D0%B5%D0%B2%D0%B8%D1%89%D0%B5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3%D1%86%D0%B2%D1%96%D1%82%D1%82%D1%8F" TargetMode="External"/><Relationship Id="rId5" Type="http://schemas.openxmlformats.org/officeDocument/2006/relationships/hyperlink" Target="http://uk.wikipedia.org/wiki/%D0%9A%D0%B2%D1%96%D1%82%D0%B8" TargetMode="External"/><Relationship Id="rId4" Type="http://schemas.openxmlformats.org/officeDocument/2006/relationships/hyperlink" Target="http://uk.wikipedia.org/wiki/%D0%A1%D1%82%D0%B5%D0%B1%D0%BB%D0%B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5429264"/>
            <a:ext cx="8305800" cy="1143000"/>
          </a:xfrm>
        </p:spPr>
        <p:txBody>
          <a:bodyPr/>
          <a:lstStyle/>
          <a:p>
            <a:r>
              <a:rPr lang="uk-UA" sz="1600" dirty="0" smtClean="0"/>
              <a:t>                                                                            Підготувала </a:t>
            </a:r>
          </a:p>
          <a:p>
            <a:r>
              <a:rPr lang="uk-UA" sz="1600" dirty="0" smtClean="0"/>
              <a:t>                                                                         учениця 7- А класу</a:t>
            </a:r>
          </a:p>
          <a:p>
            <a:r>
              <a:rPr lang="uk-UA" sz="1600" dirty="0" smtClean="0"/>
              <a:t>                                                                         Павленко Світлана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305800" cy="1981200"/>
          </a:xfrm>
        </p:spPr>
        <p:txBody>
          <a:bodyPr/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Скадовська загальноосвітня школа I-IIIступенів №3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Презентація на тему :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«Квітковий годинник»</a:t>
            </a:r>
            <a:br>
              <a:rPr lang="ru-RU" sz="2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428736"/>
            <a:ext cx="6500858" cy="3952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60px-Calendula_officinalis,_Vidin_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142984"/>
            <a:ext cx="2597160" cy="194787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700" u="sng" dirty="0" smtClean="0">
                <a:solidFill>
                  <a:schemeClr val="dk1"/>
                </a:solidFill>
              </a:rPr>
              <a:t>Календула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1071546"/>
            <a:ext cx="5572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Нагідки лікарські — трав'янистий однорічник з прямостійним, розгалуженим вгорі стеблом, заввишки 40-70 см. Листки рослини чергові, нижні — довгасто-оберненояйцеподібні, верхні — ланцетні. Квітки — від солом'яно-жовтих до червоно-помаранчевих, зібрані у верхівкові суцвіття — кошики. Крайні квітки — язичкові, утворюють плоди, серединні — трубчасті, безплідні, має тривалий період цвітіння (з кінця червня до осінніх заморозків). Вегетаційний період — 65-75 днів. Плід — сім'янка (насіння дрібне, маса 1000 насінин — приблизно 12 г), дозріває у серпні. Порівняно маловибаглива рослина до умов вирощування. Добре росте і розвивається на освітлених ділянках, забезпечених вологою.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duvanchiki1024_7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928670"/>
            <a:ext cx="3238523" cy="24288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700" u="sng" dirty="0" smtClean="0">
                <a:solidFill>
                  <a:schemeClr val="dk1"/>
                </a:solidFill>
              </a:rPr>
              <a:t>Кульбаба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571480"/>
            <a:ext cx="49292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Кульбаба — рослина з гіллястим, стрижньовим </a:t>
            </a:r>
            <a:r>
              <a:rPr lang="ru-RU" dirty="0" smtClean="0">
                <a:solidFill>
                  <a:schemeClr val="bg1"/>
                </a:solidFill>
              </a:rPr>
              <a:t>коренем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завтовшки </a:t>
            </a:r>
            <a:r>
              <a:rPr lang="ru-RU" dirty="0">
                <a:solidFill>
                  <a:schemeClr val="bg1"/>
                </a:solidFill>
              </a:rPr>
              <a:t>близько 2 см і завдовжки близько 60 см, яке у верхній частині переходить в коротке багатоголове </a:t>
            </a:r>
            <a:r>
              <a:rPr lang="ru-RU" dirty="0" smtClean="0">
                <a:solidFill>
                  <a:schemeClr val="bg1"/>
                </a:solidFill>
              </a:rPr>
              <a:t>корневище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 Листя голе, перисто-надрізане або цілісне, зібране в прикореневурозетку. Квітконосна стрілка соковита, циліндрічної форми, порожниста усередині. </a:t>
            </a:r>
            <a:r>
              <a:rPr lang="ru-RU" dirty="0" smtClean="0">
                <a:solidFill>
                  <a:schemeClr val="bg1"/>
                </a:solidFill>
              </a:rPr>
              <a:t>Закінчується одиночним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кошиком язичкових </a:t>
            </a:r>
            <a:r>
              <a:rPr lang="ru-RU" dirty="0">
                <a:solidFill>
                  <a:schemeClr val="bg1"/>
                </a:solidFill>
              </a:rPr>
              <a:t>яскраво-жовтих квіток. Всі частини рослини містять густий білий молочний сік. Квітне кульбаба в травні, плодоносить сім'янками з білим чубком — з червня.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Осот</a:t>
            </a:r>
            <a:r>
              <a:rPr lang="ru-RU" dirty="0" smtClean="0">
                <a:solidFill>
                  <a:schemeClr val="bg1"/>
                </a:solidFill>
              </a:rPr>
              <a:t> — трав'яниста </a:t>
            </a:r>
            <a:r>
              <a:rPr lang="ru-RU" dirty="0" smtClean="0">
                <a:solidFill>
                  <a:schemeClr val="bg1"/>
                </a:solidFill>
                <a:hlinkClick r:id="rId2" tooltip="Рослина"/>
              </a:rPr>
              <a:t>рослина</a:t>
            </a:r>
            <a:r>
              <a:rPr lang="ru-RU" dirty="0" smtClean="0">
                <a:solidFill>
                  <a:schemeClr val="bg1"/>
                </a:solidFill>
              </a:rPr>
              <a:t>. Квітки дрібні жовті, зібрані в </a:t>
            </a:r>
            <a:r>
              <a:rPr lang="ru-RU" dirty="0" smtClean="0">
                <a:solidFill>
                  <a:schemeClr val="bg1"/>
                </a:solidFill>
                <a:hlinkClick r:id="rId3" tooltip="Суцвіття"/>
              </a:rPr>
              <a:t>суцвіття</a:t>
            </a:r>
            <a:r>
              <a:rPr lang="ru-RU" dirty="0" smtClean="0">
                <a:solidFill>
                  <a:schemeClr val="bg1"/>
                </a:solidFill>
              </a:rPr>
              <a:t> кошик. Осот схожий на кульбабу, але його зелені соковиті стебла досить високі, ростуть прямо вгору, бувають заввишки 40-60 см. Якщо зірвати </a:t>
            </a:r>
            <a:r>
              <a:rPr lang="ru-RU" dirty="0" smtClean="0">
                <a:solidFill>
                  <a:schemeClr val="bg1"/>
                </a:solidFill>
                <a:hlinkClick r:id="rId4" tooltip="Листок"/>
              </a:rPr>
              <a:t>листок</a:t>
            </a:r>
            <a:r>
              <a:rPr lang="ru-RU" dirty="0" smtClean="0">
                <a:solidFill>
                  <a:schemeClr val="bg1"/>
                </a:solidFill>
              </a:rPr>
              <a:t> або </a:t>
            </a:r>
            <a:r>
              <a:rPr lang="ru-RU" dirty="0" smtClean="0">
                <a:solidFill>
                  <a:schemeClr val="bg1"/>
                </a:solidFill>
                <a:hlinkClick r:id="rId5" tooltip="Стебло"/>
              </a:rPr>
              <a:t>стебло</a:t>
            </a:r>
            <a:r>
              <a:rPr lang="ru-RU" dirty="0" smtClean="0">
                <a:solidFill>
                  <a:schemeClr val="bg1"/>
                </a:solidFill>
              </a:rPr>
              <a:t> осоту, з нього потече водянистий сік, який на повітрі біліє. На зиму </a:t>
            </a:r>
            <a:r>
              <a:rPr lang="ru-RU" dirty="0" smtClean="0">
                <a:solidFill>
                  <a:schemeClr val="bg1"/>
                </a:solidFill>
                <a:hlinkClick r:id="rId6" tooltip="Стебла"/>
              </a:rPr>
              <a:t>стебла</a:t>
            </a:r>
            <a:r>
              <a:rPr lang="ru-RU" dirty="0" smtClean="0">
                <a:solidFill>
                  <a:schemeClr val="bg1"/>
                </a:solidFill>
              </a:rPr>
              <a:t> осоту відмирають, але в ґрунті зимує </a:t>
            </a:r>
            <a:r>
              <a:rPr lang="ru-RU" dirty="0" smtClean="0">
                <a:solidFill>
                  <a:schemeClr val="bg1"/>
                </a:solidFill>
                <a:hlinkClick r:id="rId7" tooltip="Коріння"/>
              </a:rPr>
              <a:t>коріння</a:t>
            </a:r>
            <a:r>
              <a:rPr lang="ru-RU" dirty="0" smtClean="0">
                <a:solidFill>
                  <a:schemeClr val="bg1"/>
                </a:solidFill>
              </a:rPr>
              <a:t>, від якого навесні відростають молоді стебла. Цвіте осот з другої половини червня до осені. </a:t>
            </a:r>
            <a:r>
              <a:rPr lang="ru-RU" dirty="0" smtClean="0">
                <a:solidFill>
                  <a:schemeClr val="bg1"/>
                </a:solidFill>
                <a:hlinkClick r:id="rId8" tooltip="Плоди"/>
              </a:rPr>
              <a:t>Плоди</a:t>
            </a:r>
            <a:r>
              <a:rPr lang="ru-RU" dirty="0" smtClean="0">
                <a:solidFill>
                  <a:schemeClr val="bg1"/>
                </a:solidFill>
              </a:rPr>
              <a:t> мають невеличкі чубчики з білих волосків. Тому вони легко розносяться вітром.</a:t>
            </a:r>
            <a:r>
              <a:rPr lang="ru-RU" dirty="0" smtClean="0">
                <a:solidFill>
                  <a:schemeClr val="bg1"/>
                </a:solidFill>
                <a:hlinkClick r:id="rId9" tooltip="Бур'ян"/>
              </a:rPr>
              <a:t>Бур'ян</a:t>
            </a:r>
            <a:r>
              <a:rPr lang="ru-RU" dirty="0" smtClean="0">
                <a:solidFill>
                  <a:schemeClr val="bg1"/>
                </a:solidFill>
              </a:rPr>
              <a:t>, росте скрізь, а найчастіше на городах, на ділянках з пухким родючим ґрунтом. Боротися з осотом дуже важко, бо на його коренях утворюється багато розеток листків. Якщо від материнської рослини відломиться розетка з частинкою кореня, з неї незабаром виросте молодий осот.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700" u="sng" dirty="0" smtClean="0">
                <a:solidFill>
                  <a:schemeClr val="dk1"/>
                </a:solidFill>
              </a:rPr>
              <a:t>Осот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R10_kamera_115b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714356"/>
            <a:ext cx="1897183" cy="192882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700" u="sng" dirty="0" smtClean="0">
                <a:solidFill>
                  <a:schemeClr val="dk1"/>
                </a:solidFill>
              </a:rPr>
              <a:t>Мак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571480"/>
            <a:ext cx="67151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hlinkClick r:id="rId3" tooltip="Однорічні рослини"/>
              </a:rPr>
              <a:t>Однорічні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>
                <a:solidFill>
                  <a:schemeClr val="bg1"/>
                </a:solidFill>
                <a:hlinkClick r:id="rId4" tooltip="Дворічні рослини"/>
              </a:rPr>
              <a:t>дворічні</a:t>
            </a:r>
            <a:r>
              <a:rPr lang="ru-RU" dirty="0">
                <a:solidFill>
                  <a:schemeClr val="bg1"/>
                </a:solidFill>
              </a:rPr>
              <a:t> та багаторічні трави, зазвичай з розвиненим стеблом, рідше безстебельні. Рослини виділяють </a:t>
            </a:r>
            <a:r>
              <a:rPr lang="ru-RU" dirty="0">
                <a:solidFill>
                  <a:schemeClr val="bg1"/>
                </a:solidFill>
                <a:hlinkClick r:id="rId5" tooltip="Латекс"/>
              </a:rPr>
              <a:t>молочний сік</a:t>
            </a:r>
            <a:r>
              <a:rPr lang="ru-RU" dirty="0">
                <a:solidFill>
                  <a:schemeClr val="bg1"/>
                </a:solidFill>
              </a:rPr>
              <a:t>, білий, жовтий або помаранчевий.</a:t>
            </a:r>
          </a:p>
          <a:p>
            <a:r>
              <a:rPr lang="ru-RU" dirty="0">
                <a:solidFill>
                  <a:schemeClr val="bg1"/>
                </a:solidFill>
                <a:hlinkClick r:id="rId6" tooltip="Листок"/>
              </a:rPr>
              <a:t>Листя</a:t>
            </a:r>
            <a:r>
              <a:rPr lang="ru-RU" dirty="0">
                <a:solidFill>
                  <a:schemeClr val="bg1"/>
                </a:solidFill>
              </a:rPr>
              <a:t> зазвичай один раз-або двічі-тричі-перисторозсічені, голі або частіше волосисто-щетинисті.</a:t>
            </a:r>
          </a:p>
          <a:p>
            <a:r>
              <a:rPr lang="ru-RU" dirty="0">
                <a:solidFill>
                  <a:schemeClr val="bg1"/>
                </a:solidFill>
                <a:hlinkClick r:id="rId7" tooltip="Квітка"/>
              </a:rPr>
              <a:t>Квітки</a:t>
            </a:r>
            <a:r>
              <a:rPr lang="ru-RU" dirty="0">
                <a:solidFill>
                  <a:schemeClr val="bg1"/>
                </a:solidFill>
              </a:rPr>
              <a:t> великі, поодинокі, як правило, червоного кольору (рідше зустрічаються білі або жовті), на довгих квітконосах, або (у безстебельному виді) </a:t>
            </a:r>
            <a:r>
              <a:rPr lang="ru-RU" dirty="0">
                <a:solidFill>
                  <a:schemeClr val="bg1"/>
                </a:solidFill>
                <a:hlinkClick r:id="rId8" tooltip="Квітконіжка"/>
              </a:rPr>
              <a:t>квітконіжках</a:t>
            </a:r>
            <a:r>
              <a:rPr lang="ru-RU" dirty="0">
                <a:solidFill>
                  <a:schemeClr val="bg1"/>
                </a:solidFill>
              </a:rPr>
              <a:t>, без приквітків, у деяких видів - у волотистому суцвітті. </a:t>
            </a:r>
            <a:r>
              <a:rPr lang="ru-RU" dirty="0">
                <a:solidFill>
                  <a:schemeClr val="bg1"/>
                </a:solidFill>
                <a:hlinkClick r:id="rId9" tooltip="Тичинка"/>
              </a:rPr>
              <a:t>Тичинок</a:t>
            </a:r>
            <a:r>
              <a:rPr lang="ru-RU" dirty="0">
                <a:solidFill>
                  <a:schemeClr val="bg1"/>
                </a:solidFill>
              </a:rPr>
              <a:t> зазвичай багато, тонкі або вгорі булавоподібні з розширеними нитками; пильовики від округлих до лінійних. Зав'язь з 3-22 плодолистками, найчастіше 4-10. Квітки </a:t>
            </a:r>
            <a:r>
              <a:rPr lang="ru-RU" dirty="0">
                <a:solidFill>
                  <a:schemeClr val="bg1"/>
                </a:solidFill>
                <a:hlinkClick r:id="rId10" tooltip="Запилення"/>
              </a:rPr>
              <a:t>запилюються комахами</a:t>
            </a:r>
            <a:r>
              <a:rPr lang="ru-RU" dirty="0">
                <a:solidFill>
                  <a:schemeClr val="bg1"/>
                </a:solidFill>
              </a:rPr>
              <a:t>, у деяких видів можливе </a:t>
            </a:r>
            <a:r>
              <a:rPr lang="ru-RU" dirty="0">
                <a:solidFill>
                  <a:schemeClr val="bg1"/>
                </a:solidFill>
                <a:hlinkClick r:id="rId11" tooltip="Самозапилення"/>
              </a:rPr>
              <a:t>самозапилення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hlinkClick r:id="rId12" tooltip="Плід"/>
              </a:rPr>
              <a:t>Плід</a:t>
            </a:r>
            <a:r>
              <a:rPr lang="ru-RU" dirty="0">
                <a:solidFill>
                  <a:schemeClr val="bg1"/>
                </a:solidFill>
              </a:rPr>
              <a:t> - </a:t>
            </a:r>
            <a:r>
              <a:rPr lang="ru-RU" dirty="0">
                <a:solidFill>
                  <a:schemeClr val="bg1"/>
                </a:solidFill>
                <a:hlinkClick r:id="rId13" tooltip="Коробочка (плід)"/>
              </a:rPr>
              <a:t>коробочка</a:t>
            </a:r>
            <a:r>
              <a:rPr lang="ru-RU" dirty="0">
                <a:solidFill>
                  <a:schemeClr val="bg1"/>
                </a:solidFill>
              </a:rPr>
              <a:t>, коротко-циліндричний, булавоподібний, довгастий, обернено-яйцеподібний або кулястий; зверху прикритий пірамідальним, опуклим або плоским диском. Відкривання коробочки відбувається порами, безпосередньо під диском. Насіння дрібне, ніздрювато-сітчасте, без придатка. Дозрілі насіння викидаються на велику відстань в результаті лопання коробочки. Також вони можуть висипатися на вітрі з отворів коробочки, як сіль з сільнички.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Я </a:t>
            </a:r>
            <a:r>
              <a:rPr lang="uk-UA" dirty="0" smtClean="0">
                <a:solidFill>
                  <a:schemeClr val="bg1"/>
                </a:solidFill>
              </a:rPr>
              <a:t>дізналася які квіти відкриваються вранці, в день, вночі, їхні назви. Як вони виглядають. Кожна квітка виявилась особливою: одні люблять  вологу, а інші гинуть якщо перелити воду і зробити занадто волого.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Висновок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3578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ru-RU" dirty="0" smtClean="0">
                <a:solidFill>
                  <a:schemeClr val="bg1"/>
                </a:solidFill>
              </a:rPr>
              <a:t>Квітковий_годинник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ru-RU" dirty="0" smtClean="0">
                <a:solidFill>
                  <a:schemeClr val="bg1"/>
                </a:solidFill>
              </a:rPr>
              <a:t>Козельці_лучні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ru-RU" dirty="0" smtClean="0">
                <a:solidFill>
                  <a:schemeClr val="bg1"/>
                </a:solidFill>
              </a:rPr>
              <a:t>Цикорій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ru-RU" dirty="0" smtClean="0">
                <a:solidFill>
                  <a:schemeClr val="bg1"/>
                </a:solidFill>
              </a:rPr>
              <a:t>Лілійник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ru-RU" dirty="0" smtClean="0">
                <a:solidFill>
                  <a:schemeClr val="bg1"/>
                </a:solidFill>
              </a:rPr>
              <a:t>Череда_трироздільна#.</a:t>
            </a:r>
            <a:r>
              <a:rPr lang="en-US" dirty="0" smtClean="0">
                <a:solidFill>
                  <a:schemeClr val="bg1"/>
                </a:solidFill>
              </a:rPr>
              <a:t>D0.9E.D0.BF.D0.B8.D1.81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uk-UA" dirty="0" smtClean="0">
                <a:solidFill>
                  <a:schemeClr val="bg1"/>
                </a:solidFill>
              </a:rPr>
              <a:t>Кульбаба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uk-UA" dirty="0" smtClean="0">
                <a:solidFill>
                  <a:schemeClr val="bg1"/>
                </a:solidFill>
              </a:rPr>
              <a:t>Календула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uk-UA" dirty="0" smtClean="0">
                <a:solidFill>
                  <a:schemeClr val="bg1"/>
                </a:solidFill>
              </a:rPr>
              <a:t>Осот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</a:t>
            </a:r>
            <a:r>
              <a:rPr lang="uk-UA" dirty="0" smtClean="0">
                <a:solidFill>
                  <a:schemeClr val="bg1"/>
                </a:solidFill>
              </a:rPr>
              <a:t>Мак</a:t>
            </a:r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bg1"/>
                </a:solidFill>
                <a:latin typeface="Arial Black" pitchFamily="34" charset="0"/>
              </a:rPr>
              <a:t>Використані джерела</a:t>
            </a:r>
            <a:endParaRPr lang="ru-RU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</a:t>
            </a:r>
            <a:r>
              <a:rPr lang="uk-UA" sz="2800" dirty="0" smtClean="0">
                <a:solidFill>
                  <a:schemeClr val="bg1"/>
                </a:solidFill>
              </a:rPr>
              <a:t>Мета:Більше дізнатися про квіти які відкриваються і закриваються за точним часом.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</a:rPr>
              <a:t>   Обладнання: використання інтернету.</a:t>
            </a:r>
          </a:p>
          <a:p>
            <a:pPr>
              <a:buNone/>
            </a:pPr>
            <a:r>
              <a:rPr lang="uk-UA" sz="2800" dirty="0" smtClean="0">
                <a:solidFill>
                  <a:schemeClr val="bg1"/>
                </a:solidFill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</a:rPr>
              <a:t>Квітковий годинник Карла Ліннея</a:t>
            </a:r>
            <a:r>
              <a:rPr lang="ru-RU" sz="2800" dirty="0" smtClean="0">
                <a:solidFill>
                  <a:schemeClr val="bg1"/>
                </a:solidFill>
              </a:rPr>
              <a:t> — клумба з квітів, які закривалися і відкривалися згідно з певним положенням сонця над горизонтом, що відповідало певним годинам дня.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  Оскільки </a:t>
            </a:r>
            <a:r>
              <a:rPr lang="ru-RU" sz="2800" dirty="0" smtClean="0">
                <a:solidFill>
                  <a:schemeClr val="bg1"/>
                </a:solidFill>
              </a:rPr>
              <a:t>у різних рослин квіти відкриваються і закриваються в різну пору дня, то можна таким                            чином підібрати рослини, що за їх цвітінням буде   змога приблизно дізнаватися час дня.  У Швеції в Уппсалі видатний учений XVIII століття Карл Лінней склав квітковий годинник з таких рослин.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28" y="214290"/>
          <a:ext cx="6193401" cy="602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1928826"/>
                <a:gridCol w="1811881"/>
                <a:gridCol w="1524000"/>
              </a:tblGrid>
              <a:tr h="30894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Ранок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1496">
                <a:tc>
                  <a:txBody>
                    <a:bodyPr/>
                    <a:lstStyle/>
                    <a:p>
                      <a:r>
                        <a:rPr lang="uk-UA" dirty="0" smtClean="0"/>
                        <a:t>3-5</a:t>
                      </a:r>
                      <a:r>
                        <a:rPr lang="uk-UA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u="sng" dirty="0" smtClean="0"/>
                        <a:t>Козельці лучні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5796">
                <a:tc>
                  <a:txBody>
                    <a:bodyPr/>
                    <a:lstStyle/>
                    <a:p>
                      <a:r>
                        <a:rPr lang="uk-UA" dirty="0" smtClean="0"/>
                        <a:t>4-5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Цикорій</a:t>
                      </a:r>
                      <a:endParaRPr lang="ru-RU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Лілійник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898">
                <a:tc>
                  <a:txBody>
                    <a:bodyPr/>
                    <a:lstStyle/>
                    <a:p>
                      <a:r>
                        <a:rPr lang="uk-UA" dirty="0" smtClean="0"/>
                        <a:t>5-6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Череда</a:t>
                      </a:r>
                      <a:r>
                        <a:rPr kumimoji="0" lang="ru-RU" b="0" i="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трироздільна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0074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Нечуйвітер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6-7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Нечуйвітер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Віхалка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2124">
                <a:tc>
                  <a:txBody>
                    <a:bodyPr/>
                    <a:lstStyle/>
                    <a:p>
                      <a:r>
                        <a:rPr lang="uk-UA" dirty="0" smtClean="0"/>
                        <a:t>8-10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Кульбаба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6"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Календула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Козельці лучні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Цикорій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Рисунок 8" descr="50px-Tragopogon_pratense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642918"/>
            <a:ext cx="777876" cy="428628"/>
          </a:xfrm>
          <a:prstGeom prst="rect">
            <a:avLst/>
          </a:prstGeom>
        </p:spPr>
      </p:pic>
      <p:pic>
        <p:nvPicPr>
          <p:cNvPr id="10" name="Рисунок 9" descr="50px-Cichorium_intybus_(2005_07_0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1142984"/>
            <a:ext cx="777876" cy="428628"/>
          </a:xfrm>
          <a:prstGeom prst="rect">
            <a:avLst/>
          </a:prstGeom>
        </p:spPr>
      </p:pic>
      <p:pic>
        <p:nvPicPr>
          <p:cNvPr id="11" name="Рисунок 10" descr="50px-Mohnblume_gel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1714488"/>
            <a:ext cx="777876" cy="428628"/>
          </a:xfrm>
          <a:prstGeom prst="rect">
            <a:avLst/>
          </a:prstGeom>
        </p:spPr>
      </p:pic>
      <p:pic>
        <p:nvPicPr>
          <p:cNvPr id="12" name="Рисунок 11" descr="50px-Taraxacum_officinale_1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4500570"/>
            <a:ext cx="785818" cy="428628"/>
          </a:xfrm>
          <a:prstGeom prst="rect">
            <a:avLst/>
          </a:prstGeom>
        </p:spPr>
      </p:pic>
      <p:pic>
        <p:nvPicPr>
          <p:cNvPr id="13" name="Рисунок 12" descr="50px-Hieracium_umbellatum_flockfibbl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702" y="2857496"/>
            <a:ext cx="476250" cy="500066"/>
          </a:xfrm>
          <a:prstGeom prst="rect">
            <a:avLst/>
          </a:prstGeom>
        </p:spPr>
      </p:pic>
      <p:pic>
        <p:nvPicPr>
          <p:cNvPr id="14" name="Рисунок 13" descr="50px-Sonchus_arvensis_flowerhead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9388" y="3429000"/>
            <a:ext cx="777876" cy="428628"/>
          </a:xfrm>
          <a:prstGeom prst="rect">
            <a:avLst/>
          </a:prstGeom>
        </p:spPr>
      </p:pic>
      <p:pic>
        <p:nvPicPr>
          <p:cNvPr id="15" name="Рисунок 14" descr="50px-Nymphaea_alba_26-8-2007_15-13-19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9388" y="3929066"/>
            <a:ext cx="777876" cy="482600"/>
          </a:xfrm>
          <a:prstGeom prst="rect">
            <a:avLst/>
          </a:prstGeom>
        </p:spPr>
      </p:pic>
      <p:pic>
        <p:nvPicPr>
          <p:cNvPr id="16" name="Рисунок 15" descr="50px-Calendula,_Japan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9388" y="5000636"/>
            <a:ext cx="777876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500042"/>
          <a:ext cx="7715304" cy="568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364"/>
                <a:gridCol w="3828441"/>
                <a:gridCol w="2016499"/>
              </a:tblGrid>
              <a:tr h="76498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10-11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Mesembryanthemum crystallinum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Crepis alpina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11-12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3713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День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Dianthus prolifera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1-2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Crepis rubra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2-3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Arenaria rubra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3-4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Віхалка</a:t>
                      </a:r>
                      <a:endParaRPr lang="ru-RU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>
                          <a:solidFill>
                            <a:schemeClr val="bg1"/>
                          </a:solidFill>
                        </a:rPr>
                        <a:t>Alyssum utriculatum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4-5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Hypochaeris maculata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97131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Нечуйвітер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закриваються</a:t>
                      </a:r>
                      <a:endParaRPr lang="ru-RU" dirty="0"/>
                    </a:p>
                  </a:txBody>
                  <a:tcPr/>
                </a:tc>
              </a:tr>
              <a:tr h="443202">
                <a:tc>
                  <a:txBody>
                    <a:bodyPr/>
                    <a:lstStyle/>
                    <a:p>
                      <a:r>
                        <a:rPr lang="uk-UA" dirty="0" smtClean="0"/>
                        <a:t>Вечір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4283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80419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Geranium triste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6904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uk-UA" dirty="0" smtClean="0"/>
                        <a:t>7-8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Красоднев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uk-UA" dirty="0" smtClean="0"/>
                        <a:t>Ніч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0131">
                <a:tc>
                  <a:txBody>
                    <a:bodyPr/>
                    <a:lstStyle/>
                    <a:p>
                      <a:r>
                        <a:rPr lang="uk-UA" dirty="0" smtClean="0"/>
                        <a:t>9-10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Cactus grandiflorus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Cactus grandiflorus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закривається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50px-Pelargonium_triste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1285860"/>
            <a:ext cx="849314" cy="571504"/>
          </a:xfrm>
          <a:prstGeom prst="rect">
            <a:avLst/>
          </a:prstGeom>
        </p:spPr>
      </p:pic>
      <p:pic>
        <p:nvPicPr>
          <p:cNvPr id="6" name="Рисунок 5" descr="50px-Silene_noctiflora_Sturm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857628"/>
            <a:ext cx="857256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8px-Tragopogon_pratensis_subsp._pratensis_bgi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2071703" cy="35973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>
                <a:solidFill>
                  <a:schemeClr val="bg1"/>
                </a:solidFill>
              </a:rPr>
              <a:t>Козельці лучні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1357298"/>
            <a:ext cx="57864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Стебло пряме, розгалужене, 30—120 см заввишки. Листки чергові, сидячі, лінійні або ланцетні, тонкозагострені, цілокраї, до основи розширені. Квітки язичкові, яскраво-жовті, з чорно-фіолетовими пиляками, в кошиках; квітконоси під кошиками трохи потовщені, листочки обгортки дорівнюють крайовим квіткам і коротші за сім'янки. Плід — сім'янка з довгим носиком або без нього; на верхівці є чубок, складений з нерівних перистих щетинок, при основі зрослих у кільце. Цвіте у травні — вересні.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u="sng" dirty="0" smtClean="0">
                <a:solidFill>
                  <a:schemeClr val="bg1"/>
                </a:solidFill>
              </a:rPr>
              <a:t/>
            </a:r>
            <a:br>
              <a:rPr lang="ru-RU" u="sng" dirty="0" smtClean="0">
                <a:solidFill>
                  <a:schemeClr val="bg1"/>
                </a:solidFill>
              </a:rPr>
            </a:br>
            <a:r>
              <a:rPr lang="ru-RU" u="sng" dirty="0" smtClean="0">
                <a:solidFill>
                  <a:schemeClr val="bg1"/>
                </a:solidFill>
              </a:rPr>
              <a:t>Цикорій</a:t>
            </a:r>
            <a:endParaRPr lang="ru-RU" dirty="0"/>
          </a:p>
        </p:txBody>
      </p:sp>
      <p:pic>
        <p:nvPicPr>
          <p:cNvPr id="6" name="Содержимое 5" descr="220px-Cichorium_intybus-alvesgaspar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14488"/>
            <a:ext cx="2794000" cy="2209800"/>
          </a:xfrm>
        </p:spPr>
      </p:pic>
      <p:sp>
        <p:nvSpPr>
          <p:cNvPr id="7" name="Прямоугольник 6"/>
          <p:cNvSpPr/>
          <p:nvPr/>
        </p:nvSpPr>
        <p:spPr>
          <a:xfrm>
            <a:off x="3643306" y="1357298"/>
            <a:ext cx="46434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Цикорій широко використовується у народній медицині. Молоді листки їстівні, в них містяться </a:t>
            </a:r>
            <a:r>
              <a:rPr lang="ru-RU" dirty="0" smtClean="0">
                <a:solidFill>
                  <a:schemeClr val="bg1"/>
                </a:solidFill>
                <a:hlinkClick r:id="rId3" tooltip="Вітамін C"/>
              </a:rPr>
              <a:t>вітамін </a:t>
            </a:r>
            <a:r>
              <a:rPr lang="en-US" dirty="0" smtClean="0">
                <a:solidFill>
                  <a:schemeClr val="bg1"/>
                </a:solidFill>
                <a:hlinkClick r:id="rId3" tooltip="Вітамін C"/>
              </a:rPr>
              <a:t>C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ru-RU" dirty="0">
                <a:solidFill>
                  <a:schemeClr val="bg1"/>
                </a:solidFill>
                <a:hlinkClick r:id="rId4" tooltip="Каротин"/>
              </a:rPr>
              <a:t>каротин</a:t>
            </a:r>
            <a:r>
              <a:rPr lang="ru-RU" dirty="0">
                <a:solidFill>
                  <a:schemeClr val="bg1"/>
                </a:solidFill>
              </a:rPr>
              <a:t>; </a:t>
            </a:r>
            <a:r>
              <a:rPr lang="ru-RU" dirty="0">
                <a:solidFill>
                  <a:schemeClr val="bg1"/>
                </a:solidFill>
                <a:hlinkClick r:id="rId5" tooltip="Салат (страва)"/>
              </a:rPr>
              <a:t>салати</a:t>
            </a:r>
            <a:r>
              <a:rPr lang="ru-RU" dirty="0">
                <a:solidFill>
                  <a:schemeClr val="bg1"/>
                </a:solidFill>
              </a:rPr>
              <a:t> з них особливо корисні для хворих на </a:t>
            </a:r>
            <a:r>
              <a:rPr lang="ru-RU" dirty="0">
                <a:solidFill>
                  <a:schemeClr val="bg1"/>
                </a:solidFill>
                <a:hlinkClick r:id="rId6" tooltip="Діабет"/>
              </a:rPr>
              <a:t>діабет</a:t>
            </a:r>
            <a:r>
              <a:rPr lang="ru-RU" dirty="0">
                <a:solidFill>
                  <a:schemeClr val="bg1"/>
                </a:solidFill>
              </a:rPr>
              <a:t> (у рослині є </a:t>
            </a:r>
            <a:r>
              <a:rPr lang="ru-RU" u="sng" dirty="0">
                <a:solidFill>
                  <a:schemeClr val="bg1"/>
                </a:solidFill>
                <a:hlinkClick r:id="rId7" tooltip="Інулін"/>
              </a:rPr>
              <a:t>інулін</a:t>
            </a:r>
            <a:r>
              <a:rPr lang="ru-RU" dirty="0">
                <a:solidFill>
                  <a:schemeClr val="bg1"/>
                </a:solidFill>
              </a:rPr>
              <a:t>). На пасовищах цикорій добре їдять </a:t>
            </a:r>
            <a:r>
              <a:rPr lang="ru-RU" dirty="0">
                <a:solidFill>
                  <a:schemeClr val="bg1"/>
                </a:solidFill>
                <a:hlinkClick r:id="rId8" tooltip="Тварини"/>
              </a:rPr>
              <a:t>тварини</a:t>
            </a:r>
            <a:r>
              <a:rPr lang="ru-RU" dirty="0">
                <a:solidFill>
                  <a:schemeClr val="bg1"/>
                </a:solidFill>
              </a:rPr>
              <a:t>. Цикорій — чудовий</a:t>
            </a:r>
            <a:r>
              <a:rPr lang="ru-RU" dirty="0">
                <a:solidFill>
                  <a:schemeClr val="bg1"/>
                </a:solidFill>
                <a:hlinkClick r:id="rId9" tooltip="Медоноси"/>
              </a:rPr>
              <a:t>медонос</a:t>
            </a:r>
            <a:r>
              <a:rPr lang="ru-RU" dirty="0">
                <a:solidFill>
                  <a:schemeClr val="bg1"/>
                </a:solidFill>
              </a:rPr>
              <a:t>, дає багато </a:t>
            </a:r>
            <a:r>
              <a:rPr lang="ru-RU" dirty="0">
                <a:solidFill>
                  <a:schemeClr val="bg1"/>
                </a:solidFill>
                <a:hlinkClick r:id="rId10" tooltip="Нектар"/>
              </a:rPr>
              <a:t>нектару</a:t>
            </a:r>
            <a:r>
              <a:rPr lang="ru-RU" dirty="0">
                <a:solidFill>
                  <a:schemeClr val="bg1"/>
                </a:solidFill>
              </a:rPr>
              <a:t> і </a:t>
            </a:r>
            <a:r>
              <a:rPr lang="ru-RU" dirty="0">
                <a:solidFill>
                  <a:schemeClr val="bg1"/>
                </a:solidFill>
                <a:hlinkClick r:id="rId11" tooltip="Пилок"/>
              </a:rPr>
              <a:t>пилку</a:t>
            </a:r>
            <a:r>
              <a:rPr lang="ru-RU" dirty="0">
                <a:solidFill>
                  <a:schemeClr val="bg1"/>
                </a:solidFill>
              </a:rPr>
              <a:t>. Корені використовують як сурогат </a:t>
            </a:r>
            <a:r>
              <a:rPr lang="ru-RU" dirty="0">
                <a:solidFill>
                  <a:schemeClr val="bg1"/>
                </a:solidFill>
                <a:hlinkClick r:id="rId12" tooltip="Кава"/>
              </a:rPr>
              <a:t>кави</a:t>
            </a:r>
            <a:r>
              <a:rPr lang="ru-RU" dirty="0">
                <a:solidFill>
                  <a:schemeClr val="bg1"/>
                </a:solidFill>
              </a:rPr>
              <a:t>. З цією метою у культурі вирощують </a:t>
            </a:r>
            <a:r>
              <a:rPr lang="ru-RU" i="1" dirty="0">
                <a:solidFill>
                  <a:schemeClr val="bg1"/>
                </a:solidFill>
              </a:rPr>
              <a:t>цикорій городній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>
                <a:solidFill>
                  <a:schemeClr val="bg1"/>
                </a:solidFill>
              </a:rPr>
              <a:t>Україні в дикому стані росте один вид цикорію — </a:t>
            </a:r>
            <a:r>
              <a:rPr lang="ru-RU" dirty="0">
                <a:solidFill>
                  <a:schemeClr val="bg1"/>
                </a:solidFill>
                <a:hlinkClick r:id="rId13" tooltip="Петрові батоги"/>
              </a:rPr>
              <a:t>петрові </a:t>
            </a:r>
            <a:r>
              <a:rPr lang="ru-RU" dirty="0" smtClean="0">
                <a:solidFill>
                  <a:schemeClr val="bg1"/>
                </a:solidFill>
                <a:hlinkClick r:id="rId13" tooltip="Петрові батоги"/>
              </a:rPr>
              <a:t>батоги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px-Hemerocallis_thunbergii_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62780"/>
            <a:ext cx="2057249" cy="27377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19200"/>
          </a:xfrm>
        </p:spPr>
        <p:txBody>
          <a:bodyPr/>
          <a:lstStyle/>
          <a:p>
            <a:r>
              <a:rPr lang="uk-UA" u="sng" dirty="0" smtClean="0">
                <a:solidFill>
                  <a:schemeClr val="bg1"/>
                </a:solidFill>
              </a:rPr>
              <a:t>Лілійник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1305342"/>
            <a:ext cx="57864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Лілійники — трав'янисті багаторічні рослини, у т.ч. напіввічнозелені і вічнозелені.</a:t>
            </a:r>
          </a:p>
          <a:p>
            <a:r>
              <a:rPr lang="ru-RU" dirty="0">
                <a:solidFill>
                  <a:schemeClr val="bg1"/>
                </a:solidFill>
              </a:rPr>
              <a:t>Мають коротке </a:t>
            </a:r>
            <a:r>
              <a:rPr lang="ru-RU" dirty="0">
                <a:solidFill>
                  <a:schemeClr val="bg1"/>
                </a:solidFill>
                <a:hlinkClick r:id="rId3" tooltip="Кореневище"/>
              </a:rPr>
              <a:t>кореневище</a:t>
            </a:r>
            <a:r>
              <a:rPr lang="ru-RU" dirty="0">
                <a:solidFill>
                  <a:schemeClr val="bg1"/>
                </a:solidFill>
              </a:rPr>
              <a:t> з потовщеним м'ясистим корінням.</a:t>
            </a:r>
          </a:p>
          <a:p>
            <a:r>
              <a:rPr lang="ru-RU" dirty="0">
                <a:solidFill>
                  <a:schemeClr val="bg1"/>
                </a:solidFill>
                <a:hlinkClick r:id="rId4" tooltip="Стебло"/>
              </a:rPr>
              <a:t>Стебло</a:t>
            </a:r>
            <a:r>
              <a:rPr lang="ru-RU" dirty="0">
                <a:solidFill>
                  <a:schemeClr val="bg1"/>
                </a:solidFill>
              </a:rPr>
              <a:t>-квітконос — безлисте, 30—100 см заввишки.</a:t>
            </a:r>
          </a:p>
          <a:p>
            <a:r>
              <a:rPr lang="ru-RU" dirty="0">
                <a:solidFill>
                  <a:schemeClr val="bg1"/>
                </a:solidFill>
              </a:rPr>
              <a:t>Листки лише прикореневі, широколінійні.</a:t>
            </a:r>
          </a:p>
          <a:p>
            <a:r>
              <a:rPr lang="ru-RU" dirty="0">
                <a:solidFill>
                  <a:schemeClr val="bg1"/>
                </a:solidFill>
                <a:hlinkClick r:id="rId5" tooltip="Квіти"/>
              </a:rPr>
              <a:t>Квітки</a:t>
            </a:r>
            <a:r>
              <a:rPr lang="ru-RU" dirty="0">
                <a:solidFill>
                  <a:schemeClr val="bg1"/>
                </a:solidFill>
              </a:rPr>
              <a:t> великі, жовтого або жовтогарячого кольорів у волотистому або головчатому </a:t>
            </a:r>
            <a:r>
              <a:rPr lang="ru-RU" dirty="0">
                <a:solidFill>
                  <a:schemeClr val="bg1"/>
                </a:solidFill>
                <a:hlinkClick r:id="rId6" tooltip="Суцвіття"/>
              </a:rPr>
              <a:t>суцвітті</a:t>
            </a:r>
            <a:r>
              <a:rPr lang="ru-RU" dirty="0">
                <a:solidFill>
                  <a:schemeClr val="bg1"/>
                </a:solidFill>
              </a:rPr>
              <a:t>. Квіти розквітають послідовно одна за одною, в'януть на наступний день.</a:t>
            </a:r>
          </a:p>
          <a:p>
            <a:r>
              <a:rPr lang="ru-RU" dirty="0">
                <a:solidFill>
                  <a:schemeClr val="bg1"/>
                </a:solidFill>
              </a:rPr>
              <a:t>Плід — шкіряста тригранна коробочка.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8px-17_Bidens_tripartit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2071702" cy="319588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sz="4400" u="sng" dirty="0" smtClean="0">
                <a:solidFill>
                  <a:schemeClr val="dk1"/>
                </a:solidFill>
              </a:rPr>
              <a:t>Череда трироздільна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071547"/>
            <a:ext cx="664370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Росте 50-60 см заввишки з веретеноподібним коренем. Стебло прямостояче, гіллясте, з рідкими волосками. Листки й гілки супротивні.</a:t>
            </a:r>
          </a:p>
          <a:p>
            <a:r>
              <a:rPr lang="ru-RU" dirty="0">
                <a:solidFill>
                  <a:schemeClr val="bg1"/>
                </a:solidFill>
              </a:rPr>
              <a:t>Листки темно-зелені, звичайно глибокотрироздільні, з великою кінцевою часткою, рідше цілісні, голі або слабоволосисті, з короткими крилатими черешками. Частки листка ланцетні, пилчасті.</a:t>
            </a:r>
          </a:p>
          <a:p>
            <a:r>
              <a:rPr lang="ru-RU" dirty="0">
                <a:solidFill>
                  <a:schemeClr val="bg1"/>
                </a:solidFill>
              </a:rPr>
              <a:t>Квітки дрібні, зібрані у кошики. Кошики (до 15 мм у діаметрі) поодинокі, або по два-три на кінцях гілочок. Обгортки кошиків дворядні, зовнішні листочки (5-8) обгорток відстовбурчені, зелені, значно довші від внутрішніх буро-зелених, по краю перетинчастих. Ложе кошика з плівчастими приквітками. Всі квітки кошика трубчасті, п'ятизубчасті, двостатеві, темно-жовті. Тичинок п'ять. Вони зрослися пиляками, маточка одна із нижньою зав'яззю, довгим стовпчиком і дволопатевою приймочкою.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Плід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— </a:t>
            </a:r>
            <a:r>
              <a:rPr lang="ru-RU" dirty="0">
                <a:solidFill>
                  <a:schemeClr val="bg1"/>
                </a:solidFill>
              </a:rPr>
              <a:t>клиноподібна, майже плоска сім'янка (б-8 мм завдовжки), зеленувато-коричнева, з двома-трьома щетинками на верхівці.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279</TotalTime>
  <Words>236</Words>
  <Application>Microsoft Office PowerPoint</Application>
  <PresentationFormat>Экран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 Скадовська загальноосвітня школа I-IIIступенів №3  Презентація на тему : «Квітковий годинник»     </vt:lpstr>
      <vt:lpstr>Слайд 2</vt:lpstr>
      <vt:lpstr>Слайд 3</vt:lpstr>
      <vt:lpstr>Слайд 4</vt:lpstr>
      <vt:lpstr>Слайд 5</vt:lpstr>
      <vt:lpstr>Козельці лучні</vt:lpstr>
      <vt:lpstr> Цикорій</vt:lpstr>
      <vt:lpstr>Лілійник</vt:lpstr>
      <vt:lpstr> Череда трироздільна</vt:lpstr>
      <vt:lpstr>Календула </vt:lpstr>
      <vt:lpstr>Кульбаба </vt:lpstr>
      <vt:lpstr>Осот </vt:lpstr>
      <vt:lpstr>Мак </vt:lpstr>
      <vt:lpstr> Висновок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23</cp:revision>
  <dcterms:created xsi:type="dcterms:W3CDTF">2013-11-10T18:58:16Z</dcterms:created>
  <dcterms:modified xsi:type="dcterms:W3CDTF">2013-11-11T16:11:09Z</dcterms:modified>
</cp:coreProperties>
</file>