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67" r:id="rId5"/>
    <p:sldId id="268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88F3E-2774-4978-B3AC-8ED383DE15A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394928-209A-440A-9CF3-1B9729D865B4}">
      <dgm:prSet phldrT="[Текст]"/>
      <dgm:spPr/>
      <dgm:t>
        <a:bodyPr/>
        <a:lstStyle/>
        <a:p>
          <a:r>
            <a:rPr lang="uk-UA" dirty="0" smtClean="0"/>
            <a:t>ЗМІ</a:t>
          </a:r>
          <a:endParaRPr lang="ru-RU" dirty="0"/>
        </a:p>
      </dgm:t>
    </dgm:pt>
    <dgm:pt modelId="{5A5758BE-2F23-4BDF-B7A8-2C6D1725CD20}" type="parTrans" cxnId="{6B1442B3-F790-4A00-8480-722E380D2F0C}">
      <dgm:prSet/>
      <dgm:spPr/>
      <dgm:t>
        <a:bodyPr/>
        <a:lstStyle/>
        <a:p>
          <a:endParaRPr lang="ru-RU"/>
        </a:p>
      </dgm:t>
    </dgm:pt>
    <dgm:pt modelId="{37A0F63D-BF1E-4F4A-BCB6-2720B8A27140}" type="sibTrans" cxnId="{6B1442B3-F790-4A00-8480-722E380D2F0C}">
      <dgm:prSet/>
      <dgm:spPr/>
      <dgm:t>
        <a:bodyPr/>
        <a:lstStyle/>
        <a:p>
          <a:endParaRPr lang="ru-RU"/>
        </a:p>
      </dgm:t>
    </dgm:pt>
    <dgm:pt modelId="{07B421CE-CD6F-4296-B229-5C2120EE39CD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Друковані </a:t>
          </a:r>
        </a:p>
        <a:p>
          <a:r>
            <a: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(газети, журнали, бюлетені, книжки)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C63C6A-3EF8-4F58-8FD0-CD7AFE9B5C00}" type="parTrans" cxnId="{A51C04B9-59AC-4333-A88C-689C2514C6C0}">
      <dgm:prSet/>
      <dgm:spPr/>
      <dgm:t>
        <a:bodyPr/>
        <a:lstStyle/>
        <a:p>
          <a:endParaRPr lang="ru-RU"/>
        </a:p>
      </dgm:t>
    </dgm:pt>
    <dgm:pt modelId="{03F31116-A999-407F-A758-1613A16D550B}" type="sibTrans" cxnId="{A51C04B9-59AC-4333-A88C-689C2514C6C0}">
      <dgm:prSet/>
      <dgm:spPr/>
      <dgm:t>
        <a:bodyPr/>
        <a:lstStyle/>
        <a:p>
          <a:endParaRPr lang="ru-RU"/>
        </a:p>
      </dgm:t>
    </dgm:pt>
    <dgm:pt modelId="{8BB366A5-5B26-4E8F-9872-79FEC70AE333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Електронні</a:t>
          </a:r>
        </a:p>
        <a:p>
          <a:r>
            <a: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(радіо, телебачення, Інтернет)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A4263E-DA46-4CA7-A632-BB1316988FC4}" type="parTrans" cxnId="{6AF892A1-8834-409C-B402-E3B842275B2B}">
      <dgm:prSet/>
      <dgm:spPr/>
      <dgm:t>
        <a:bodyPr/>
        <a:lstStyle/>
        <a:p>
          <a:endParaRPr lang="ru-RU"/>
        </a:p>
      </dgm:t>
    </dgm:pt>
    <dgm:pt modelId="{96BF3465-2740-4051-B522-11089B11791E}" type="sibTrans" cxnId="{6AF892A1-8834-409C-B402-E3B842275B2B}">
      <dgm:prSet/>
      <dgm:spPr/>
      <dgm:t>
        <a:bodyPr/>
        <a:lstStyle/>
        <a:p>
          <a:endParaRPr lang="ru-RU"/>
        </a:p>
      </dgm:t>
    </dgm:pt>
    <dgm:pt modelId="{ADF61CC6-1434-407A-BE52-7EDD9183D79F}" type="pres">
      <dgm:prSet presAssocID="{29988F3E-2774-4978-B3AC-8ED383DE15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55C49-69BF-4A0C-9456-694FC6BFDCA2}" type="pres">
      <dgm:prSet presAssocID="{09394928-209A-440A-9CF3-1B9729D865B4}" presName="centerShape" presStyleLbl="node0" presStyleIdx="0" presStyleCnt="1"/>
      <dgm:spPr/>
      <dgm:t>
        <a:bodyPr/>
        <a:lstStyle/>
        <a:p>
          <a:endParaRPr lang="ru-RU"/>
        </a:p>
      </dgm:t>
    </dgm:pt>
    <dgm:pt modelId="{7B39A84C-B797-49D9-B53E-704BCCEB7E2F}" type="pres">
      <dgm:prSet presAssocID="{FBC63C6A-3EF8-4F58-8FD0-CD7AFE9B5C00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6DC418E9-4362-47E0-8677-B08D03BBC04A}" type="pres">
      <dgm:prSet presAssocID="{07B421CE-CD6F-4296-B229-5C2120EE39C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560D4-CCE8-4996-B1DE-83D81D28BB8C}" type="pres">
      <dgm:prSet presAssocID="{82A4263E-DA46-4CA7-A632-BB1316988FC4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D618A0CB-FD21-4E96-9B0B-2B7FD7D16885}" type="pres">
      <dgm:prSet presAssocID="{8BB366A5-5B26-4E8F-9872-79FEC70AE3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416B-52CB-47AD-AE2A-3D11E3FF932E}" type="presOf" srcId="{07B421CE-CD6F-4296-B229-5C2120EE39CD}" destId="{6DC418E9-4362-47E0-8677-B08D03BBC04A}" srcOrd="0" destOrd="0" presId="urn:microsoft.com/office/officeart/2005/8/layout/radial4"/>
    <dgm:cxn modelId="{5E9C9135-5B68-4811-93D6-64FE295D7C47}" type="presOf" srcId="{82A4263E-DA46-4CA7-A632-BB1316988FC4}" destId="{8A4560D4-CCE8-4996-B1DE-83D81D28BB8C}" srcOrd="0" destOrd="0" presId="urn:microsoft.com/office/officeart/2005/8/layout/radial4"/>
    <dgm:cxn modelId="{21834D8B-712F-44BC-8526-93EA62E68B7E}" type="presOf" srcId="{FBC63C6A-3EF8-4F58-8FD0-CD7AFE9B5C00}" destId="{7B39A84C-B797-49D9-B53E-704BCCEB7E2F}" srcOrd="0" destOrd="0" presId="urn:microsoft.com/office/officeart/2005/8/layout/radial4"/>
    <dgm:cxn modelId="{6AF892A1-8834-409C-B402-E3B842275B2B}" srcId="{09394928-209A-440A-9CF3-1B9729D865B4}" destId="{8BB366A5-5B26-4E8F-9872-79FEC70AE333}" srcOrd="1" destOrd="0" parTransId="{82A4263E-DA46-4CA7-A632-BB1316988FC4}" sibTransId="{96BF3465-2740-4051-B522-11089B11791E}"/>
    <dgm:cxn modelId="{7362E6D3-7A10-4594-967D-A331509C5FB7}" type="presOf" srcId="{8BB366A5-5B26-4E8F-9872-79FEC70AE333}" destId="{D618A0CB-FD21-4E96-9B0B-2B7FD7D16885}" srcOrd="0" destOrd="0" presId="urn:microsoft.com/office/officeart/2005/8/layout/radial4"/>
    <dgm:cxn modelId="{544E91D6-34D0-4876-9C0C-4F55951EE5D1}" type="presOf" srcId="{09394928-209A-440A-9CF3-1B9729D865B4}" destId="{22B55C49-69BF-4A0C-9456-694FC6BFDCA2}" srcOrd="0" destOrd="0" presId="urn:microsoft.com/office/officeart/2005/8/layout/radial4"/>
    <dgm:cxn modelId="{A51C04B9-59AC-4333-A88C-689C2514C6C0}" srcId="{09394928-209A-440A-9CF3-1B9729D865B4}" destId="{07B421CE-CD6F-4296-B229-5C2120EE39CD}" srcOrd="0" destOrd="0" parTransId="{FBC63C6A-3EF8-4F58-8FD0-CD7AFE9B5C00}" sibTransId="{03F31116-A999-407F-A758-1613A16D550B}"/>
    <dgm:cxn modelId="{6B1442B3-F790-4A00-8480-722E380D2F0C}" srcId="{29988F3E-2774-4978-B3AC-8ED383DE15A4}" destId="{09394928-209A-440A-9CF3-1B9729D865B4}" srcOrd="0" destOrd="0" parTransId="{5A5758BE-2F23-4BDF-B7A8-2C6D1725CD20}" sibTransId="{37A0F63D-BF1E-4F4A-BCB6-2720B8A27140}"/>
    <dgm:cxn modelId="{FD34A577-8C83-4C46-8665-41D8400F40C1}" type="presOf" srcId="{29988F3E-2774-4978-B3AC-8ED383DE15A4}" destId="{ADF61CC6-1434-407A-BE52-7EDD9183D79F}" srcOrd="0" destOrd="0" presId="urn:microsoft.com/office/officeart/2005/8/layout/radial4"/>
    <dgm:cxn modelId="{EE00B054-E69F-4043-998A-2825BB9C7E16}" type="presParOf" srcId="{ADF61CC6-1434-407A-BE52-7EDD9183D79F}" destId="{22B55C49-69BF-4A0C-9456-694FC6BFDCA2}" srcOrd="0" destOrd="0" presId="urn:microsoft.com/office/officeart/2005/8/layout/radial4"/>
    <dgm:cxn modelId="{FC3D8BEC-9D99-416D-99E9-ABBCB72201FD}" type="presParOf" srcId="{ADF61CC6-1434-407A-BE52-7EDD9183D79F}" destId="{7B39A84C-B797-49D9-B53E-704BCCEB7E2F}" srcOrd="1" destOrd="0" presId="urn:microsoft.com/office/officeart/2005/8/layout/radial4"/>
    <dgm:cxn modelId="{F8259B76-048A-4CE7-891A-587BD518AB1D}" type="presParOf" srcId="{ADF61CC6-1434-407A-BE52-7EDD9183D79F}" destId="{6DC418E9-4362-47E0-8677-B08D03BBC04A}" srcOrd="2" destOrd="0" presId="urn:microsoft.com/office/officeart/2005/8/layout/radial4"/>
    <dgm:cxn modelId="{4EC07204-B6A6-4A3A-A12D-605941A7F143}" type="presParOf" srcId="{ADF61CC6-1434-407A-BE52-7EDD9183D79F}" destId="{8A4560D4-CCE8-4996-B1DE-83D81D28BB8C}" srcOrd="3" destOrd="0" presId="urn:microsoft.com/office/officeart/2005/8/layout/radial4"/>
    <dgm:cxn modelId="{F7B016B1-B04B-4A94-A708-C022C2E7ABF4}" type="presParOf" srcId="{ADF61CC6-1434-407A-BE52-7EDD9183D79F}" destId="{D618A0CB-FD21-4E96-9B0B-2B7FD7D1688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55C49-69BF-4A0C-9456-694FC6BFDCA2}">
      <dsp:nvSpPr>
        <dsp:cNvPr id="0" name=""/>
        <dsp:cNvSpPr/>
      </dsp:nvSpPr>
      <dsp:spPr>
        <a:xfrm>
          <a:off x="2711767" y="1610936"/>
          <a:ext cx="2501265" cy="2501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ЗМІ</a:t>
          </a:r>
          <a:endParaRPr lang="ru-RU" sz="6500" kern="1200" dirty="0"/>
        </a:p>
      </dsp:txBody>
      <dsp:txXfrm>
        <a:off x="3078069" y="1977238"/>
        <a:ext cx="1768661" cy="1768661"/>
      </dsp:txXfrm>
    </dsp:sp>
    <dsp:sp modelId="{7B39A84C-B797-49D9-B53E-704BCCEB7E2F}">
      <dsp:nvSpPr>
        <dsp:cNvPr id="0" name=""/>
        <dsp:cNvSpPr/>
      </dsp:nvSpPr>
      <dsp:spPr>
        <a:xfrm rot="12900000">
          <a:off x="1059337" y="1159470"/>
          <a:ext cx="1962498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418E9-4362-47E0-8677-B08D03BBC04A}">
      <dsp:nvSpPr>
        <dsp:cNvPr id="0" name=""/>
        <dsp:cNvSpPr/>
      </dsp:nvSpPr>
      <dsp:spPr>
        <a:xfrm>
          <a:off x="48693" y="2598"/>
          <a:ext cx="2376201" cy="1900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Друковані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(газети, журнали, бюлетені, книжки)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4370" y="58275"/>
        <a:ext cx="2264847" cy="1789607"/>
      </dsp:txXfrm>
    </dsp:sp>
    <dsp:sp modelId="{8A4560D4-CCE8-4996-B1DE-83D81D28BB8C}">
      <dsp:nvSpPr>
        <dsp:cNvPr id="0" name=""/>
        <dsp:cNvSpPr/>
      </dsp:nvSpPr>
      <dsp:spPr>
        <a:xfrm rot="19500000">
          <a:off x="4902964" y="1159470"/>
          <a:ext cx="1962498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8A0CB-FD21-4E96-9B0B-2B7FD7D16885}">
      <dsp:nvSpPr>
        <dsp:cNvPr id="0" name=""/>
        <dsp:cNvSpPr/>
      </dsp:nvSpPr>
      <dsp:spPr>
        <a:xfrm>
          <a:off x="5499904" y="2598"/>
          <a:ext cx="2376201" cy="1900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Електронні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(радіо, телебачення, Інтернет)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55581" y="58275"/>
        <a:ext cx="2264847" cy="1789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" TargetMode="External"/><Relationship Id="rId2" Type="http://schemas.openxmlformats.org/officeDocument/2006/relationships/hyperlink" Target="http://referatcentral.org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i.ua/user/1444501/17333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5717196"/>
            <a:ext cx="6553200" cy="1105272"/>
          </a:xfrm>
        </p:spPr>
        <p:txBody>
          <a:bodyPr>
            <a:normAutofit/>
          </a:bodyPr>
          <a:lstStyle/>
          <a:p>
            <a:pPr algn="l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Підготувала: Климчук Д.</a:t>
            </a:r>
          </a:p>
          <a:p>
            <a:pPr algn="l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Учениця 11-А класу</a:t>
            </a:r>
          </a:p>
          <a:p>
            <a:pPr algn="l"/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Перевірила: Юшко Ю. В.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6629400" cy="1939281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Презентація на тему «Засоби масової інформації»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8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0891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Характерні риси засобів масової інформації: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640960" cy="211683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публічність (необмежене, неперсоніфіковане коло споживачів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наявність спеціальних технічних засобів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непряма, розділена в просторі та часі взаємодія комунікаційних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партнерів;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непостійний характер аудиторії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переважна односпрямованість впливу від комунікатора до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реципієнта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8352928" cy="3506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849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132474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Найбільш масовий і сильний політичний вплив на суспільство мають аудіовізуальні засоби масової інформації, насамперед телебачення. Думку про першість телебачення за ступенем охоплення населення України підтверджують результати опитування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"Української маркетингової групи"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2126"/>
            <a:ext cx="3354240" cy="2426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86" y="2884149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33" y="1439053"/>
            <a:ext cx="36004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886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157192"/>
            <a:ext cx="8784976" cy="146876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ЗМІ забезпечують представникам різних суспільних груп можливість публічно виражати свої думки, знаходити та об'єднувати однодумців, чітко формулювати та представляти в громадській думці свої інтереси. Без преси, телебачення, радіомовлення жоден громадянин не може правильно зорієнтуватися у політичних процесах, визначити свою політичну орієнтацію, приймати відповідальні рішення.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6" y="241339"/>
            <a:ext cx="3076382" cy="2139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542641" cy="1968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36" y="1917700"/>
            <a:ext cx="42291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856984" cy="139675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Історичний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досвід свідчить, що ЗМІ можуть служити різним, не тільки демократичним, політичним цілям: як розвивати у людей прагнення до свободи, соціальної справедливості, допомагати їм у компетентній участі в політиці, так і духовно закріпачувати, дезінформувати, залякувати населення, сіяти недовіру і страх.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" y="1772816"/>
            <a:ext cx="4228043" cy="269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937000" cy="269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08" y="3861048"/>
            <a:ext cx="41148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2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580926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Політичне маніпулювання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84976" cy="197281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Під поняттям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"політичне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маніпулювання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розуміють приховане управління політичною свідомістю 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поведінкою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людей з метою примусити їх до дії (бездіяльності) всупереч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власним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інтересам. Маніпулювання здійснюється непомітно для тих, ким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управляють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 воно не тягне за собою безпосередніх жертв і крові, не потребує величезних матеріальних затрат. Політичне маніпулювання переважно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ґрунтується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систематичному впровадженні у масову свідомість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соціальнонолітичних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міфів.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57268"/>
            <a:ext cx="4805013" cy="343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57268"/>
            <a:ext cx="3467100" cy="3438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93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0891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Способи політичного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маніпулювання: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8784976" cy="266429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пряма підтасовка фактів;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замовчування невигідної інформації,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розповсюдження брехні та наклепів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напівправда (висвітлення конкретних, незначущих деталей при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одночасному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замовчуванні більш важливих фактів або загальна неправдива інтерпретація подій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навішування ярликів для компроментації політиків чи політичних ідей тощо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26" y="3429000"/>
            <a:ext cx="561662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305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8856984" cy="2116832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Цензура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 це контроль офіційної влади за змістом, випуском та поширенням друкованої продукції, змістом і виконанням (показом) сценічних постановок, радіо- й телевізійних передач, а інколи й приватного листування (перлюстрація) з метою недопущення або обмеження поширення ідей та відомостей, які ця влада визнає за небажані чи шкідливі.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455295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407362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50891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Свобода і цензура в сучасних ЗМІ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8856984" cy="417646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Ми часто говоримо про свободу слова та цензуру в Україні. Але чи насправді вони існують в нашій державі і в сучасних ЗМІ. Перша, мабуть ні, а остання діє, але в спосіб який обмежує права громадян України. Засоби масової інформації в Україні знаходяться під абсолютним контролем влади. Ззовні ситуація можливо виглядає не так погано і немає такого жорсткого контролю який був за часів Кучми. Але час від часу виходять наяв факти, які свідчать про протилежне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Є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і цензура в Україні. Діапазон  її застовування достатньо широкий – це й пряма цензура у формі «замовлень», або «нарядів» (які матеріали варто чи не варто випускати), цензура і держзамовлення, що впроваджується шляхом зняття сюжетів, прогам та публікацій, які присвячуються проблемам навмисно нерозголошеним для широкої громадськості, цензура в образі інституту акредитації, який має законні повноваження позбавляти права на існування будь-яке виданная. А нинішня політична, соціальна та економічна ситуація в Україні спонукає до роздумів та запитань, чи будуть колись існувати вільні демократичні ЗМІ,  свобода слова та правильно застосовувана цензура в Україні.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97152"/>
            <a:ext cx="662473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22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7924800" cy="508918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Висновок.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8568952" cy="1800200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Зазнаючи оновлення, система засобів масової інформації в умовах національного відродження виступає як ефективний інструмент суспільного впливу й досягнення громадянської злагоди, що є важливим фактором функціонування сучасного демократичного суспільства.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7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4800" cy="508918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Список використаної літератури: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324744"/>
          </a:xfrm>
        </p:spPr>
        <p:txBody>
          <a:bodyPr/>
          <a:lstStyle/>
          <a:p>
            <a:r>
              <a:rPr lang="uk-UA" dirty="0" smtClean="0"/>
              <a:t>1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referatcentral.org.ua</a:t>
            </a:r>
            <a:endParaRPr lang="uk-UA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uk.wikipedia.org/wiki</a:t>
            </a:r>
            <a:endParaRPr lang="uk-UA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blog.i.ua/user/1444501/173334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4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72494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План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784976" cy="5472608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1. Засоби масової інформації.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2. Преса.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3. Телебачення.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4. Інтернет-ЗМІ.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5. Розвиток засобів масової інформації. 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6. Головні функції ЗМІ.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7. Характерні риси  засобів масової інформації. </a:t>
            </a:r>
            <a:endParaRPr lang="uk-UA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8. Політичне маніпулювання.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9. Способи політичного маніпулювання.</a:t>
            </a:r>
            <a:endParaRPr lang="uk-UA" sz="1600" dirty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10. Цензура.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11. Свобода і цензура в сучасних ЗМІ.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12. Висновок.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13. Список використаної літератури.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6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4800" cy="1647056"/>
          </a:xfrm>
        </p:spPr>
        <p:txBody>
          <a:bodyPr/>
          <a:lstStyle/>
          <a:p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Засоби масової інформації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7646872"/>
              </p:ext>
            </p:extLst>
          </p:nvPr>
        </p:nvGraphicFramePr>
        <p:xfrm>
          <a:off x="684213" y="23495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2799724" cy="1861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75319"/>
            <a:ext cx="266429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813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301208"/>
            <a:ext cx="8784976" cy="125273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Преса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— друковані засоби масової інформації (періодичні друковані видання), які виходять під постійною назвою, з періодичністю один і більше номерів (випусків) протягом року. Під пресою розуміють газети, журнали, альманахи, збірки, бюлетені, рідше книги, листівки, що мають визначений тираж.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526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60648"/>
            <a:ext cx="147478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4" y="3279540"/>
            <a:ext cx="276225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7" y="2132856"/>
            <a:ext cx="330993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5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2520280"/>
          </a:xfrm>
        </p:spPr>
        <p:txBody>
          <a:bodyPr>
            <a:normAutofit/>
          </a:bodyPr>
          <a:lstStyle/>
          <a:p>
            <a:r>
              <a:rPr lang="vi-VN" dirty="0"/>
              <a:t> </a:t>
            </a:r>
            <a:r>
              <a:rPr lang="vi-V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Телеба́чення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— загальний термін, що охоплює всі аспекти технології та практичної діяльності, пов’язаних з передачею зображень із звуковим супроводом на далекі віддалі. Телебачення є потужним засобом комунікації, засобом масової інформації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Телебачення не знає ані політичних, ні географічних меж, долає простір та палестинці час. Воно робить людини співучасником подій, навіть, здійснені ж без нього.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Телебачення створює фон нашому житті, змінює наші звички, привертає до обговоренню різних проблем, формує суспільну свідомість.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5" y="3012595"/>
            <a:ext cx="3893616" cy="358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084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7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1324744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Інтернет-ЗМІ (інтернет-видання, інтернет-газета)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— регулярно оновлюваний інформаційний сайт, який ставить своїм завданням виконувати функцію засобу масової інформації і користується певною популярністю і авторитетом (має свою постійну аудиторію).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100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41195"/>
            <a:ext cx="2540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571875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995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640960" cy="2952328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Інформація спочатку поширювалась усно, а з розвитком писемності – письмово: на папірусі, папері, камені.  Газети, які дещо нагадували сучасні, виникли після винаходу Йоганном Гутенбергом у 1450 р. друкарського станка. 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Наступний прорив у розвитку ЗМІ відбувся у ХІХ ст. із винаходом телеграфу, телефону та радіо. На початку ХХ ст. розпочали регулярно транслювати радіопередачі, а з 30-х років минулого століття в наше життя упевнено ввійшло телебачення. Радянський Союз транслював першу телевізійну програму в 1939 р., а регулярне мовлення розпочалося 1946 р. в Москві.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Справжня революція відбулась із винаходженням Інтернету, комп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ютерних мереж, електронної пошти.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7975"/>
            <a:ext cx="3024336" cy="2014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3092062" cy="2103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87249"/>
            <a:ext cx="2232248" cy="26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7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3600400"/>
          </a:xfrm>
        </p:spPr>
        <p:txBody>
          <a:bodyPr/>
          <a:lstStyle/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До головних функцій ЗМІ в демократичному суспільстві належать такі:</a:t>
            </a:r>
            <a:br>
              <a:rPr lang="uk-UA" sz="1600" dirty="0" smtClean="0">
                <a:latin typeface="Arial" pitchFamily="34" charset="0"/>
                <a:cs typeface="Arial" pitchFamily="34" charset="0"/>
              </a:rPr>
            </a:b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інформаційна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 отримання й поширення інформації про найважливіші події в суспільстві, яка впливає на формування громадської думки з різних питань;</a:t>
            </a:r>
          </a:p>
          <a:p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світня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– ЗМІ доносять до громадян певні знання, які в подальшому дозволяють їм орієнтуватися в суперечливих потоках інформації;</a:t>
            </a:r>
          </a:p>
          <a:p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олітичної соціалізації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через ЗМІ громадяни засвоюють певні стандарти політичної поведінки, цінності й норми, що дозволяють їм адаптуватися до реальності; </a:t>
            </a:r>
          </a:p>
          <a:p>
            <a:r>
              <a:rPr lang="uk-UA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онтролю за діяльністю суб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єктів влади, їх критики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– ЗМІ інформують як про позитивні, так і про негативні факти діяльності уряду, окремих посадовців;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Мобілізаційна – ЗМІ спонукають людей до певних дій чи до бездіяльності.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8985"/>
            <a:ext cx="8136904" cy="32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8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230425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Політика як сфера суспільної діяльності найбільше потребує засобів масової інформації для встановлення і підтримки постійних зв'язків між її суб'єктами. Політика є неможлива без опосередкованих форм спілкування і спеціальних засобів зв'язку між різними носіями влади, а також між державою та громадянами. У сучасному суспільстві ЗМІ все більше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виступають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 лише необхідною передавальною ланкою у складі механізмів політики, але й її творцем.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0917"/>
            <a:ext cx="344873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13165"/>
            <a:ext cx="3518696" cy="2393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4"/>
            <a:ext cx="3108345" cy="233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1166556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192</TotalTime>
  <Words>1073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Презентація на тему «Засоби масової інформації»</vt:lpstr>
      <vt:lpstr>План</vt:lpstr>
      <vt:lpstr>Засоби масової інформації – це періодичні друковані видання та інші засоби поширення інформації, спрямовані на охоплення необмеженого кола осіб з метою їх оперативного інформування про події та явища у світі, окремій країні, певному регіоні, а також на виконання певних соціальних функцій.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Характерні риси засобів масової інформації:</vt:lpstr>
      <vt:lpstr>Презентация PowerPoint</vt:lpstr>
      <vt:lpstr>Презентация PowerPoint</vt:lpstr>
      <vt:lpstr>Презентация PowerPoint</vt:lpstr>
      <vt:lpstr>Політичне маніпулювання</vt:lpstr>
      <vt:lpstr>Способи політичного маніпулювання:</vt:lpstr>
      <vt:lpstr>Презентация PowerPoint</vt:lpstr>
      <vt:lpstr>Свобода і цензура в сучасних ЗМІ</vt:lpstr>
      <vt:lpstr>Висновок.</vt:lpstr>
      <vt:lpstr>Список використаної літератури: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«Засоби масової інформації»</dc:title>
  <dc:creator>6eng</dc:creator>
  <cp:lastModifiedBy>6eng</cp:lastModifiedBy>
  <cp:revision>16</cp:revision>
  <dcterms:created xsi:type="dcterms:W3CDTF">2013-12-01T13:56:58Z</dcterms:created>
  <dcterms:modified xsi:type="dcterms:W3CDTF">2013-12-03T17:14:23Z</dcterms:modified>
</cp:coreProperties>
</file>