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6"/>
  </p:notesMasterIdLst>
  <p:sldIdLst>
    <p:sldId id="256" r:id="rId2"/>
    <p:sldId id="260" r:id="rId3"/>
    <p:sldId id="257" r:id="rId4"/>
    <p:sldId id="268" r:id="rId5"/>
    <p:sldId id="259" r:id="rId6"/>
    <p:sldId id="258" r:id="rId7"/>
    <p:sldId id="261" r:id="rId8"/>
    <p:sldId id="262" r:id="rId9"/>
    <p:sldId id="263" r:id="rId10"/>
    <p:sldId id="264" r:id="rId11"/>
    <p:sldId id="270" r:id="rId12"/>
    <p:sldId id="265" r:id="rId13"/>
    <p:sldId id="269" r:id="rId14"/>
    <p:sldId id="266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2F67"/>
    <a:srgbClr val="7502F4"/>
    <a:srgbClr val="2260EA"/>
    <a:srgbClr val="24D8F0"/>
    <a:srgbClr val="E015E5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ED64A-3CCA-433B-A540-412505B998A7}" type="datetimeFigureOut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A35FF-F8D1-4A74-AB0D-2982BE77A0DB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A35FF-F8D1-4A74-AB0D-2982BE77A0DB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0359C-22B7-49C8-BBBA-9E6DE438A18B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596B-0DDC-4FE9-87FC-75F1DA86B5E5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6ED2-AC3F-4E19-A8FD-5E32CADFD185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0D-115B-4743-933E-B439B472B980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5083F-EE2F-4FCE-B7E6-3BCDA1E3359F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F5976A-9CB5-4F04-AF33-7E01DBB5C21E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6CD2-01B2-41CA-8F70-CC5C9EBA3F98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9ED0-053C-41B8-9792-8A970E586839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B20D-0C3A-4680-B709-F373D9BE3AFB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36CF-0418-4369-8AF4-B75CEE876A8F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D2FBF3-8AFD-461E-A1A0-FC19B83E445E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D01C060-D446-4260-9658-232169248AB8}" type="datetime1">
              <a:rPr lang="uk-UA" smtClean="0"/>
              <a:pPr/>
              <a:t>03.11.2010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0F1427-0D94-4D5F-893A-31A997DF415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ixata.org/image.php?s=dixata.org/uploads/posts/2008-12/1229368999_sk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7" Type="http://schemas.openxmlformats.org/officeDocument/2006/relationships/image" Target="../media/image42.jpeg"/><Relationship Id="rId2" Type="http://schemas.openxmlformats.org/officeDocument/2006/relationships/hyperlink" Target="http://www.google.ru/imgres?imgurl=http://www.newsmarket.com.ua/wp-content/uploads/2010/08/zocs9sw7.jpg&amp;imgrefurl=http://www.newsmarket.com.ua/2010/08/1001719&amp;usg=__oWi7fnTjwQxAIKKTKOIWkN7dqsw=&amp;h=450&amp;w=600&amp;sz=193&amp;hl=ru&amp;start=97&amp;zoom=1&amp;tbnid=SOJwfYHa-NVAkM:&amp;tbnh=101&amp;tbnw=135&amp;prev=/images?q=%D1%84%D0%BE%D1%82%D0%BE+%D1%96+%D0%BA%D0%B0%D1%80%D1%82%D0%B8%D0%BD%D0%BA%D0%B8+%D0%B7+%D0%BF%D0%BE%D1%80%D1%83%D1%88%D0%B5%D0%BD%D0%BD%D1%8F%D0%BC+%D0%B4%D1%96%D1%82%D0%B5%D0%B9+%D0%BF%D1%80%D0%B0%D0%B2%D0%B8%D0%BB+%D0%B4%D0%BE%D1%80%D0%BE%D0%B6%D0%BD%D1%8C%D0%BE%D0%B3%D0%BE+%D1%80%D1%83%D1%85%D1%83&amp;start=80&amp;um=1&amp;hl=ru&amp;lr=&amp;newwindow=1&amp;sa=N&amp;rlz=1T4RNTN_ruUA330UA330&amp;tbs=isch:1&amp;um=1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ru/imgres?imgurl=http://www.dniprograd.org/news_images/4161_big.jpg&amp;imgrefurl=http://www.dniprograd.org/ua/news/archive/sosiety/undefined?page=164&amp;usg=__2f5tP0tDF6K9No2U7ecQPE5PIcY=&amp;h=311&amp;w=468&amp;sz=89&amp;hl=ru&amp;start=88&amp;zoom=1&amp;tbnid=LvELjPR2ANbQ3M:&amp;tbnh=85&amp;tbnw=128&amp;prev=/images?q=%D1%84%D0%BE%D1%82%D0%BE+%D1%96+%D0%BA%D0%B0%D1%80%D1%82%D0%B8%D0%BD%D0%BA%D0%B8+%D0%B7+%D0%BF%D0%BE%D1%80%D1%83%D1%88%D0%B5%D0%BD%D0%BD%D1%8F%D0%BC+%D0%B4%D1%96%D1%82%D0%B5%D0%B9+%D0%BF%D1%80%D0%B0%D0%B2%D0%B8%D0%BB+%D0%B4%D0%BE%D1%80%D0%BE%D0%B6%D0%BD%D1%8C%D0%BE%D0%B3%D0%BE+%D1%80%D1%83%D1%85%D1%83&amp;start=80&amp;um=1&amp;hl=ru&amp;lr=&amp;newwindow=1&amp;sa=N&amp;rlz=1T4RNTN_ruUA330UA330&amp;tbs=isch:1&amp;um=1&amp;itbs=1" TargetMode="External"/><Relationship Id="rId5" Type="http://schemas.openxmlformats.org/officeDocument/2006/relationships/image" Target="../media/image41.jpeg"/><Relationship Id="rId4" Type="http://schemas.openxmlformats.org/officeDocument/2006/relationships/hyperlink" Target="http://www.google.ru/imgres?imgurl=http://www.avtolan.ua/attachments/news/548/548.jpg&amp;imgrefurl=http://www.avtolan.ua/?id=2&amp;page=18&amp;usg=__KXmpI1h9KPv4blxy8jzr4bcZKag=&amp;h=1536&amp;w=2048&amp;sz=349&amp;hl=ru&amp;start=46&amp;zoom=1&amp;tbnid=OBiXv6qWNeMx0M:&amp;tbnh=113&amp;tbnw=150&amp;prev=/images?q=%D1%84%D0%BE%D1%82%D0%BE+%D1%96+%D0%BA%D0%B0%D1%80%D1%82%D0%B8%D0%BD%D0%BA%D0%B8+%D0%B7+%D0%BF%D0%BE%D1%80%D1%83%D1%88%D0%B5%D0%BD%D0%BD%D1%8F%D0%BC+%D0%B4%D1%96%D1%82%D0%B5%D0%B9+%D0%BF%D1%80%D0%B0%D0%B2%D0%B8%D0%BB+%D0%B4%D0%BE%D1%80%D0%BE%D0%B6%D0%BD%D1%8C%D0%BE%D0%B3%D0%BE+%D1%80%D1%83%D1%85%D1%83&amp;start=40&amp;um=1&amp;hl=ru&amp;lr=&amp;newwindow=1&amp;sa=N&amp;rlz=1T4RNTN_ruUA330UA330&amp;tbs=isch:1&amp;um=1&amp;itbs=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gif"/><Relationship Id="rId2" Type="http://schemas.openxmlformats.org/officeDocument/2006/relationships/image" Target="../media/image43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6.gif"/><Relationship Id="rId4" Type="http://schemas.openxmlformats.org/officeDocument/2006/relationships/image" Target="../media/image4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jpeg"/><Relationship Id="rId4" Type="http://schemas.openxmlformats.org/officeDocument/2006/relationships/hyperlink" Target="http://www.google.ru/imgres?imgurl=http://www.biblioteka.r52.ru/upload/images/news/article.1244545563.jpg&amp;imgrefurl=http://www.doshkolenok.kiev.ua/roditeljam-o-doshkolnikah.html&amp;usg=__RvCgD7Jm4bImQVZOXks1GNDDWAc=&amp;h=560&amp;w=800&amp;sz=121&amp;hl=ru&amp;start=65&amp;zoom=1&amp;tbnid=u-D-Dw_qzn-FeM:&amp;tbnh=100&amp;tbnw=143&amp;prev=/images?q=%D0%BA%D0%B0%D1%80%D1%82%D0%B8%D0%BD%D0%BA%D0%B8+%D0%BF%D1%80%D0%BE+%D0%BF%D1%80%D0%B0%D0%B2%D0%B8%D0%BB%D0%B0+%D0%B4%D0%BE%D1%80%D0%BE%D0%B6%D0%BD%D1%8C%D0%BE%D0%B3%D0%BE+%D1%80%D1%83%D1%85%D1%83&amp;start=60&amp;um=1&amp;hl=ru&amp;newwindow=1&amp;sa=N&amp;rlz=1T4RNTN_ruUA330UA330&amp;tbs=isch:1&amp;um=1&amp;itbs=1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hyperlink" Target="http://www.google.ru/imgres?imgurl=http://www.vuso.at.ua/Kartinki/72.jpg&amp;imgrefurl=http://www.vuso.at.ua/publ/vuso_shtrafy_za_narushenie_pdd_ukrainy/9&amp;usg=__YS6klyXRFRcgP5HUuMhqtKVS6is=&amp;h=449&amp;w=500&amp;sz=28&amp;hl=ru&amp;start=37&amp;zoom=1&amp;tbnid=1e723yO4o9OiWM:&amp;tbnh=117&amp;tbnw=130&amp;prev=/images?q=%D0%BA%D0%B0%D1%80%D1%82%D0%B8%D0%BD%D0%BA%D0%B8+%D0%BF%D1%80%D0%BE+%D0%BF%D1%80%D0%B0%D0%B2%D0%B8%D0%BB%D0%B0+%D0%B4%D0%BE%D1%80%D0%BE%D0%B6%D0%BD%D1%8C%D0%BE%D0%B3%D0%BE+%D1%80%D1%83%D1%85%D1%83&amp;start=20&amp;um=1&amp;hl=ru&amp;newwindow=1&amp;sa=N&amp;rlz=1T4RNTN_ruUA330UA330&amp;tbs=isch:1&amp;um=1&amp;itbs=1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jpeg"/><Relationship Id="rId4" Type="http://schemas.openxmlformats.org/officeDocument/2006/relationships/hyperlink" Target="http://to-auto.com/uploads/posts/2010-04/1272097896_pdd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5.jpeg"/><Relationship Id="rId7" Type="http://schemas.openxmlformats.org/officeDocument/2006/relationships/image" Target="../media/image8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hyperlink" Target="http://dixata.org/image.php?s=dixata.org/uploads/posts/2008-12/1229368954_sk2.jpg" TargetMode="External"/><Relationship Id="rId9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7%D0%BD%D0%B0%D0%BA%D0%B8_%D0%BF%D1%80%D1%96%D0%BE%D1%80%D0%B8%D1%82%D0%B5%D1%82%D1%83&amp;action=edit&amp;redlink=1" TargetMode="External"/><Relationship Id="rId2" Type="http://schemas.openxmlformats.org/officeDocument/2006/relationships/hyperlink" Target="http://uk.wikipedia.org/w/index.php?title=%D0%9F%D0%BE%D0%BF%D0%B5%D1%80%D0%B5%D0%B4%D0%B6%D1%83%D0%B2%D0%B0%D0%BB%D1%8C%D0%BD%D1%96_%D0%B7%D0%BD%D0%B0%D0%BA%D0%B8&amp;action=edit&amp;redlink=1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k.wikipedia.org/w/index.php?title=%D0%9D%D0%B0%D0%BA%D0%B0%D0%B7%D0%BE%D0%B2%D1%96_%D0%B7%D0%BD%D0%B0%D0%BA%D0%B8&amp;action=edit&amp;redlink=1" TargetMode="External"/><Relationship Id="rId4" Type="http://schemas.openxmlformats.org/officeDocument/2006/relationships/hyperlink" Target="http://uk.wikipedia.org/w/index.php?title=%D0%97%D0%B0%D0%B1%D0%BE%D1%80%D0%BE%D0%BD%D0%BD%D1%96_%D0%B7%D0%BD%D0%B0%D0%BA%D0%B8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13" Type="http://schemas.openxmlformats.org/officeDocument/2006/relationships/image" Target="../media/image20.gif"/><Relationship Id="rId18" Type="http://schemas.openxmlformats.org/officeDocument/2006/relationships/image" Target="../media/image25.gif"/><Relationship Id="rId3" Type="http://schemas.openxmlformats.org/officeDocument/2006/relationships/image" Target="../media/image11.gif"/><Relationship Id="rId7" Type="http://schemas.openxmlformats.org/officeDocument/2006/relationships/image" Target="../media/image14.gif"/><Relationship Id="rId12" Type="http://schemas.openxmlformats.org/officeDocument/2006/relationships/image" Target="../media/image19.gif"/><Relationship Id="rId17" Type="http://schemas.openxmlformats.org/officeDocument/2006/relationships/image" Target="../media/image24.gif"/><Relationship Id="rId2" Type="http://schemas.openxmlformats.org/officeDocument/2006/relationships/hyperlink" Target="http://auto.meta.ua/autolaw/pdd_ukr/a1/gif/zn_4_13.gif" TargetMode="External"/><Relationship Id="rId16" Type="http://schemas.openxmlformats.org/officeDocument/2006/relationships/image" Target="../media/image23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gif"/><Relationship Id="rId11" Type="http://schemas.openxmlformats.org/officeDocument/2006/relationships/image" Target="../media/image18.gif"/><Relationship Id="rId5" Type="http://schemas.openxmlformats.org/officeDocument/2006/relationships/image" Target="../media/image13.gif"/><Relationship Id="rId15" Type="http://schemas.openxmlformats.org/officeDocument/2006/relationships/image" Target="../media/image22.gif"/><Relationship Id="rId10" Type="http://schemas.openxmlformats.org/officeDocument/2006/relationships/image" Target="../media/image17.gif"/><Relationship Id="rId19" Type="http://schemas.openxmlformats.org/officeDocument/2006/relationships/image" Target="../media/image26.gif"/><Relationship Id="rId4" Type="http://schemas.openxmlformats.org/officeDocument/2006/relationships/image" Target="../media/image12.gif"/><Relationship Id="rId9" Type="http://schemas.openxmlformats.org/officeDocument/2006/relationships/image" Target="../media/image16.gif"/><Relationship Id="rId14" Type="http://schemas.openxmlformats.org/officeDocument/2006/relationships/image" Target="../media/image2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gif"/><Relationship Id="rId13" Type="http://schemas.openxmlformats.org/officeDocument/2006/relationships/image" Target="../media/image36.gif"/><Relationship Id="rId3" Type="http://schemas.openxmlformats.org/officeDocument/2006/relationships/hyperlink" Target="http://www.google.ru/imgres?imgurl=http://www.koropschina.com.ua/uploaded/img/48f2ef3e7fbc7.jpg&amp;imgrefurl=http://koropschina.com.ua/full.php?tpl=page&amp;pid=54&amp;usg=__Cjcg6m3wm1Qa3_qbXR9FXZ8KYC8=&amp;h=615&amp;w=800&amp;sz=133&amp;hl=ru&amp;start=51&amp;zoom=1&amp;tbnid=xd_sMpWS1N1poM:&amp;tbnh=110&amp;tbnw=143&amp;prev=/images?q=%D1%84%D0%BE%D1%82%D0%BE+%D1%96+%D0%BA%D0%B0%D1%80%D1%82%D0%B8%D0%BD%D0%BA%D0%B8+%D0%B7+%D0%BF%D0%BE%D1%80%D1%83%D1%88%D0%B5%D0%BD%D0%BD%D1%8F%D0%BC+%D0%B4%D1%96%D1%82%D0%B5%D0%B9+%D0%BF%D1%80%D0%B0%D0%B2%D0%B8%D0%BB+%D0%B4%D0%BE%D1%80%D0%BE%D0%B6%D0%BD%D1%8C%D0%BE%D0%B3%D0%BE+%D1%80%D1%83%D1%85%D1%83&amp;start=40&amp;um=1&amp;hl=ru&amp;lr=&amp;newwindow=1&amp;sa=N&amp;rlz=1T4RNTN_ruUA330UA330&amp;tbs=isch:1&amp;um=1&amp;itbs=1" TargetMode="External"/><Relationship Id="rId7" Type="http://schemas.openxmlformats.org/officeDocument/2006/relationships/image" Target="../media/image30.gif"/><Relationship Id="rId12" Type="http://schemas.openxmlformats.org/officeDocument/2006/relationships/image" Target="../media/image3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gif"/><Relationship Id="rId11" Type="http://schemas.openxmlformats.org/officeDocument/2006/relationships/image" Target="../media/image34.gif"/><Relationship Id="rId5" Type="http://schemas.openxmlformats.org/officeDocument/2006/relationships/image" Target="../media/image28.gif"/><Relationship Id="rId10" Type="http://schemas.openxmlformats.org/officeDocument/2006/relationships/image" Target="../media/image33.gif"/><Relationship Id="rId4" Type="http://schemas.openxmlformats.org/officeDocument/2006/relationships/image" Target="../media/image27.jpeg"/><Relationship Id="rId9" Type="http://schemas.openxmlformats.org/officeDocument/2006/relationships/image" Target="../media/image32.gif"/><Relationship Id="rId14" Type="http://schemas.openxmlformats.org/officeDocument/2006/relationships/image" Target="../media/image3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://to-auto.com/uploads/posts/2010-04/1272097896_pdd.jp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dixata.org/uploads/posts/2008-12/thumbs/1229368999_sk1.jpg">
            <a:hlinkClick r:id="rId2" tgtFrame="&quot;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1738" y="2338262"/>
            <a:ext cx="7058020" cy="771076"/>
          </a:xfrm>
        </p:spPr>
        <p:txBody>
          <a:bodyPr>
            <a:prstTxWarp prst="textArchDow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solidFill>
                  <a:srgbClr val="E52F6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багато корисної інформації      </a:t>
            </a:r>
            <a:endParaRPr lang="uk-UA" b="1" spc="50" dirty="0">
              <a:ln w="11430"/>
              <a:solidFill>
                <a:srgbClr val="E52F67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57232"/>
            <a:ext cx="9144000" cy="857256"/>
          </a:xfrm>
        </p:spPr>
        <p:txBody>
          <a:bodyPr>
            <a:prstTxWarp prst="textArchUp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дорожнього руху</a:t>
            </a:r>
            <a:endParaRPr lang="uk-UA" sz="5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1</a:t>
            </a:fld>
            <a:endParaRPr lang="uk-UA" dirty="0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</a:t>
            </a:r>
            <a:r>
              <a:rPr lang="uk-UA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родовження </a:t>
            </a:r>
            <a:endParaRPr lang="uk-UA" dirty="0">
              <a:solidFill>
                <a:srgbClr val="FFFF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10</a:t>
            </a:fld>
            <a:endParaRPr lang="uk-UA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1357298"/>
            <a:ext cx="8286776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sng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Helvetica"/>
                <a:ea typeface="Times New Roman" pitchFamily="18" charset="0"/>
              </a:rPr>
              <a:t>Водіям мопедів і велосипедів забороняється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Helvetica"/>
                <a:ea typeface="Times New Roman" pitchFamily="18" charset="0"/>
              </a:rPr>
              <a:t>: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а) керувати мопедом або велосипедом з несправним гальмом, звуковим сигналом, а в темну пору доби і в умовах недостатньої видимості — з не увімкненою фарою і заднім ліхтарем на мопеді чи без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світлоповертачів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 на велосипеді;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б) рухатися по автомагістралях і дорогах для автомобілів, а також по проїзній частині, коли поряд є велосипедна доріжка;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в) </a:t>
            </a:r>
            <a:r>
              <a:rPr kumimoji="0" lang="uk-UA" sz="1600" b="0" i="1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рухатися по тротуарах і пішохідних доріжках (крім дітей до 7 років на дитячих велосипедах під наглядом дорослих); </a:t>
            </a:r>
            <a:endParaRPr kumimoji="0" lang="uk-UA" sz="1600" b="0" i="1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г) під час руху триматися за інший транспортний засіб;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ґ) їздити не тримаючись за руль та знімати ноги з педалей (підніжок);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д) перевозити пасажирів на велосипеді, за винятком дітей до 7 років, на додатковому сидінні, обладнаному надійно закріпленими підніжками;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е) буксирування мопедів і велосипедів;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є) буксирування причепа, не передбаченого для експлуатації з цими транспортними засобами. </a:t>
            </a:r>
            <a:endParaRPr kumimoji="0" lang="uk-UA" sz="16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7158" y="5143512"/>
            <a:ext cx="76438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E52F67"/>
                </a:solidFill>
                <a:latin typeface="Helvetica"/>
                <a:ea typeface="Times New Roman" pitchFamily="18" charset="0"/>
              </a:rPr>
              <a:t> Водії </a:t>
            </a:r>
            <a:r>
              <a:rPr lang="uk-UA" sz="1600" dirty="0" smtClean="0">
                <a:solidFill>
                  <a:srgbClr val="E52F67"/>
                </a:solidFill>
                <a:latin typeface="Helvetica"/>
                <a:ea typeface="Times New Roman" pitchFamily="18" charset="0"/>
              </a:rPr>
              <a:t>мопедів і велосипедів повинні виконувати вимоги інших пунктів цих Правил, що стосуються водіїв або пішоходів і не суперечать вимогам цього розділу. 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11</a:t>
            </a:fld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857356" y="214290"/>
            <a:ext cx="5929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Наслідки порушень Правил Дорожнього Руху</a:t>
            </a: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43570" y="1000108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E52F67"/>
                </a:solidFill>
              </a:rPr>
              <a:t>Дуже жахливі…</a:t>
            </a:r>
            <a:endParaRPr lang="uk-UA" sz="2000" dirty="0">
              <a:solidFill>
                <a:srgbClr val="E52F67"/>
              </a:solidFill>
            </a:endParaRPr>
          </a:p>
        </p:txBody>
      </p:sp>
      <p:pic>
        <p:nvPicPr>
          <p:cNvPr id="5" name="Рисунок 4" descr="http://t0.gstatic.com/images?q=tbn:SOJwfYHa-NVAkM:http://www.newsmarket.com.ua/wp-content/uploads/2010/08/zocs9sw7.jpg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357186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t3.gstatic.com/images?q=tbn:OBiXv6qWNeMx0M:http://www.avtolan.ua/attachments/news/548/548.jpg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1785926"/>
            <a:ext cx="378621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3.gstatic.com/images?q=tbn:LvELjPR2ANbQ3M:http://www.dniprograd.org/news_images/4161_big.jpg">
            <a:hlinkClick r:id="rId6" tgtFrame="_blank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72066" y="3071810"/>
            <a:ext cx="371477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85786" y="557214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E52F67"/>
                </a:solidFill>
              </a:rPr>
              <a:t>…аварії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21366351">
            <a:off x="2813270" y="-151048"/>
            <a:ext cx="4286280" cy="769441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068387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Тест</a:t>
            </a:r>
            <a:endParaRPr lang="uk-UA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78579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*На якому з малюнків показано обгін? Водії жовтого й білого автомобілів виїхали із смуги руху, яку займали раніше.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http://student.pmg17.vn.ua/grebinska/images/bilet4-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714356"/>
            <a:ext cx="464343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1928802"/>
            <a:ext cx="8072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*Чи дозволяється водіям велосипедів їздити тротуарами?</a:t>
            </a:r>
          </a:p>
          <a:p>
            <a:endParaRPr lang="uk-UA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            ? Дозволяється за відсутності пішоходів.</a:t>
            </a:r>
            <a:br>
              <a:rPr lang="uk-UA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75000"/>
                  </a:schemeClr>
                </a:solidFill>
              </a:rPr>
              <a:t>            ? Забороняється, крім дітей до 7 років на дитячих велосипедах під наглядом дорослих.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7857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*Який знак означає "Готель або мотель"?</a:t>
            </a:r>
          </a:p>
        </p:txBody>
      </p:sp>
      <p:pic>
        <p:nvPicPr>
          <p:cNvPr id="8" name="Рисунок 7" descr="http://student.pmg17.vn.ua/grebinska/images/bilet4-4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428736"/>
            <a:ext cx="464343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572000" y="307181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*На якому малюнку показані дозволені напрямки руху?</a:t>
            </a:r>
          </a:p>
        </p:txBody>
      </p:sp>
      <p:pic>
        <p:nvPicPr>
          <p:cNvPr id="10" name="Рисунок 9" descr="http://student.pmg17.vn.ua/grebinska/images/bilet4-5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929066"/>
            <a:ext cx="435771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42844" y="32861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*Де наноситься суцільна жовта лінія, що позначає місця, де заборонено зупинку? </a:t>
            </a:r>
          </a:p>
        </p:txBody>
      </p:sp>
      <p:pic>
        <p:nvPicPr>
          <p:cNvPr id="12" name="Рисунок 11" descr="http://student.pmg17.vn.ua/grebinska/images/bilet4-6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857628"/>
            <a:ext cx="39290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0" y="4286256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92D050"/>
                </a:solidFill>
              </a:rPr>
              <a:t>     ? Тільки біля краю проїзної частини.</a:t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dirty="0" smtClean="0">
                <a:solidFill>
                  <a:srgbClr val="92D050"/>
                </a:solidFill>
              </a:rPr>
              <a:t>     ? Біля краю проїзної частини або по </a:t>
            </a:r>
          </a:p>
          <a:p>
            <a:r>
              <a:rPr lang="uk-UA" dirty="0" smtClean="0">
                <a:solidFill>
                  <a:srgbClr val="92D050"/>
                </a:solidFill>
              </a:rPr>
              <a:t>       верх бордюру тротуарів. </a:t>
            </a:r>
            <a:br>
              <a:rPr lang="uk-UA" dirty="0" smtClean="0">
                <a:solidFill>
                  <a:srgbClr val="92D050"/>
                </a:solidFill>
              </a:rPr>
            </a:br>
            <a:r>
              <a:rPr lang="uk-UA" dirty="0" smtClean="0">
                <a:solidFill>
                  <a:srgbClr val="92D050"/>
                </a:solidFill>
              </a:rPr>
              <a:t>     ? Тільки по верху бордюру тротуарів.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643570" y="3714752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*Зупинку заборонено: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868" y="4214818"/>
            <a:ext cx="63579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                 ?Тільки на мостах.</a:t>
            </a:r>
            <a:b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                ?Тільки на естакадах та 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                  шляхопроводах </a:t>
            </a:r>
            <a:b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                 ? В усіх перелічених місцях.</a:t>
            </a:r>
            <a:b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                 ?Тільки на мостах та естакадах. 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50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1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13</a:t>
            </a:fld>
            <a:endParaRPr lang="uk-UA" dirty="0"/>
          </a:p>
        </p:txBody>
      </p:sp>
      <p:pic>
        <p:nvPicPr>
          <p:cNvPr id="3" name="Рисунок 2" descr="Закарпатські школярі я— найталановитіші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0" cy="2786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З 1 лютого розпочинається Всеукраїнський конкурс дитячого малюнка «ДАІ майбутнього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143248"/>
            <a:ext cx="3500462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ttp://t2.gstatic.com/images?q=tbn:u-D-Dw_qzn-FeM:http://www.biblioteka.r52.ru/upload/images/news/article.1244545563.jpg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786" y="0"/>
            <a:ext cx="3786214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571604" y="2643182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Малюнки дітей</a:t>
            </a:r>
            <a:endParaRPr lang="uk-UA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34400" cy="758952"/>
          </a:xfrm>
        </p:spPr>
        <p:txBody>
          <a:bodyPr>
            <a:prstTxWarp prst="textArchUp">
              <a:avLst/>
            </a:prstTxWarp>
          </a:bodyPr>
          <a:lstStyle/>
          <a:p>
            <a:r>
              <a:rPr lang="uk-UA" dirty="0" smtClean="0">
                <a:solidFill>
                  <a:srgbClr val="7502F4"/>
                </a:solidFill>
              </a:rPr>
              <a:t>Кінець презентації</a:t>
            </a:r>
            <a:endParaRPr lang="uk-UA" dirty="0">
              <a:solidFill>
                <a:srgbClr val="7502F4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14</a:t>
            </a:fld>
            <a:endParaRPr lang="uk-UA" dirty="0"/>
          </a:p>
        </p:txBody>
      </p:sp>
      <p:pic>
        <p:nvPicPr>
          <p:cNvPr id="4" name="Рисунок 3" descr="http://t2.gstatic.com/images?q=tbn:1e723yO4o9OiWM:http://www.vuso.at.ua/Kartinki/72.jpg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357298"/>
            <a:ext cx="214314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ПДД - Правила Дорожного Движения Украины :: ПДР - Правила Дорожнього Руху України">
            <a:hlinkClick r:id="rId4"/>
          </p:cNvPr>
          <p:cNvPicPr/>
          <p:nvPr/>
        </p:nvPicPr>
        <p:blipFill>
          <a:blip r:embed="rId5">
            <a:lum contrast="10000"/>
          </a:blip>
          <a:srcRect/>
          <a:stretch>
            <a:fillRect/>
          </a:stretch>
        </p:blipFill>
        <p:spPr bwMode="auto">
          <a:xfrm>
            <a:off x="5214942" y="2571744"/>
            <a:ext cx="3357571" cy="2428879"/>
          </a:xfrm>
          <a:prstGeom prst="snip2Same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428960" y="1714488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 ви були до презентації</a:t>
            </a:r>
            <a:endParaRPr lang="uk-U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3429000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це після неї</a:t>
            </a:r>
            <a:endParaRPr lang="uk-U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43174" y="2071678"/>
            <a:ext cx="1571636" cy="928694"/>
          </a:xfrm>
          <a:prstGeom prst="leftArrow">
            <a:avLst/>
          </a:prstGeom>
          <a:solidFill>
            <a:srgbClr val="E52F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2571736" y="4000504"/>
            <a:ext cx="2357454" cy="1071570"/>
          </a:xfrm>
          <a:prstGeom prst="strip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1571604" y="5500702"/>
            <a:ext cx="650085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Дякую, що прослухали презентацію. </a:t>
            </a:r>
            <a:endParaRPr lang="uk-UA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ОБО</a:t>
            </a:r>
            <a:r>
              <a:rPr lang="uk-UA" dirty="0" smtClean="0">
                <a:solidFill>
                  <a:srgbClr val="E52F67"/>
                </a:solidFill>
              </a:rPr>
              <a:t>В'Я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ЗКИ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 І ПР</a:t>
            </a:r>
            <a:r>
              <a:rPr lang="uk-UA" dirty="0" smtClean="0">
                <a:solidFill>
                  <a:srgbClr val="00B050"/>
                </a:solidFill>
              </a:rPr>
              <a:t>АВА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00B0F0"/>
                </a:solidFill>
              </a:rPr>
              <a:t>ПІШ</a:t>
            </a:r>
            <a:r>
              <a:rPr lang="uk-UA" dirty="0" smtClean="0">
                <a:solidFill>
                  <a:srgbClr val="2260EA"/>
                </a:solidFill>
              </a:rPr>
              <a:t>ОХО</a:t>
            </a:r>
            <a:r>
              <a:rPr lang="uk-UA" dirty="0" smtClean="0">
                <a:solidFill>
                  <a:srgbClr val="7030A0"/>
                </a:solidFill>
              </a:rPr>
              <a:t>ДІВ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2</a:t>
            </a:fld>
            <a:endParaRPr lang="uk-UA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14282" y="1357299"/>
            <a:ext cx="8715436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FF000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П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ішохід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-  особа,  яка  бере  участь  у  дорожньому русі поза </a:t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транспортними засобами і не виконує на дорозі будь-яку роботу.  До </a:t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пішоходів  прирівнюються  також особи,  які рухаються в інвалідних </a:t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колясках без двигуна,  ведуть велосипед,  мопед,  мотоцикл, везуть </a:t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санки, візок, дитячу чи інвалідну коляску.</a:t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/>
            </a:r>
            <a:b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786058"/>
            <a:ext cx="7429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Проїзна </a:t>
            </a:r>
            <a:r>
              <a:rPr lang="uk-UA" dirty="0" smtClean="0">
                <a:solidFill>
                  <a:srgbClr val="FF000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частина   </a:t>
            </a:r>
            <a:r>
              <a:rPr lang="uk-UA" dirty="0" smtClean="0">
                <a:solidFill>
                  <a:srgbClr val="00B05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-  елемент  дороги,  призначений  для  руху </a:t>
            </a:r>
            <a:br>
              <a:rPr lang="uk-UA" dirty="0" smtClean="0">
                <a:solidFill>
                  <a:srgbClr val="00B05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lang="uk-UA" dirty="0" smtClean="0">
                <a:solidFill>
                  <a:srgbClr val="00B05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нерейкових  транспортних  засобів.  Дорога  може   мати   декілька </a:t>
            </a:r>
            <a:br>
              <a:rPr lang="uk-UA" dirty="0" smtClean="0">
                <a:solidFill>
                  <a:srgbClr val="00B05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</a:br>
            <a:r>
              <a:rPr lang="uk-UA" dirty="0" smtClean="0">
                <a:solidFill>
                  <a:srgbClr val="00B05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проїзних частин, межами яких є розділювальні </a:t>
            </a:r>
            <a:r>
              <a:rPr lang="uk-UA" dirty="0" smtClean="0">
                <a:solidFill>
                  <a:srgbClr val="00B050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смуги.</a:t>
            </a:r>
            <a:endParaRPr lang="uk-UA" dirty="0" smtClean="0">
              <a:solidFill>
                <a:srgbClr val="00B050"/>
              </a:solidFill>
              <a:latin typeface="Arial Unicode MS" pitchFamily="34" charset="-128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14282" y="3714752"/>
            <a:ext cx="878687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E015E5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   Пішоходи </a:t>
            </a:r>
            <a:r>
              <a:rPr lang="uk-UA" dirty="0" smtClean="0">
                <a:solidFill>
                  <a:srgbClr val="E015E5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повинні рухатися по тротуарах і пішохідних доріжках, тримаючись правого боку.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2260EA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Якщо немає тротуарів, пішохідних доріжок або пересуватися по них неможливо, пішоходи можуть рухатися велосипедними доріжками, тримаючись правого боку і не утруднюючи рух на велосипедах і мопедах, або в один ряд узбіччям, тримаючись якомога правіше, а у разі його відсутності або неможливості рухатися по ньому — по краю проїзної частини назустріч руху транспортних засобів. </a:t>
            </a:r>
            <a:r>
              <a:rPr lang="uk-UA" dirty="0" smtClean="0">
                <a:solidFill>
                  <a:srgbClr val="2260EA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При цьому треба бути обережним і не заважати іншим учасникам дорожнього руху. </a:t>
            </a:r>
            <a:r>
              <a:rPr lang="uk-UA" dirty="0" smtClean="0">
                <a:solidFill>
                  <a:srgbClr val="2260EA"/>
                </a:solidFill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 </a:t>
            </a:r>
            <a:endParaRPr lang="uk-UA" dirty="0" smtClean="0">
              <a:solidFill>
                <a:srgbClr val="2260EA"/>
              </a:solidFill>
              <a:latin typeface="Arial Unicode MS" pitchFamily="34" charset="-128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5720" y="3857628"/>
            <a:ext cx="142876" cy="142876"/>
          </a:xfrm>
          <a:prstGeom prst="ellipse">
            <a:avLst/>
          </a:prstGeom>
          <a:solidFill>
            <a:srgbClr val="E52F67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E015E5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42844" y="928670"/>
            <a:ext cx="8858312" cy="5500726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2260EA"/>
                </a:solidFill>
                <a:effectLst/>
                <a:latin typeface="Helvetica"/>
                <a:ea typeface="Times New Roman" pitchFamily="18" charset="0"/>
              </a:rPr>
              <a:t>Пішохід має право: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2260EA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2260EA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а) на перевагу під час переходу проїзної частини позначеними нерегульованими пішохідними переходами, а також регульованими переходами за наявності на те відповідного сигналу регулювальника чи світлофора;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2260EA"/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2260EA"/>
                </a:solidFill>
                <a:effectLst/>
                <a:latin typeface="Helvetica"/>
                <a:ea typeface="Calibri" pitchFamily="34" charset="0"/>
                <a:cs typeface="Tahoma" pitchFamily="34" charset="0"/>
              </a:rPr>
              <a:t>б) вимагати від органів виконавчої влади, власників автомобільних доріг, вулиць і залізничних переїздів створення умов для забезпечення безпеки дорожнього руху.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2260EA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Пішоходам забороняється: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а) виходити на проїзну частину, не впевнившись у відсутності небезпеки для себе та інших учасників руху;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б) раптово виходити, вибігати на проїзну частину, в тому числі на пішохідний перехід;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в) допускати самостійний, без нагляду дорослих, вихід дітей дошкільного віку на проїзну частину;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г) переходити проїзну частину поза пішохідним переходом, якщо є розділювальна смуга або дорога має чотири і більше смуг для руху в обох напрямках, а також у місцях, де встановлено огородження;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ґ) затримуватися і зупинятися на проїзній частині, якщо це не пов'язано із забезпеченням безпеки дорожнього руху;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7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д) рухатися по автомагістралі чи дорозі для автомобілів, за винятком пішохідних доріжок, місць стоянки і відпочинку. 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rgbClr val="E52F67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2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400" fill="hold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"/>
                                        <p:tgtEl>
                                          <p:spTgt spid="9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400" fill="hold"/>
                                        <p:tgtEl>
                                          <p:spTgt spid="9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00" fill="hold"/>
                                        <p:tgtEl>
                                          <p:spTgt spid="9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"/>
                                        <p:tgtEl>
                                          <p:spTgt spid="92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92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00" fill="hold"/>
                                        <p:tgtEl>
                                          <p:spTgt spid="92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21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ED00019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1643050"/>
            <a:ext cx="2857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7502F4"/>
                </a:solidFill>
              </a:rPr>
              <a:t> </a:t>
            </a:r>
            <a:r>
              <a:rPr lang="uk-UA" dirty="0" smtClean="0">
                <a:solidFill>
                  <a:srgbClr val="FFFF00"/>
                </a:solidFill>
              </a:rPr>
              <a:t> </a:t>
            </a:r>
            <a:r>
              <a:rPr lang="uk-UA" dirty="0" smtClean="0">
                <a:solidFill>
                  <a:srgbClr val="FF66FF"/>
                </a:solidFill>
              </a:rPr>
              <a:t> 1.1. Ці Правила відповідно до Закон України “ Про дорожній рух ” встановлюють єдиний порядок дорожнього руху на всій території України. </a:t>
            </a:r>
            <a:endParaRPr lang="uk-UA" dirty="0">
              <a:solidFill>
                <a:srgbClr val="FF66FF"/>
              </a:solidFill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786050" y="1571612"/>
            <a:ext cx="67151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uk-UA" dirty="0" smtClean="0">
                <a:blipFill>
                  <a:blip r:embed="rId3"/>
                  <a:tile tx="0" ty="0" sx="100000" sy="100000" flip="none" algn="tl"/>
                </a:blipFill>
              </a:rPr>
              <a:t> </a:t>
            </a:r>
            <a:r>
              <a:rPr lang="uk-UA" dirty="0" smtClean="0">
                <a:solidFill>
                  <a:srgbClr val="FFC000"/>
                </a:solidFill>
              </a:rPr>
              <a:t> 1.2. В Україні установлено правосторонній рух транспортних засобів.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FFC000"/>
                </a:solidFill>
              </a:rPr>
              <a:t>   1.3. Учасники дорожнього руху зобов'язані знати й неухильно виконувати вимоги цих Правил, а також бути взаємно ввічливими.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FFC000"/>
                </a:solidFill>
              </a:rPr>
              <a:t>   1.4. Кожний учасник дорожнього руху має право розраховувати на те, що й інші учасники виконують ці Правила.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2844" y="3786190"/>
            <a:ext cx="764386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lang="uk-UA" dirty="0" smtClean="0">
                <a:solidFill>
                  <a:srgbClr val="00B050"/>
                </a:solidFill>
              </a:rPr>
              <a:t> 1.5. Дії або бездіяльність учасників дорожнього руху та інших осіб не повинні створювати небезпеку чи перешкоду для руху, загрожувати життю або здоров'ю громадян, завдавати матеріальних збитків. </a:t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dirty="0" smtClean="0">
                <a:solidFill>
                  <a:srgbClr val="00B050"/>
                </a:solidFill>
              </a:rPr>
              <a:t>   Особа, яка створила такі умови, зобов'язана негайно вжити заходів до забезпечення безпеки дорожнього руху на цій ділянці дороги та вжити всіх можливих заходів до усунення перешкод, а якщо це неможливо, попередити про них інших учасників дорожнього руху, повідомити підрозділ міліції, власника дороги або уповноважений ним орган</a:t>
            </a:r>
            <a:r>
              <a:rPr lang="uk-UA" dirty="0" smtClean="0">
                <a:solidFill>
                  <a:srgbClr val="92D050"/>
                </a:solidFill>
              </a:rPr>
              <a:t>. </a:t>
            </a:r>
          </a:p>
        </p:txBody>
      </p:sp>
      <p:pic>
        <p:nvPicPr>
          <p:cNvPr id="3" name="Рисунок 2" descr="http://dixata.org/uploads/posts/2008-12/thumbs/1229368954_sk2.jpg">
            <a:hlinkClick r:id="rId4" tgtFrame="&quot;&quot;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28726" y="214290"/>
            <a:ext cx="7358114" cy="64295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для учнів 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786182" y="928670"/>
            <a:ext cx="5000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ЗАГАЛЬНІ ПОЛОЖЕННЯ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1428736"/>
            <a:ext cx="78581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2260EA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1.6. Використовувати дороги не за їх призначенням і встановлювати засоби організації дорожнього руху дозволяється лише за узгодженими з Державтоінспекцією рішеннями власників доріг або уповноважених ними органів.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60EA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2260EA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  1.7. Водії, пішоходи та пасажири зобов'язані бути особливо уважними до таких категорій учасників дорожнього руху, як діти, люди похилого віку та особи з явними ознаками інвалідності.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2260EA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2260EA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   1.8. Обмеження в дорожньому русі, крім передбачених цими Правилами, можуть бути запроваджені в установленому законодавством порядку. 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rgbClr val="2260EA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4786322"/>
            <a:ext cx="67151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Автомагістраль - автомобільна дорога, початок і кінець якої позначаються дорожніми знаками </a:t>
            </a:r>
            <a:r>
              <a:rPr lang="uk-UA" dirty="0" smtClean="0">
                <a:solidFill>
                  <a:srgbClr val="2260EA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k-UA" dirty="0" smtClean="0">
              <a:solidFill>
                <a:srgbClr val="2260EA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270" name="img_crop" descr="Автомагістраль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4572008"/>
            <a:ext cx="1857388" cy="1928802"/>
          </a:xfrm>
          <a:prstGeom prst="rect">
            <a:avLst/>
          </a:prstGeom>
          <a:noFill/>
        </p:spPr>
      </p:pic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19145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56435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rgbClr val="E015E5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Пішохідні переходи позначаються дорожніми знаками </a:t>
            </a:r>
          </a:p>
        </p:txBody>
      </p:sp>
      <p:pic>
        <p:nvPicPr>
          <p:cNvPr id="18" name="img_crop" descr="Пішохідний перехід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6" y="5357826"/>
            <a:ext cx="192882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g_crop" descr="Підземний пішохідний перехід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57686" y="5357826"/>
            <a:ext cx="192882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g_crop" descr="Надземний пішохідний перехід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57686" y="5357826"/>
            <a:ext cx="192882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3</a:t>
            </a:fld>
            <a:endParaRPr lang="uk-UA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4214818"/>
            <a:ext cx="7858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dirty="0" smtClean="0">
                <a:solidFill>
                  <a:srgbClr val="FFFF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Суцільна горизонтальна лінія позначає місця, де зупинку заборонено і наноситься біля краю проїзної частини і поверх бордюру. </a:t>
            </a:r>
          </a:p>
        </p:txBody>
      </p:sp>
      <p:sp>
        <p:nvSpPr>
          <p:cNvPr id="23" name="Штриховая стрелка вправо 22"/>
          <p:cNvSpPr/>
          <p:nvPr/>
        </p:nvSpPr>
        <p:spPr>
          <a:xfrm>
            <a:off x="3786182" y="5143512"/>
            <a:ext cx="2857520" cy="21431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2357422" y="6000768"/>
            <a:ext cx="1928826" cy="214314"/>
          </a:xfrm>
          <a:prstGeom prst="stripedRightArrow">
            <a:avLst/>
          </a:prstGeom>
          <a:solidFill>
            <a:srgbClr val="24D8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500"/>
                            </p:stCondLst>
                            <p:childTnLst>
                              <p:par>
                                <p:cTn id="10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50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266" grpId="1"/>
      <p:bldP spid="11268" grpId="0"/>
      <p:bldP spid="2" grpId="0"/>
      <p:bldP spid="11265" grpId="0"/>
      <p:bldP spid="11269" grpId="0"/>
      <p:bldP spid="11271" grpId="0"/>
      <p:bldP spid="17" grpId="0"/>
      <p:bldP spid="22" grpId="0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4</a:t>
            </a:fld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142984"/>
            <a:ext cx="86439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Дорожні знаки (додаток 1 Правил дорожнього руху) поділяються на сім груп (категорій):</a:t>
            </a:r>
          </a:p>
          <a:p>
            <a:pPr lvl="0"/>
            <a:r>
              <a:rPr lang="uk-UA" dirty="0" smtClean="0">
                <a:solidFill>
                  <a:srgbClr val="00B0F0"/>
                </a:solidFill>
              </a:rPr>
              <a:t>а) </a:t>
            </a:r>
            <a:r>
              <a:rPr lang="uk-UA" dirty="0" smtClean="0">
                <a:solidFill>
                  <a:srgbClr val="00B0F0"/>
                </a:solidFill>
                <a:hlinkClick r:id="rId2" tooltip="Попереджувальні знаки (ще не написана)"/>
              </a:rPr>
              <a:t>Попереджувальні знаки</a:t>
            </a:r>
            <a:r>
              <a:rPr lang="uk-UA" dirty="0" smtClean="0">
                <a:solidFill>
                  <a:srgbClr val="00B0F0"/>
                </a:solidFill>
              </a:rPr>
              <a:t>. Червона окантовка. Інформують водіїв про наближення до небезпечної ділянки дороги і характер небезпеки. Під час руху по цій ділянці необхідно вжити заходів для безпечного проїзду. Мають трикутну форму. Фон — білий, малюнки — чорні. </a:t>
            </a:r>
          </a:p>
          <a:p>
            <a:pPr lvl="0"/>
            <a:r>
              <a:rPr lang="uk-UA" dirty="0" smtClean="0">
                <a:solidFill>
                  <a:srgbClr val="0070C0"/>
                </a:solidFill>
              </a:rPr>
              <a:t>б) </a:t>
            </a:r>
            <a:r>
              <a:rPr lang="uk-UA" dirty="0" smtClean="0">
                <a:solidFill>
                  <a:srgbClr val="0070C0"/>
                </a:solidFill>
                <a:hlinkClick r:id="rId3" tooltip="Знаки пріоритету (ще не написана)"/>
              </a:rPr>
              <a:t>Знаки пріоритету</a:t>
            </a:r>
            <a:r>
              <a:rPr lang="uk-UA" dirty="0" smtClean="0">
                <a:solidFill>
                  <a:srgbClr val="0070C0"/>
                </a:solidFill>
              </a:rPr>
              <a:t>. Встановлюють черговість проїзду перехресть, перехрещень проїзних частин або вузьких ділянок дороги Форми бувають різними. </a:t>
            </a:r>
          </a:p>
          <a:p>
            <a:pPr lvl="0"/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в)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hlinkClick r:id="rId4" tooltip="Заборонні знаки (ще не написана)"/>
              </a:rPr>
              <a:t>Заборонні знаки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. Запроваджують або скасовують певні обмеження в русі, наприклад, розворот; забороняють рух певних транспортних засобів, наприклад, заборона руху для тракторів. Форма — кругла, фон — білий, колір малюнків — чорний. </a:t>
            </a:r>
          </a:p>
          <a:p>
            <a:pPr lvl="0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г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  <a:hlinkClick r:id="rId5" tooltip="Наказові знаки (ще не написана)"/>
              </a:rPr>
              <a:t>Наказові знаки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. Показують обов'язкові напрямки руху або дозволяють деяким категоріям учасників рух по проїзній частині чи окремих її ділянках, а також запроваджують або скасовують деякі обмеження. Форма — кругла, фон — синій, малюнки — білі.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928670"/>
            <a:ext cx="9144000" cy="532453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ґ</a:t>
            </a:r>
            <a:r>
              <a:rPr lang="uk-UA" sz="2000" u="sng" dirty="0" smtClean="0">
                <a:solidFill>
                  <a:srgbClr val="C00000"/>
                </a:solidFill>
              </a:rPr>
              <a:t>) Інформаційно-вказівні знаки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Запроваджують або скасовують певний режим руху, а також інформують учасників дорожнього руху про розташування населених пунктів, різних об'єктів, територій, де діють спеціальні правила. До цих знаків відносяться також покажчики напрямів і відстаней, кілометрові знаки, 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знаки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 з вказівкою назв міст і річок. Форма — квадрат або прямокутник, колір фону, як правило, синій (на автомагістралях — зелений), колір малюнків, як правило, білий. </a:t>
            </a:r>
          </a:p>
          <a:p>
            <a:pPr lvl="0"/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д) </a:t>
            </a:r>
            <a:r>
              <a:rPr lang="uk-UA" sz="2000" u="sng" dirty="0" smtClean="0">
                <a:solidFill>
                  <a:srgbClr val="C00000"/>
                </a:solidFill>
              </a:rPr>
              <a:t>Знаки сервісу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Інформують учасників дорожнього руху про розташування об'єктів обслуговування: автозаправних станцій, готелів, кемпінгів. Форма — прямокутна, колір фону — білий, колір малюнків — чорний, окантовка синя. </a:t>
            </a:r>
          </a:p>
          <a:p>
            <a:pPr lvl="0"/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е) </a:t>
            </a:r>
            <a:r>
              <a:rPr lang="uk-UA" sz="2000" u="sng" dirty="0" smtClean="0">
                <a:solidFill>
                  <a:srgbClr val="C00000"/>
                </a:solidFill>
              </a:rPr>
              <a:t>Таблички до дорожніх знаків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</a:rPr>
              <a:t>Уточнюють або обмежують дію знаків, разом з якими вони встановлені за часом (наприклад, тільки по буденних днях) або поширюючи їх тільки на певні категорії транспортних засобів (наприклад, тільки для вантажівок), або надають іншу додаткову інформацію. Форма — прямокутна, колір фону — білий, колір малюнка — чорний, окантовка — чорна. </a:t>
            </a:r>
            <a:endParaRPr lang="uk-UA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285728"/>
            <a:ext cx="2480166" cy="461665"/>
          </a:xfrm>
          <a:prstGeom prst="rect">
            <a:avLst/>
          </a:prstGeom>
        </p:spPr>
        <p:txBody>
          <a:bodyPr wrap="none">
            <a:prstTxWarp prst="textTriangle">
              <a:avLst/>
            </a:prstTxWarp>
            <a:spAutoFit/>
          </a:bodyPr>
          <a:lstStyle/>
          <a:p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Класифікація</a:t>
            </a:r>
            <a:endParaRPr lang="uk-U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6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100"/>
                            </p:stCondLst>
                            <p:childTnLst>
                              <p:par>
                                <p:cTn id="4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6858016" cy="714404"/>
          </a:xfrm>
        </p:spPr>
        <p:txBody>
          <a:bodyPr>
            <a:norm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Різні види знаків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5</a:t>
            </a:fld>
            <a:endParaRPr lang="uk-UA" dirty="0"/>
          </a:p>
        </p:txBody>
      </p:sp>
      <p:pic>
        <p:nvPicPr>
          <p:cNvPr id="4" name="img_crop" descr="Доріжка для пішоходів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962025" cy="9525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5" name="img_crop" descr="Доріжка для велосипедистів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714488"/>
            <a:ext cx="952500" cy="9525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6" name="img_crop" descr="Пішохідний перехід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1285860"/>
            <a:ext cx="933450" cy="942975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7" name="img_crop" descr="Надземний пішохідний перехід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1643050"/>
            <a:ext cx="923925" cy="942975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8" name="img_crop" descr="Місце для стоянки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4" y="1285860"/>
            <a:ext cx="962025" cy="95250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9" name="img_crop" descr="Пункт першої медичної допомоги"/>
          <p:cNvPicPr/>
          <p:nvPr/>
        </p:nvPicPr>
        <p:blipFill>
          <a:blip r:embed="rId8">
            <a:lum bright="-10000"/>
          </a:blip>
          <a:srcRect/>
          <a:stretch>
            <a:fillRect/>
          </a:stretch>
        </p:blipFill>
        <p:spPr bwMode="auto">
          <a:xfrm>
            <a:off x="7929586" y="4857760"/>
            <a:ext cx="1071570" cy="1428760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0" name="img_crop" descr="Житлова зона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1285860"/>
            <a:ext cx="1071570" cy="1357322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1" name="img_crop" descr="Визначні місця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29586" y="1643050"/>
            <a:ext cx="1000132" cy="1214446"/>
          </a:xfrm>
          <a:prstGeom prst="rect">
            <a:avLst/>
          </a:prstGeom>
          <a:noFill/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2" name="img_crop" descr="Кемпінг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14282" y="4857760"/>
            <a:ext cx="9525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g_crop" descr="Готель або мотель"/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214414" y="4857760"/>
            <a:ext cx="1000132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g_crop" descr="Ресторан або їдальня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285984" y="4857760"/>
            <a:ext cx="107157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g_crop" descr="Лікарня"/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428992" y="4857760"/>
            <a:ext cx="1000132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img_crop" descr="Місце зупинки тролейбуса"/>
          <p:cNvPicPr/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500562" y="4857760"/>
            <a:ext cx="100013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img_crop" descr="Місце зупинки трамвая"/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572132" y="4857760"/>
            <a:ext cx="107157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img_crop" descr="Місце зупинки автобуса"/>
          <p:cNvPicPr/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786578" y="4857760"/>
            <a:ext cx="107157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img_crop" descr="Пішохідна зона"/>
          <p:cNvPicPr/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5572132" y="1643050"/>
            <a:ext cx="11430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img_crop" descr="Доріжка для пішоходів і велосипедистів"/>
          <p:cNvPicPr/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14282" y="3286124"/>
            <a:ext cx="9620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0" y="2357430"/>
            <a:ext cx="150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Доріжка для пішоходів</a:t>
            </a:r>
            <a:endParaRPr lang="uk-UA" dirty="0">
              <a:solidFill>
                <a:srgbClr val="2260EA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85852" y="271462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Доріжка для велосипедистів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14678" y="271462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Надземний перехід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57686" y="2214554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Місце для стоянки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29256" y="285749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Пішохідна зона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58148" y="3643314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Пункт першої медичної допомоги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15140" y="2714620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Житлова зона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86678" y="285749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Визначні місця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786578" y="3857628"/>
            <a:ext cx="1285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Місце зупинки автобуса</a:t>
            </a:r>
            <a:endParaRPr lang="uk-UA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5572132" y="3857628"/>
            <a:ext cx="11524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Місце зупинки трамвая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286248" y="3857628"/>
            <a:ext cx="14587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Місце зупинки тролейбуса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357554" y="435769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Лікарня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357422" y="3857628"/>
            <a:ext cx="12858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Ресторан або їдальня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214414" y="3857628"/>
            <a:ext cx="1071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Готель або мотель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14282" y="4429132"/>
            <a:ext cx="1071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Кемпінг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285852" y="3429000"/>
            <a:ext cx="4533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2260EA"/>
                </a:solidFill>
              </a:rPr>
              <a:t>Доріжка для пішоходів і велосипедистів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t0.gstatic.com/images?q=tbn:xd_sMpWS1N1poM:http://www.koropschina.com.ua/uploaded/img/48f2ef3e7fbc7.jpg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85720" cy="28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поведінки на дорозі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6</a:t>
            </a:fld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1428736"/>
            <a:ext cx="75009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uk-UA" i="1" dirty="0" smtClean="0">
                <a:solidFill>
                  <a:srgbClr val="E52F67"/>
                </a:solidFill>
              </a:rPr>
              <a:t>Пішоходи повинні переходити проїзну частину по пішохідних переходах, у тому числі підземних і надземних, а у разі їх відсутності — на перехрестях по лініях тротуарів або узбіч. </a:t>
            </a:r>
          </a:p>
          <a:p>
            <a:pPr>
              <a:buFont typeface="Arial" charset="0"/>
              <a:buChar char="•"/>
            </a:pPr>
            <a:r>
              <a:rPr lang="uk-UA" i="1" dirty="0" smtClean="0">
                <a:solidFill>
                  <a:srgbClr val="E52F67"/>
                </a:solidFill>
              </a:rPr>
              <a:t>Під </a:t>
            </a:r>
            <a:r>
              <a:rPr lang="uk-UA" i="1" dirty="0" smtClean="0">
                <a:solidFill>
                  <a:srgbClr val="E52F67"/>
                </a:solidFill>
              </a:rPr>
              <a:t>час переходу вулиці подивіться спочатку вліво, а потім вправо!</a:t>
            </a:r>
          </a:p>
          <a:p>
            <a:pPr>
              <a:buFont typeface="Arial" charset="0"/>
              <a:buChar char="•"/>
            </a:pPr>
            <a:r>
              <a:rPr lang="uk-UA" i="1" dirty="0" smtClean="0">
                <a:solidFill>
                  <a:srgbClr val="E52F67"/>
                </a:solidFill>
              </a:rPr>
              <a:t>Обходьте тролейбус, автобус чи автомобіль тільки ззаду, трамвай тільки спереду, а краще дочекатися, коли він від</a:t>
            </a:r>
            <a:r>
              <a:rPr lang="en-US" i="1" dirty="0" smtClean="0">
                <a:solidFill>
                  <a:srgbClr val="E52F67"/>
                </a:solidFill>
              </a:rPr>
              <a:t>’</a:t>
            </a:r>
            <a:r>
              <a:rPr lang="uk-UA" i="1" dirty="0" smtClean="0">
                <a:solidFill>
                  <a:srgbClr val="E52F67"/>
                </a:solidFill>
              </a:rPr>
              <a:t>їде, і перейти вулицю на пішохідному переході.</a:t>
            </a:r>
            <a:endParaRPr lang="uk-UA" i="1" dirty="0">
              <a:solidFill>
                <a:srgbClr val="E52F67"/>
              </a:solidFill>
            </a:endParaRPr>
          </a:p>
        </p:txBody>
      </p:sp>
      <p:pic>
        <p:nvPicPr>
          <p:cNvPr id="17" name="img_crop" descr="Проїзд без зупинки заборонено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929066"/>
            <a:ext cx="952500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18" name="img_crop" descr="http://help.meta.ua/userpic/auto/zn_3_34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71604" y="3786190"/>
            <a:ext cx="962025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7" name="img_crop" descr="Діти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786190"/>
            <a:ext cx="1076325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0" name="img_crop" descr="Кінець усіх заборон і обмежень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00562" y="3786190"/>
            <a:ext cx="962025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6" name="img_crop" descr="Рух на велосипедах заборонено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85720" y="5000636"/>
            <a:ext cx="971550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3" name="img_crop" descr="Розворот заборонено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2" y="3500438"/>
            <a:ext cx="962025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2" name="img_crop" descr="Обмеження максимальної швидкості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71934" y="5715016"/>
            <a:ext cx="962025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4" name="img_crop" descr="В'їзд заборонено"/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500166" y="5357826"/>
            <a:ext cx="962025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pic>
        <p:nvPicPr>
          <p:cNvPr id="25" name="img_crop" descr="Рух пішоходів заборонено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429520" y="3429000"/>
            <a:ext cx="971550" cy="952500"/>
          </a:xfrm>
          <a:prstGeom prst="rect">
            <a:avLst/>
          </a:prstGeom>
          <a:noFill/>
          <a:ln w="9525">
            <a:solidFill>
              <a:srgbClr val="2260EA"/>
            </a:solidFill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1500166" y="471488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Зупинку заборонено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28926" y="478632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Обережно ДІТИ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86248" y="4786322"/>
            <a:ext cx="1500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Кінець усіх заборон і обмежень</a:t>
            </a:r>
            <a:endParaRPr lang="uk-UA" dirty="0"/>
          </a:p>
        </p:txBody>
      </p:sp>
      <p:sp>
        <p:nvSpPr>
          <p:cNvPr id="40" name="TextBox 39"/>
          <p:cNvSpPr txBox="1"/>
          <p:nvPr/>
        </p:nvSpPr>
        <p:spPr>
          <a:xfrm>
            <a:off x="285720" y="593467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Рух  на велосипедах заборонено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786446" y="457200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Розворот заборонено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5174" y="442913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Обмеження максимальної швидкості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00298" y="557214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В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uk-UA" dirty="0" smtClean="0">
                <a:solidFill>
                  <a:srgbClr val="FF0000"/>
                </a:solidFill>
              </a:rPr>
              <a:t>їзд заборонено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00628" y="5643578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Рух пішоходів 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     заборонено</a:t>
            </a:r>
          </a:p>
        </p:txBody>
      </p:sp>
      <p:pic>
        <p:nvPicPr>
          <p:cNvPr id="45" name="img_crop" descr="Подачу звукового сигналу заборонено"/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715140" y="5429264"/>
            <a:ext cx="9620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7643802" y="5286388"/>
            <a:ext cx="1500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Подачу звукового сигналу заборонено</a:t>
            </a:r>
            <a:endParaRPr lang="uk-U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5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5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7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450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5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7" grpId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7</a:t>
            </a:fld>
            <a:endParaRPr lang="uk-UA" dirty="0"/>
          </a:p>
        </p:txBody>
      </p:sp>
      <p:pic>
        <p:nvPicPr>
          <p:cNvPr id="4" name="Рисунок 3" descr="ПДД - Правила Дорожного Движения Украины :: ПДР - Правила Дорожнього Руху України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3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Для велосипедистів та моторолерів</a:t>
            </a:r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8</a:t>
            </a:fld>
            <a:endParaRPr lang="uk-UA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1285860"/>
            <a:ext cx="385765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E52F67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E52F67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ові правила більш чітко регламентують поведінку на дорозі водіїв скутерів, мопедів та велосипедів.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Рух подібних транспортних засобів повинен здійснюватися по дорозі на відстані не більше 1 м від правого краю проїзної частини. При цьому водії мопедів та скутерів повинні пересуватися в мотошоломах. Цікаво, що новими правилами пропонується надати велосипедистам перевагу в русі при подачі рукою сигналу про поворот праворуч.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286248" y="1785926"/>
            <a:ext cx="4643470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Велосипед 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транспортний засіб,  крім інвалідних колясок,  що </a:t>
            </a:r>
            <a:b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приводиться  в  рух  мускульною  силою людини,  яка знаходиться на </a:t>
            </a:r>
            <a:b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ньому; </a:t>
            </a:r>
            <a:r>
              <a:rPr lang="uk-UA" sz="16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uk-UA" sz="16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Велосипедна </a:t>
            </a:r>
            <a:r>
              <a:rPr lang="uk-UA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доріжка  -  виконана  в  межах дороги чи поза нею </a:t>
            </a:r>
            <a:br>
              <a:rPr lang="uk-UA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доріжка з покриттям,  що призначена для  руху  на  велосипедах  та </a:t>
            </a:r>
            <a:br>
              <a:rPr lang="uk-UA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мопедах і   позначена   дорожнім  знаком  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71604" y="4929198"/>
            <a:ext cx="69295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Мотоцикл </a:t>
            </a: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  двоколісний   механічний  транспортний  засіб  з </a:t>
            </a:r>
            <a:b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боковим причепом або без нього, що має двигун з робочим об'ємом 50 </a:t>
            </a:r>
            <a:b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куб.см   і   більше.   До   мотоциклів  прирівнюються  моторолери, </a:t>
            </a:r>
            <a:b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мотоколяски,  триколісні та  інші  механічні  транспортні  засоби, </a:t>
            </a:r>
            <a:b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uk-UA" sz="1600" dirty="0" smtClean="0">
                <a:solidFill>
                  <a:srgbClr val="2260E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дозволена максимальна маса яких не перевищує 400 кг;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Продовження</a:t>
            </a:r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F1427-0D94-4D5F-893A-31A997DF4157}" type="slidenum">
              <a:rPr lang="uk-UA" smtClean="0"/>
              <a:pPr/>
              <a:t>9</a:t>
            </a:fld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285861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E52F67"/>
                </a:solidFill>
              </a:rPr>
              <a:t>Рухатися по дорозі на мопедах дозволяється особам, які досягли 16-річного, на велосипедах - 14-річного віку. Під час руху по дорозі водій мопеда та пасажир, якого він перевозить, зобов'язані бути в застебнутих мотошоломах. </a:t>
            </a:r>
            <a:endParaRPr lang="uk-UA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14282" y="4857760"/>
            <a:ext cx="41434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Мопеди і велосипеди повинні бути обладнані звуковим сигналом та світлоповертачами: спереду — білого кольору, по боках — оранжевого, ззаду — червоного.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9158" y="1643050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00B050"/>
                </a:solidFill>
              </a:rPr>
              <a:t>Для руху в темну пору доби та в умовах недостатньої видимості на мопеді необхідно увімкнути освітлення, на велосипеді — ліхтар 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00562" y="4786322"/>
            <a:ext cx="442912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dirty="0" smtClean="0">
                <a:solidFill>
                  <a:srgbClr val="0070C0"/>
                </a:solidFill>
              </a:rPr>
              <a:t>Якщо велосипедна доріжка перетинає дорогу поза перехрестям, водії мопедів і велосипедів зобов'язані дати дорогу іншим транспортним засобам, що рухаються по дорозі.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307181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Для водіїв мопедів і велосипедів місцевими органами виконавчої влади може бути встановлена картка, в яку заноситься інформація про водія і яку водії мопедів чи велосипедів у такому разі повинні мати при собі. </a:t>
            </a:r>
          </a:p>
        </p:txBody>
      </p:sp>
      <p:pic>
        <p:nvPicPr>
          <p:cNvPr id="11" name="Рисунок 10" descr="ДАІ оголошує конкурс дитячого малюн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285860"/>
            <a:ext cx="457203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147" grpId="0"/>
      <p:bldP spid="8" grpId="0"/>
      <p:bldP spid="6148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573</TotalTime>
  <Words>1404</Words>
  <Application>Microsoft Office PowerPoint</Application>
  <PresentationFormat>Экран (4:3)</PresentationFormat>
  <Paragraphs>129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Правила дорожнього руху</vt:lpstr>
      <vt:lpstr>ОБОВ'ЯЗКИ І ПРАВА ПІШОХОДІВ </vt:lpstr>
      <vt:lpstr>Правила для учнів </vt:lpstr>
      <vt:lpstr>Слайд 4</vt:lpstr>
      <vt:lpstr>Різні види знаків</vt:lpstr>
      <vt:lpstr>Правила поведінки на дорозі</vt:lpstr>
      <vt:lpstr>Слайд 7</vt:lpstr>
      <vt:lpstr>Для велосипедистів та моторолерів</vt:lpstr>
      <vt:lpstr>Продовження</vt:lpstr>
      <vt:lpstr>Продовження </vt:lpstr>
      <vt:lpstr>Слайд 11</vt:lpstr>
      <vt:lpstr>Слайд 12</vt:lpstr>
      <vt:lpstr>Слайд 13</vt:lpstr>
      <vt:lpstr>Кінець презентації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61</cp:revision>
  <dcterms:created xsi:type="dcterms:W3CDTF">2010-10-29T11:22:45Z</dcterms:created>
  <dcterms:modified xsi:type="dcterms:W3CDTF">2010-11-03T19:12:17Z</dcterms:modified>
</cp:coreProperties>
</file>