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5ACC233-E7E0-4EA9-9639-9B188773E277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A0A0CF-45A3-41E6-8C98-3C2BC33D31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8000" dirty="0" smtClean="0"/>
              <a:t>Біогаз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1400" dirty="0" smtClean="0"/>
              <a:t>Виконали </a:t>
            </a:r>
          </a:p>
          <a:p>
            <a:r>
              <a:rPr lang="uk-UA" sz="1400" dirty="0" smtClean="0"/>
              <a:t>Учениці 11-Б класу</a:t>
            </a:r>
          </a:p>
          <a:p>
            <a:r>
              <a:rPr lang="uk-UA" sz="1400" dirty="0" smtClean="0"/>
              <a:t>Гаврилюк Ольга та</a:t>
            </a:r>
          </a:p>
          <a:p>
            <a:r>
              <a:rPr lang="uk-UA" sz="1400" dirty="0" err="1" smtClean="0"/>
              <a:t>Матвієць</a:t>
            </a:r>
            <a:r>
              <a:rPr lang="uk-UA" sz="1400" dirty="0" smtClean="0"/>
              <a:t> Аліна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703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192"/>
            <a:ext cx="7024744" cy="1143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Екологія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17650"/>
            <a:ext cx="8352928" cy="3508977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Виробництво</a:t>
            </a:r>
            <a:r>
              <a:rPr lang="ru-RU" sz="1800" dirty="0" smtClean="0"/>
              <a:t> </a:t>
            </a:r>
            <a:r>
              <a:rPr lang="ru-RU" sz="1800" dirty="0" err="1"/>
              <a:t>біогазу</a:t>
            </a:r>
            <a:r>
              <a:rPr lang="ru-RU" sz="1800" dirty="0"/>
              <a:t> </a:t>
            </a:r>
            <a:r>
              <a:rPr lang="ru-RU" sz="1800" dirty="0" err="1"/>
              <a:t>дозволяє</a:t>
            </a:r>
            <a:r>
              <a:rPr lang="ru-RU" sz="1800" dirty="0"/>
              <a:t> </a:t>
            </a:r>
            <a:r>
              <a:rPr lang="ru-RU" sz="1800" dirty="0" err="1"/>
              <a:t>скоротити</a:t>
            </a:r>
            <a:r>
              <a:rPr lang="ru-RU" sz="1800" dirty="0"/>
              <a:t> </a:t>
            </a:r>
            <a:r>
              <a:rPr lang="ru-RU" sz="1800" dirty="0" err="1"/>
              <a:t>кількість</a:t>
            </a:r>
            <a:r>
              <a:rPr lang="ru-RU" sz="1800" dirty="0"/>
              <a:t> </a:t>
            </a:r>
            <a:r>
              <a:rPr lang="ru-RU" sz="1800" dirty="0" err="1"/>
              <a:t>викидів</a:t>
            </a:r>
            <a:r>
              <a:rPr lang="ru-RU" sz="1800" dirty="0"/>
              <a:t> метану в атмосферу. Метан вносить </a:t>
            </a:r>
            <a:r>
              <a:rPr lang="ru-RU" sz="1800" dirty="0" err="1"/>
              <a:t>серйозні</a:t>
            </a:r>
            <a:r>
              <a:rPr lang="ru-RU" sz="1800" dirty="0"/>
              <a:t> </a:t>
            </a:r>
            <a:r>
              <a:rPr lang="ru-RU" sz="1800" dirty="0" err="1"/>
              <a:t>корективи</a:t>
            </a:r>
            <a:r>
              <a:rPr lang="ru-RU" sz="1800" dirty="0"/>
              <a:t> до стану </a:t>
            </a:r>
            <a:r>
              <a:rPr lang="ru-RU" sz="1800" dirty="0" err="1"/>
              <a:t>атмосфери</a:t>
            </a:r>
            <a:r>
              <a:rPr lang="ru-RU" sz="1800" dirty="0"/>
              <a:t> </a:t>
            </a:r>
            <a:r>
              <a:rPr lang="ru-RU" sz="1800" dirty="0" err="1"/>
              <a:t>Землі</a:t>
            </a:r>
            <a:r>
              <a:rPr lang="ru-RU" sz="1800" dirty="0"/>
              <a:t>. </a:t>
            </a:r>
            <a:r>
              <a:rPr lang="ru-RU" sz="1800" dirty="0" err="1"/>
              <a:t>Формується</a:t>
            </a:r>
            <a:r>
              <a:rPr lang="ru-RU" sz="1800" dirty="0"/>
              <a:t> </a:t>
            </a:r>
            <a:r>
              <a:rPr lang="ru-RU" sz="1800" dirty="0" smtClean="0"/>
              <a:t>«</a:t>
            </a:r>
            <a:r>
              <a:rPr lang="ru-RU" sz="1800" dirty="0" err="1"/>
              <a:t>лінза</a:t>
            </a:r>
            <a:r>
              <a:rPr lang="ru-RU" sz="1800" dirty="0"/>
              <a:t>» </a:t>
            </a:r>
            <a:r>
              <a:rPr lang="ru-RU" sz="1800" dirty="0" smtClean="0"/>
              <a:t>з </a:t>
            </a:r>
            <a:r>
              <a:rPr lang="ru-RU" sz="1800" dirty="0" err="1"/>
              <a:t>газів</a:t>
            </a:r>
            <a:r>
              <a:rPr lang="ru-RU" sz="1800" dirty="0"/>
              <a:t> і особливо </a:t>
            </a:r>
            <a:r>
              <a:rPr lang="ru-RU" sz="1800" dirty="0" err="1"/>
              <a:t>з'єднань</a:t>
            </a:r>
            <a:r>
              <a:rPr lang="ru-RU" sz="1800" dirty="0"/>
              <a:t> </a:t>
            </a:r>
            <a:r>
              <a:rPr lang="ru-RU" sz="1800" dirty="0" err="1"/>
              <a:t>вуглецю</a:t>
            </a:r>
            <a:r>
              <a:rPr lang="ru-RU" sz="1800" dirty="0"/>
              <a:t>, яка </a:t>
            </a:r>
            <a:r>
              <a:rPr lang="ru-RU" sz="1800" dirty="0" err="1"/>
              <a:t>перешкоджає</a:t>
            </a:r>
            <a:r>
              <a:rPr lang="ru-RU" sz="1800" dirty="0"/>
              <a:t> </a:t>
            </a:r>
            <a:r>
              <a:rPr lang="ru-RU" sz="1800" dirty="0" err="1"/>
              <a:t>виходу</a:t>
            </a:r>
            <a:r>
              <a:rPr lang="ru-RU" sz="1800" dirty="0"/>
              <a:t> тепла в </a:t>
            </a:r>
            <a:r>
              <a:rPr lang="ru-RU" sz="1800" dirty="0" err="1"/>
              <a:t>космічний</a:t>
            </a:r>
            <a:r>
              <a:rPr lang="ru-RU" sz="1800" dirty="0"/>
              <a:t> </a:t>
            </a:r>
            <a:r>
              <a:rPr lang="ru-RU" sz="1800" dirty="0" err="1"/>
              <a:t>простір</a:t>
            </a:r>
            <a:r>
              <a:rPr lang="ru-RU" sz="1800" dirty="0"/>
              <a:t>. Таким чином, тепло </a:t>
            </a:r>
            <a:r>
              <a:rPr lang="ru-RU" sz="1800" dirty="0" err="1"/>
              <a:t>концентрується</a:t>
            </a:r>
            <a:r>
              <a:rPr lang="ru-RU" sz="1800" dirty="0"/>
              <a:t> в </a:t>
            </a:r>
            <a:r>
              <a:rPr lang="ru-RU" sz="1800" dirty="0" err="1"/>
              <a:t>самій</a:t>
            </a:r>
            <a:r>
              <a:rPr lang="ru-RU" sz="1800" dirty="0"/>
              <a:t> </a:t>
            </a:r>
            <a:r>
              <a:rPr lang="ru-RU" sz="1800" dirty="0" err="1"/>
              <a:t>атмосфері</a:t>
            </a:r>
            <a:r>
              <a:rPr lang="ru-RU" sz="1800" dirty="0"/>
              <a:t>, і на </a:t>
            </a:r>
            <a:r>
              <a:rPr lang="ru-RU" sz="1800" dirty="0" err="1"/>
              <a:t>планеті</a:t>
            </a:r>
            <a:r>
              <a:rPr lang="ru-RU" sz="1800" dirty="0"/>
              <a:t> </a:t>
            </a:r>
            <a:r>
              <a:rPr lang="ru-RU" sz="1800" dirty="0" err="1"/>
              <a:t>стає</a:t>
            </a:r>
            <a:r>
              <a:rPr lang="ru-RU" sz="1800" dirty="0"/>
              <a:t> все </a:t>
            </a:r>
            <a:r>
              <a:rPr lang="ru-RU" sz="1800" dirty="0" err="1"/>
              <a:t>спекотніше</a:t>
            </a:r>
            <a:r>
              <a:rPr lang="ru-RU" sz="1800" dirty="0"/>
              <a:t> і </a:t>
            </a:r>
            <a:r>
              <a:rPr lang="ru-RU" sz="1800" dirty="0" err="1"/>
              <a:t>спекотніше</a:t>
            </a:r>
            <a:r>
              <a:rPr lang="ru-RU" sz="1800" dirty="0"/>
              <a:t>. В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процесі</a:t>
            </a:r>
            <a:r>
              <a:rPr lang="ru-RU" sz="1800" dirty="0"/>
              <a:t> метан </a:t>
            </a:r>
            <a:r>
              <a:rPr lang="ru-RU" sz="1800" dirty="0" err="1"/>
              <a:t>має</a:t>
            </a:r>
            <a:r>
              <a:rPr lang="ru-RU" sz="1800" dirty="0"/>
              <a:t> в 21 раз </a:t>
            </a:r>
            <a:r>
              <a:rPr lang="ru-RU" sz="1800" dirty="0" err="1"/>
              <a:t>сильніший</a:t>
            </a:r>
            <a:r>
              <a:rPr lang="ru-RU" sz="1800" dirty="0"/>
              <a:t> </a:t>
            </a:r>
            <a:r>
              <a:rPr lang="ru-RU" sz="1800" dirty="0" err="1"/>
              <a:t>негативний</a:t>
            </a:r>
            <a:r>
              <a:rPr lang="ru-RU" sz="1800" dirty="0"/>
              <a:t> </a:t>
            </a:r>
            <a:r>
              <a:rPr lang="ru-RU" sz="1800" dirty="0" err="1"/>
              <a:t>вплив</a:t>
            </a:r>
            <a:r>
              <a:rPr lang="ru-RU" sz="1800" dirty="0"/>
              <a:t>, </a:t>
            </a:r>
            <a:r>
              <a:rPr lang="ru-RU" sz="1800" dirty="0" err="1"/>
              <a:t>ніж</a:t>
            </a:r>
            <a:r>
              <a:rPr lang="ru-RU" sz="1800" dirty="0"/>
              <a:t> </a:t>
            </a:r>
            <a:r>
              <a:rPr lang="ru-RU" sz="1800" dirty="0" err="1"/>
              <a:t>двоокис</a:t>
            </a:r>
            <a:r>
              <a:rPr lang="ru-RU" sz="1800" dirty="0"/>
              <a:t> </a:t>
            </a:r>
            <a:r>
              <a:rPr lang="ru-RU" sz="1800" dirty="0" err="1"/>
              <a:t>вуглецю</a:t>
            </a:r>
            <a:r>
              <a:rPr lang="ru-RU" sz="1800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518457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8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37181"/>
            <a:ext cx="3466772" cy="26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024744" cy="1143000"/>
          </a:xfrm>
        </p:spPr>
        <p:txBody>
          <a:bodyPr/>
          <a:lstStyle/>
          <a:p>
            <a:r>
              <a:rPr lang="uk-UA" dirty="0" smtClean="0"/>
              <a:t>Екологія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536" y="1268760"/>
            <a:ext cx="8208912" cy="350897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Таким </a:t>
            </a:r>
            <a:r>
              <a:rPr lang="ru-RU" sz="2000" dirty="0"/>
              <a:t>чином </a:t>
            </a:r>
            <a:r>
              <a:rPr lang="ru-RU" sz="2000" dirty="0" err="1"/>
              <a:t>виробництво</a:t>
            </a:r>
            <a:r>
              <a:rPr lang="ru-RU" sz="2000" dirty="0"/>
              <a:t> </a:t>
            </a:r>
            <a:r>
              <a:rPr lang="ru-RU" sz="2000" dirty="0" err="1"/>
              <a:t>біогазу</a:t>
            </a:r>
            <a:r>
              <a:rPr lang="ru-RU" sz="2000" dirty="0"/>
              <a:t> і подальше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для </a:t>
            </a:r>
            <a:r>
              <a:rPr lang="ru-RU" sz="2000" dirty="0" err="1"/>
              <a:t>виробництва</a:t>
            </a:r>
            <a:r>
              <a:rPr lang="ru-RU" sz="2000" dirty="0"/>
              <a:t> тепла і </a:t>
            </a:r>
            <a:r>
              <a:rPr lang="ru-RU" sz="2000" dirty="0" err="1"/>
              <a:t>електроенергії</a:t>
            </a:r>
            <a:r>
              <a:rPr lang="ru-RU" sz="2000" dirty="0"/>
              <a:t> є </a:t>
            </a:r>
            <a:r>
              <a:rPr lang="ru-RU" sz="2000" dirty="0" err="1"/>
              <a:t>найефективнішим</a:t>
            </a:r>
            <a:r>
              <a:rPr lang="ru-RU" sz="2000" dirty="0"/>
              <a:t> </a:t>
            </a:r>
            <a:r>
              <a:rPr lang="ru-RU" sz="2000" dirty="0" err="1"/>
              <a:t>засобом</a:t>
            </a:r>
            <a:r>
              <a:rPr lang="ru-RU" sz="2000" dirty="0"/>
              <a:t> </a:t>
            </a:r>
            <a:r>
              <a:rPr lang="ru-RU" sz="2000" dirty="0" err="1"/>
              <a:t>боротьби</a:t>
            </a:r>
            <a:r>
              <a:rPr lang="ru-RU" sz="2000" dirty="0"/>
              <a:t> з </a:t>
            </a:r>
            <a:r>
              <a:rPr lang="ru-RU" sz="2000" dirty="0" err="1"/>
              <a:t>глобальним</a:t>
            </a:r>
            <a:r>
              <a:rPr lang="ru-RU" sz="2000" dirty="0"/>
              <a:t> </a:t>
            </a:r>
            <a:r>
              <a:rPr lang="ru-RU" sz="2000" dirty="0" err="1"/>
              <a:t>потеплінням</a:t>
            </a:r>
            <a:r>
              <a:rPr lang="ru-RU" sz="2000" dirty="0"/>
              <a:t>. </a:t>
            </a:r>
            <a:r>
              <a:rPr lang="ru-RU" sz="2000" dirty="0" err="1"/>
              <a:t>Біомаса</a:t>
            </a:r>
            <a:r>
              <a:rPr lang="ru-RU" sz="2000" dirty="0"/>
              <a:t>, яка </a:t>
            </a:r>
            <a:r>
              <a:rPr lang="ru-RU" sz="2000" dirty="0" err="1"/>
              <a:t>залишається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переробки</a:t>
            </a:r>
            <a:r>
              <a:rPr lang="ru-RU" sz="2000" dirty="0"/>
              <a:t> </a:t>
            </a:r>
            <a:r>
              <a:rPr lang="ru-RU" sz="2000" dirty="0" err="1"/>
              <a:t>відходів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використовуватись</a:t>
            </a:r>
            <a:r>
              <a:rPr lang="ru-RU" sz="2000" dirty="0"/>
              <a:t> в </a:t>
            </a:r>
            <a:r>
              <a:rPr lang="ru-RU" sz="2000" dirty="0" err="1"/>
              <a:t>сільському</a:t>
            </a:r>
            <a:r>
              <a:rPr lang="ru-RU" sz="2000" dirty="0"/>
              <a:t> </a:t>
            </a:r>
            <a:r>
              <a:rPr lang="ru-RU" sz="2000" dirty="0" err="1"/>
              <a:t>господарстві</a:t>
            </a:r>
            <a:r>
              <a:rPr lang="ru-RU" sz="2000" dirty="0"/>
              <a:t> як </a:t>
            </a:r>
            <a:r>
              <a:rPr lang="ru-RU" sz="2000" dirty="0" err="1"/>
              <a:t>добриво</a:t>
            </a:r>
            <a:r>
              <a:rPr lang="ru-RU" sz="2000" dirty="0"/>
              <a:t>. </a:t>
            </a:r>
            <a:r>
              <a:rPr lang="ru-RU" sz="2000" dirty="0" err="1"/>
              <a:t>Причому</a:t>
            </a:r>
            <a:r>
              <a:rPr lang="ru-RU" sz="2000" dirty="0"/>
              <a:t> 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/>
              <a:t>добрива</a:t>
            </a:r>
            <a:r>
              <a:rPr lang="ru-RU" sz="2000" dirty="0"/>
              <a:t> </a:t>
            </a:r>
            <a:r>
              <a:rPr lang="ru-RU" sz="2000" dirty="0" err="1"/>
              <a:t>значно</a:t>
            </a:r>
            <a:r>
              <a:rPr lang="ru-RU" sz="2000" dirty="0"/>
              <a:t> </a:t>
            </a:r>
            <a:r>
              <a:rPr lang="ru-RU" sz="2000" dirty="0" err="1"/>
              <a:t>краще</a:t>
            </a:r>
            <a:r>
              <a:rPr lang="ru-RU" sz="2000" dirty="0"/>
              <a:t> і </a:t>
            </a:r>
            <a:r>
              <a:rPr lang="ru-RU" sz="2000" dirty="0" err="1"/>
              <a:t>ефективніше</a:t>
            </a:r>
            <a:r>
              <a:rPr lang="ru-RU" sz="2000" dirty="0"/>
              <a:t> </a:t>
            </a:r>
            <a:r>
              <a:rPr lang="ru-RU" sz="2000" dirty="0" err="1"/>
              <a:t>впливають</a:t>
            </a:r>
            <a:r>
              <a:rPr lang="ru-RU" sz="2000" dirty="0"/>
              <a:t> на </a:t>
            </a:r>
            <a:r>
              <a:rPr lang="ru-RU" sz="2000" dirty="0" err="1"/>
              <a:t>ґрунт</a:t>
            </a:r>
            <a:r>
              <a:rPr lang="ru-RU" sz="2000" dirty="0"/>
              <a:t>, на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 та на </a:t>
            </a:r>
            <a:r>
              <a:rPr lang="ru-RU" sz="2000" dirty="0" err="1"/>
              <a:t>ґрунтові</a:t>
            </a:r>
            <a:r>
              <a:rPr lang="ru-RU" sz="2000" dirty="0"/>
              <a:t> води, на </a:t>
            </a:r>
            <a:r>
              <a:rPr lang="ru-RU" sz="2000" dirty="0" err="1"/>
              <a:t>відміну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штучних</a:t>
            </a:r>
            <a:r>
              <a:rPr lang="ru-RU" sz="2000" dirty="0"/>
              <a:t> добрив.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7181"/>
            <a:ext cx="3910432" cy="26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4" t="23800" r="3731" b="19816"/>
          <a:stretch/>
        </p:blipFill>
        <p:spPr bwMode="auto">
          <a:xfrm>
            <a:off x="7584319" y="5638185"/>
            <a:ext cx="778369" cy="8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23923" r="46341" b="21423"/>
          <a:stretch/>
        </p:blipFill>
        <p:spPr bwMode="auto">
          <a:xfrm>
            <a:off x="3726312" y="5805264"/>
            <a:ext cx="807112" cy="64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1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0061"/>
            <a:ext cx="8208912" cy="539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5504"/>
            <a:ext cx="5832648" cy="998984"/>
          </a:xfrm>
        </p:spPr>
        <p:txBody>
          <a:bodyPr>
            <a:normAutofit/>
          </a:bodyPr>
          <a:lstStyle/>
          <a:p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Дякуємо за увагу!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7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064896" cy="3508977"/>
          </a:xfrm>
        </p:spPr>
        <p:txBody>
          <a:bodyPr>
            <a:normAutofit/>
          </a:bodyPr>
          <a:lstStyle/>
          <a:p>
            <a:r>
              <a:rPr lang="vi-VN" sz="1800" dirty="0"/>
              <a:t>Біога́з (також каналізаційний газ) — різновид біопалива — газ, який утворюється при мікробіологічному розкладанні метановим угрупованням біомаси чи біовідходів (розкладання біомаси відбувається під впливом трьох видів бактерій), твердих і рідких органічних відходів: на звалищах, болотах, каналізації, вигрібних ямах тощо. 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7350"/>
            <a:ext cx="410245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60702"/>
            <a:ext cx="4032448" cy="22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024744" cy="1143000"/>
          </a:xfrm>
        </p:spPr>
        <p:txBody>
          <a:bodyPr/>
          <a:lstStyle/>
          <a:p>
            <a:r>
              <a:rPr lang="uk-UA" dirty="0" smtClean="0"/>
              <a:t>Склад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3888432" cy="3508977"/>
          </a:xfrm>
        </p:spPr>
        <p:txBody>
          <a:bodyPr>
            <a:normAutofit/>
          </a:bodyPr>
          <a:lstStyle/>
          <a:p>
            <a:r>
              <a:rPr lang="ru-RU" sz="2000" dirty="0"/>
              <a:t>Склад газу </a:t>
            </a:r>
            <a:r>
              <a:rPr lang="ru-RU" sz="2000" dirty="0" err="1"/>
              <a:t>нестабільний</a:t>
            </a:r>
            <a:r>
              <a:rPr lang="ru-RU" sz="2000" dirty="0"/>
              <a:t> і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багатьох</a:t>
            </a:r>
            <a:r>
              <a:rPr lang="ru-RU" sz="2000" dirty="0"/>
              <a:t> </a:t>
            </a:r>
            <a:r>
              <a:rPr lang="ru-RU" sz="2000" dirty="0" err="1"/>
              <a:t>факторів</a:t>
            </a:r>
            <a:r>
              <a:rPr lang="ru-RU" sz="2000" dirty="0"/>
              <a:t>. Склад </a:t>
            </a:r>
            <a:r>
              <a:rPr lang="ru-RU" sz="2000" dirty="0" err="1"/>
              <a:t>біогазу</a:t>
            </a:r>
            <a:r>
              <a:rPr lang="ru-RU" sz="2000" dirty="0"/>
              <a:t>: 55-75% метану, 25-45% СО2, </a:t>
            </a:r>
            <a:r>
              <a:rPr lang="ru-RU" sz="2000" dirty="0" err="1"/>
              <a:t>незначні</a:t>
            </a:r>
            <a:r>
              <a:rPr lang="ru-RU" sz="2000" dirty="0"/>
              <a:t> </a:t>
            </a:r>
            <a:r>
              <a:rPr lang="ru-RU" sz="2000" dirty="0" err="1"/>
              <a:t>домішки</a:t>
            </a:r>
            <a:r>
              <a:rPr lang="ru-RU" sz="2000" dirty="0"/>
              <a:t> </a:t>
            </a:r>
            <a:r>
              <a:rPr lang="ru-RU" sz="2000" dirty="0" err="1"/>
              <a:t>водню</a:t>
            </a:r>
            <a:r>
              <a:rPr lang="ru-RU" sz="2000" dirty="0"/>
              <a:t> (Н2) і </a:t>
            </a:r>
            <a:r>
              <a:rPr lang="ru-RU" sz="2000" dirty="0" err="1"/>
              <a:t>сірководню</a:t>
            </a:r>
            <a:r>
              <a:rPr lang="ru-RU" sz="2000" dirty="0"/>
              <a:t> (Н2</a:t>
            </a:r>
            <a:r>
              <a:rPr lang="fr-FR" sz="2000" dirty="0"/>
              <a:t>S), </a:t>
            </a:r>
            <a:r>
              <a:rPr lang="ru-RU" sz="2000" dirty="0"/>
              <a:t>азоту, </a:t>
            </a:r>
            <a:r>
              <a:rPr lang="ru-RU" sz="2000" dirty="0" err="1"/>
              <a:t>ароматичних</a:t>
            </a:r>
            <a:r>
              <a:rPr lang="ru-RU" sz="2000" dirty="0"/>
              <a:t> </a:t>
            </a:r>
            <a:r>
              <a:rPr lang="ru-RU" sz="2000" dirty="0" err="1"/>
              <a:t>вуглеводнів</a:t>
            </a:r>
            <a:r>
              <a:rPr lang="ru-RU" sz="2000" dirty="0"/>
              <a:t>, галогено-ароматичних </a:t>
            </a:r>
            <a:r>
              <a:rPr lang="ru-RU" sz="2000" dirty="0" err="1"/>
              <a:t>вуглеводнів</a:t>
            </a:r>
            <a:r>
              <a:rPr lang="ru-RU" sz="20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5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Порівняння</a:t>
            </a:r>
            <a:r>
              <a:rPr lang="ru-RU" dirty="0"/>
              <a:t> з </a:t>
            </a:r>
            <a:r>
              <a:rPr lang="ru-RU" dirty="0" err="1"/>
              <a:t>природним</a:t>
            </a:r>
            <a:r>
              <a:rPr lang="ru-RU" dirty="0"/>
              <a:t> газом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365104"/>
            <a:ext cx="8136904" cy="221283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Отриманий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результаті</a:t>
            </a:r>
            <a:r>
              <a:rPr lang="ru-RU" sz="2000" dirty="0"/>
              <a:t> метанового </a:t>
            </a:r>
            <a:r>
              <a:rPr lang="ru-RU" sz="2000" dirty="0" err="1"/>
              <a:t>бродіння</a:t>
            </a:r>
            <a:r>
              <a:rPr lang="ru-RU" sz="2000" dirty="0"/>
              <a:t> </a:t>
            </a:r>
            <a:r>
              <a:rPr lang="ru-RU" sz="2000" dirty="0" err="1"/>
              <a:t>біогаз</a:t>
            </a:r>
            <a:r>
              <a:rPr lang="ru-RU" sz="2000" dirty="0"/>
              <a:t>, як правило, </a:t>
            </a:r>
            <a:r>
              <a:rPr lang="ru-RU" sz="2000" dirty="0" err="1"/>
              <a:t>поступається</a:t>
            </a:r>
            <a:r>
              <a:rPr lang="ru-RU" sz="2000" dirty="0"/>
              <a:t> за </a:t>
            </a:r>
            <a:r>
              <a:rPr lang="ru-RU" sz="2000" dirty="0" err="1"/>
              <a:t>теплотворними</a:t>
            </a:r>
            <a:r>
              <a:rPr lang="ru-RU" sz="2000" dirty="0"/>
              <a:t> </a:t>
            </a:r>
            <a:r>
              <a:rPr lang="ru-RU" sz="2000" dirty="0" err="1"/>
              <a:t>властивостями</a:t>
            </a:r>
            <a:r>
              <a:rPr lang="ru-RU" sz="2000" dirty="0"/>
              <a:t> природному газу. </a:t>
            </a:r>
            <a:r>
              <a:rPr lang="ru-RU" sz="2000" dirty="0" err="1"/>
              <a:t>Проте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відповідної</a:t>
            </a:r>
            <a:r>
              <a:rPr lang="ru-RU" sz="2000" dirty="0"/>
              <a:t> </a:t>
            </a:r>
            <a:r>
              <a:rPr lang="ru-RU" sz="2000" dirty="0" err="1"/>
              <a:t>технологічної</a:t>
            </a:r>
            <a:r>
              <a:rPr lang="ru-RU" sz="2000" dirty="0"/>
              <a:t> </a:t>
            </a:r>
            <a:r>
              <a:rPr lang="ru-RU" sz="2000" dirty="0" err="1"/>
              <a:t>сепарації</a:t>
            </a:r>
            <a:r>
              <a:rPr lang="ru-RU" sz="2000" dirty="0"/>
              <a:t> (</a:t>
            </a:r>
            <a:r>
              <a:rPr lang="ru-RU" sz="2000" dirty="0" err="1"/>
              <a:t>поглинання</a:t>
            </a:r>
            <a:r>
              <a:rPr lang="ru-RU" sz="2000" dirty="0"/>
              <a:t> і </a:t>
            </a:r>
            <a:r>
              <a:rPr lang="ru-RU" sz="2000" dirty="0" err="1"/>
              <a:t>використання</a:t>
            </a:r>
            <a:r>
              <a:rPr lang="ru-RU" sz="2000" dirty="0"/>
              <a:t> на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технологічні</a:t>
            </a:r>
            <a:r>
              <a:rPr lang="ru-RU" sz="2000" dirty="0"/>
              <a:t> потреби </a:t>
            </a:r>
            <a:r>
              <a:rPr lang="ru-RU" sz="2000" dirty="0" err="1"/>
              <a:t>наявного</a:t>
            </a:r>
            <a:r>
              <a:rPr lang="ru-RU" sz="2000" dirty="0"/>
              <a:t> </a:t>
            </a:r>
            <a:r>
              <a:rPr lang="ru-RU" sz="2000" dirty="0" err="1"/>
              <a:t>вуглекислого</a:t>
            </a:r>
            <a:r>
              <a:rPr lang="ru-RU" sz="2000" dirty="0"/>
              <a:t> газу) </a:t>
            </a:r>
            <a:r>
              <a:rPr lang="ru-RU" sz="2000" dirty="0" err="1"/>
              <a:t>перевершує</a:t>
            </a:r>
            <a:r>
              <a:rPr lang="ru-RU" sz="2000" dirty="0"/>
              <a:t> </a:t>
            </a:r>
            <a:r>
              <a:rPr lang="ru-RU" sz="2000" dirty="0" err="1"/>
              <a:t>природний</a:t>
            </a:r>
            <a:r>
              <a:rPr lang="ru-RU" sz="2000" dirty="0"/>
              <a:t> газ за </a:t>
            </a:r>
            <a:r>
              <a:rPr lang="ru-RU" sz="2000" dirty="0" err="1"/>
              <a:t>теплотворністю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984776" cy="291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4"/>
            <a:ext cx="7024744" cy="1070992"/>
          </a:xfrm>
        </p:spPr>
        <p:txBody>
          <a:bodyPr>
            <a:normAutofit/>
          </a:bodyPr>
          <a:lstStyle/>
          <a:p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smtClean="0"/>
              <a:t>газу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98447"/>
            <a:ext cx="8136904" cy="350897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Сам </a:t>
            </a:r>
            <a:r>
              <a:rPr lang="ru-RU" sz="1800" dirty="0" err="1"/>
              <a:t>процес</a:t>
            </a:r>
            <a:r>
              <a:rPr lang="ru-RU" sz="1800" dirty="0"/>
              <a:t> </a:t>
            </a:r>
            <a:r>
              <a:rPr lang="ru-RU" sz="1800" dirty="0" err="1"/>
              <a:t>утворення</a:t>
            </a:r>
            <a:r>
              <a:rPr lang="ru-RU" sz="1800" dirty="0"/>
              <a:t> газу — </a:t>
            </a:r>
            <a:r>
              <a:rPr lang="ru-RU" sz="1800" dirty="0" err="1"/>
              <a:t>це</a:t>
            </a:r>
            <a:r>
              <a:rPr lang="ru-RU" sz="1800" dirty="0"/>
              <a:t> так </a:t>
            </a:r>
            <a:r>
              <a:rPr lang="ru-RU" sz="1800" dirty="0" err="1"/>
              <a:t>зване</a:t>
            </a:r>
            <a:r>
              <a:rPr lang="ru-RU" sz="1800" dirty="0"/>
              <a:t> </a:t>
            </a:r>
            <a:r>
              <a:rPr lang="ru-RU" sz="1800" dirty="0" err="1"/>
              <a:t>метанове</a:t>
            </a:r>
            <a:r>
              <a:rPr lang="ru-RU" sz="1800" dirty="0"/>
              <a:t> </a:t>
            </a:r>
            <a:r>
              <a:rPr lang="ru-RU" sz="1800" dirty="0" err="1"/>
              <a:t>бродіння</a:t>
            </a:r>
            <a:r>
              <a:rPr lang="ru-RU" sz="1800" dirty="0"/>
              <a:t>. </a:t>
            </a:r>
            <a:r>
              <a:rPr lang="ru-RU" sz="1800" dirty="0" err="1"/>
              <a:t>Його</a:t>
            </a:r>
            <a:r>
              <a:rPr lang="ru-RU" sz="1800" dirty="0"/>
              <a:t> суть </a:t>
            </a:r>
            <a:r>
              <a:rPr lang="ru-RU" sz="1800" dirty="0" err="1"/>
              <a:t>полягає</a:t>
            </a:r>
            <a:r>
              <a:rPr lang="ru-RU" sz="1800" dirty="0"/>
              <a:t> в </a:t>
            </a:r>
            <a:r>
              <a:rPr lang="ru-RU" sz="1800" dirty="0" err="1"/>
              <a:t>анаеробному</a:t>
            </a:r>
            <a:r>
              <a:rPr lang="ru-RU" sz="1800" dirty="0"/>
              <a:t> </a:t>
            </a:r>
            <a:r>
              <a:rPr lang="ru-RU" sz="1800" dirty="0" err="1"/>
              <a:t>бродінні</a:t>
            </a:r>
            <a:r>
              <a:rPr lang="ru-RU" sz="1800" dirty="0"/>
              <a:t> (без доступу </a:t>
            </a:r>
            <a:r>
              <a:rPr lang="ru-RU" sz="1800" dirty="0" err="1"/>
              <a:t>повітря</a:t>
            </a:r>
            <a:r>
              <a:rPr lang="ru-RU" sz="1800" dirty="0"/>
              <a:t>), яке </a:t>
            </a:r>
            <a:r>
              <a:rPr lang="ru-RU" sz="1800" dirty="0" err="1"/>
              <a:t>відбувається</a:t>
            </a:r>
            <a:r>
              <a:rPr lang="ru-RU" sz="1800" dirty="0"/>
              <a:t> </a:t>
            </a:r>
            <a:r>
              <a:rPr lang="ru-RU" sz="1800" dirty="0" err="1"/>
              <a:t>внаслідок</a:t>
            </a:r>
            <a:r>
              <a:rPr lang="ru-RU" sz="1800" dirty="0"/>
              <a:t> </a:t>
            </a:r>
            <a:r>
              <a:rPr lang="ru-RU" sz="1800" dirty="0" err="1"/>
              <a:t>життєдіяльності</a:t>
            </a:r>
            <a:r>
              <a:rPr lang="ru-RU" sz="1800" dirty="0"/>
              <a:t> </a:t>
            </a:r>
            <a:r>
              <a:rPr lang="ru-RU" sz="1800" dirty="0" err="1"/>
              <a:t>мікроорганізмів</a:t>
            </a:r>
            <a:r>
              <a:rPr lang="ru-RU" sz="1800" dirty="0"/>
              <a:t> і </a:t>
            </a:r>
            <a:r>
              <a:rPr lang="ru-RU" sz="1800" dirty="0" err="1"/>
              <a:t>супроводжується</a:t>
            </a:r>
            <a:r>
              <a:rPr lang="ru-RU" sz="1800" dirty="0"/>
              <a:t> рядом </a:t>
            </a:r>
            <a:r>
              <a:rPr lang="ru-RU" sz="1800" dirty="0" err="1"/>
              <a:t>біохімічних</a:t>
            </a:r>
            <a:r>
              <a:rPr lang="ru-RU" sz="1800" dirty="0"/>
              <a:t> </a:t>
            </a:r>
            <a:r>
              <a:rPr lang="ru-RU" sz="1800" dirty="0" err="1"/>
              <a:t>реакцій</a:t>
            </a:r>
            <a:r>
              <a:rPr lang="ru-RU" sz="1800" dirty="0"/>
              <a:t>. </a:t>
            </a:r>
            <a:r>
              <a:rPr lang="ru-RU" sz="1800" dirty="0" err="1"/>
              <a:t>Власне</a:t>
            </a:r>
            <a:r>
              <a:rPr lang="ru-RU" sz="1800" dirty="0"/>
              <a:t> сам </a:t>
            </a:r>
            <a:r>
              <a:rPr lang="ru-RU" sz="1800" dirty="0" err="1"/>
              <a:t>процес</a:t>
            </a:r>
            <a:r>
              <a:rPr lang="ru-RU" sz="1800" dirty="0"/>
              <a:t> </a:t>
            </a:r>
            <a:r>
              <a:rPr lang="ru-RU" sz="1800" dirty="0" err="1"/>
              <a:t>утворення</a:t>
            </a:r>
            <a:r>
              <a:rPr lang="ru-RU" sz="1800" dirty="0"/>
              <a:t> газу (</a:t>
            </a:r>
            <a:r>
              <a:rPr lang="ru-RU" sz="1800" dirty="0" err="1"/>
              <a:t>біогазу</a:t>
            </a:r>
            <a:r>
              <a:rPr lang="ru-RU" sz="1800" dirty="0"/>
              <a:t>) </a:t>
            </a:r>
            <a:r>
              <a:rPr lang="ru-RU" sz="1800" dirty="0" err="1"/>
              <a:t>складається</a:t>
            </a:r>
            <a:r>
              <a:rPr lang="ru-RU" sz="1800" dirty="0"/>
              <a:t> з </a:t>
            </a:r>
            <a:r>
              <a:rPr lang="ru-RU" sz="1800" dirty="0" err="1"/>
              <a:t>двох</a:t>
            </a:r>
            <a:r>
              <a:rPr lang="ru-RU" sz="1800" dirty="0"/>
              <a:t> </a:t>
            </a:r>
            <a:r>
              <a:rPr lang="ru-RU" sz="1800" dirty="0" err="1" smtClean="0"/>
              <a:t>етапів</a:t>
            </a:r>
            <a:r>
              <a:rPr lang="ru-RU" sz="1800" dirty="0" smtClean="0"/>
              <a:t>: перший — </a:t>
            </a:r>
            <a:r>
              <a:rPr lang="ru-RU" sz="1800" dirty="0" err="1" smtClean="0"/>
              <a:t>розщеплення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мікроорганізмами</a:t>
            </a:r>
            <a:r>
              <a:rPr lang="ru-RU" sz="1800" dirty="0" smtClean="0"/>
              <a:t> </a:t>
            </a:r>
            <a:r>
              <a:rPr lang="ru-RU" sz="1800" dirty="0" err="1" smtClean="0"/>
              <a:t>біополімерів</a:t>
            </a:r>
            <a:r>
              <a:rPr lang="ru-RU" sz="1800" dirty="0" smtClean="0"/>
              <a:t> до </a:t>
            </a:r>
            <a:r>
              <a:rPr lang="ru-RU" sz="1800" dirty="0" err="1" smtClean="0"/>
              <a:t>мономерів</a:t>
            </a:r>
            <a:r>
              <a:rPr lang="ru-RU" sz="1800" dirty="0" smtClean="0"/>
              <a:t>, </a:t>
            </a:r>
            <a:r>
              <a:rPr lang="ru-RU" sz="1800" dirty="0" err="1" smtClean="0"/>
              <a:t>другий</a:t>
            </a:r>
            <a:r>
              <a:rPr lang="ru-RU" sz="1800" dirty="0" smtClean="0"/>
              <a:t> — </a:t>
            </a:r>
            <a:r>
              <a:rPr lang="ru-RU" sz="1800" dirty="0" err="1" smtClean="0"/>
              <a:t>переробка</a:t>
            </a:r>
            <a:r>
              <a:rPr lang="ru-RU" sz="1800" dirty="0" smtClean="0"/>
              <a:t> </a:t>
            </a:r>
            <a:r>
              <a:rPr lang="ru-RU" sz="1800" dirty="0" err="1" smtClean="0"/>
              <a:t>мономерних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біомолекул</a:t>
            </a:r>
            <a:r>
              <a:rPr lang="ru-RU" sz="1800" dirty="0" smtClean="0"/>
              <a:t> </a:t>
            </a:r>
            <a:r>
              <a:rPr lang="ru-RU" sz="1800" dirty="0" err="1" smtClean="0"/>
              <a:t>мікроорганізмами</a:t>
            </a:r>
            <a:r>
              <a:rPr lang="ru-RU" sz="1800" dirty="0" smtClean="0"/>
              <a:t>.</a:t>
            </a:r>
          </a:p>
          <a:p>
            <a:endParaRPr lang="ru-RU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5256594" cy="33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3508977"/>
          </a:xfrm>
        </p:spPr>
        <p:txBody>
          <a:bodyPr>
            <a:normAutofit/>
          </a:bodyPr>
          <a:lstStyle/>
          <a:p>
            <a:r>
              <a:rPr lang="ru-RU" sz="1800" dirty="0"/>
              <a:t>Перша </a:t>
            </a:r>
            <a:r>
              <a:rPr lang="ru-RU" sz="1800" dirty="0" err="1"/>
              <a:t>стадія</a:t>
            </a:r>
            <a:r>
              <a:rPr lang="ru-RU" sz="1800" dirty="0"/>
              <a:t> </a:t>
            </a:r>
            <a:r>
              <a:rPr lang="ru-RU" sz="1800" dirty="0" err="1"/>
              <a:t>досить</a:t>
            </a:r>
            <a:r>
              <a:rPr lang="ru-RU" sz="1800" dirty="0"/>
              <a:t> </a:t>
            </a:r>
            <a:r>
              <a:rPr lang="ru-RU" sz="1800" dirty="0" err="1"/>
              <a:t>енергетично</a:t>
            </a:r>
            <a:r>
              <a:rPr lang="ru-RU" sz="1800" dirty="0"/>
              <a:t> </a:t>
            </a:r>
            <a:r>
              <a:rPr lang="ru-RU" sz="1800" dirty="0" err="1"/>
              <a:t>невигідний</a:t>
            </a:r>
            <a:r>
              <a:rPr lang="ru-RU" sz="1800" dirty="0"/>
              <a:t> </a:t>
            </a:r>
            <a:r>
              <a:rPr lang="ru-RU" sz="1800" dirty="0" err="1"/>
              <a:t>процес</a:t>
            </a:r>
            <a:r>
              <a:rPr lang="ru-RU" sz="1800" dirty="0"/>
              <a:t>, в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результаті</a:t>
            </a:r>
            <a:r>
              <a:rPr lang="ru-RU" sz="1800" dirty="0"/>
              <a:t> </a:t>
            </a:r>
            <a:r>
              <a:rPr lang="ru-RU" sz="1800" dirty="0" err="1"/>
              <a:t>вивільняється</a:t>
            </a:r>
            <a:r>
              <a:rPr lang="ru-RU" sz="1800" dirty="0"/>
              <a:t> </a:t>
            </a:r>
            <a:r>
              <a:rPr lang="ru-RU" sz="1800" dirty="0" err="1"/>
              <a:t>замало</a:t>
            </a:r>
            <a:r>
              <a:rPr lang="ru-RU" sz="1800" dirty="0"/>
              <a:t> </a:t>
            </a:r>
            <a:r>
              <a:rPr lang="ru-RU" sz="1800" dirty="0" err="1"/>
              <a:t>вільної</a:t>
            </a:r>
            <a:r>
              <a:rPr lang="ru-RU" sz="1800" dirty="0"/>
              <a:t> </a:t>
            </a:r>
            <a:r>
              <a:rPr lang="ru-RU" sz="1800" dirty="0" err="1"/>
              <a:t>енергії</a:t>
            </a:r>
            <a:r>
              <a:rPr lang="ru-RU" sz="1800" dirty="0"/>
              <a:t>, </a:t>
            </a:r>
            <a:r>
              <a:rPr lang="ru-RU" sz="1800" dirty="0" err="1"/>
              <a:t>якою</a:t>
            </a:r>
            <a:r>
              <a:rPr lang="ru-RU" sz="1800" dirty="0"/>
              <a:t> могли б </a:t>
            </a:r>
            <a:r>
              <a:rPr lang="ru-RU" sz="1800" dirty="0" err="1"/>
              <a:t>живитися</a:t>
            </a:r>
            <a:r>
              <a:rPr lang="ru-RU" sz="1800" dirty="0"/>
              <a:t> </a:t>
            </a:r>
            <a:r>
              <a:rPr lang="ru-RU" sz="1800" dirty="0" err="1"/>
              <a:t>мікроорганізми</a:t>
            </a:r>
            <a:r>
              <a:rPr lang="ru-RU" sz="1800" dirty="0"/>
              <a:t>, тому для </a:t>
            </a:r>
            <a:r>
              <a:rPr lang="ru-RU" sz="1800" dirty="0" err="1"/>
              <a:t>успішного</a:t>
            </a:r>
            <a:r>
              <a:rPr lang="ru-RU" sz="1800" dirty="0"/>
              <a:t> </a:t>
            </a:r>
            <a:r>
              <a:rPr lang="ru-RU" sz="1800" dirty="0" err="1"/>
              <a:t>проходження</a:t>
            </a:r>
            <a:r>
              <a:rPr lang="ru-RU" sz="1800" dirty="0"/>
              <a:t> </a:t>
            </a:r>
            <a:r>
              <a:rPr lang="ru-RU" sz="1800" dirty="0" err="1"/>
              <a:t>даного</a:t>
            </a:r>
            <a:r>
              <a:rPr lang="ru-RU" sz="1800" dirty="0"/>
              <a:t> </a:t>
            </a:r>
            <a:r>
              <a:rPr lang="ru-RU" sz="1800" dirty="0" err="1"/>
              <a:t>етапу</a:t>
            </a:r>
            <a:r>
              <a:rPr lang="ru-RU" sz="1800" dirty="0"/>
              <a:t> </a:t>
            </a:r>
            <a:r>
              <a:rPr lang="ru-RU" sz="1800" dirty="0" err="1"/>
              <a:t>потрібно</a:t>
            </a:r>
            <a:r>
              <a:rPr lang="ru-RU" sz="1800" dirty="0"/>
              <a:t> </a:t>
            </a:r>
            <a:r>
              <a:rPr lang="ru-RU" sz="1800" dirty="0" err="1"/>
              <a:t>підтримувати</a:t>
            </a:r>
            <a:r>
              <a:rPr lang="ru-RU" sz="1800" dirty="0"/>
              <a:t> </a:t>
            </a:r>
            <a:r>
              <a:rPr lang="ru-RU" sz="1800" dirty="0" err="1"/>
              <a:t>умови</a:t>
            </a:r>
            <a:r>
              <a:rPr lang="ru-RU" sz="1800" dirty="0"/>
              <a:t> для </a:t>
            </a:r>
            <a:r>
              <a:rPr lang="ru-RU" sz="1800" dirty="0" err="1"/>
              <a:t>успішного</a:t>
            </a:r>
            <a:r>
              <a:rPr lang="ru-RU" sz="1800" dirty="0"/>
              <a:t> </a:t>
            </a:r>
            <a:r>
              <a:rPr lang="ru-RU" sz="1800" dirty="0" err="1"/>
              <a:t>розвитку</a:t>
            </a:r>
            <a:r>
              <a:rPr lang="ru-RU" sz="1800" dirty="0"/>
              <a:t> </a:t>
            </a:r>
            <a:r>
              <a:rPr lang="ru-RU" sz="1800" dirty="0" err="1"/>
              <a:t>мікрофлори</a:t>
            </a:r>
            <a:r>
              <a:rPr lang="ru-RU" sz="1800" dirty="0"/>
              <a:t>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4437112"/>
            <a:ext cx="8208912" cy="2068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/>
              <a:t>Другий</a:t>
            </a:r>
            <a:r>
              <a:rPr lang="ru-RU" sz="1800" dirty="0"/>
              <a:t> </a:t>
            </a:r>
            <a:r>
              <a:rPr lang="ru-RU" sz="1800" dirty="0" err="1"/>
              <a:t>етап</a:t>
            </a:r>
            <a:r>
              <a:rPr lang="ru-RU" sz="1800" dirty="0"/>
              <a:t> — </a:t>
            </a:r>
            <a:r>
              <a:rPr lang="ru-RU" sz="1800" dirty="0" err="1" smtClean="0"/>
              <a:t>окиснення</a:t>
            </a:r>
            <a:r>
              <a:rPr lang="ru-RU" sz="1800" dirty="0" smtClean="0"/>
              <a:t> </a:t>
            </a:r>
            <a:r>
              <a:rPr lang="ru-RU" sz="1800" dirty="0" err="1"/>
              <a:t>утворених</a:t>
            </a:r>
            <a:r>
              <a:rPr lang="ru-RU" sz="1800" dirty="0"/>
              <a:t> </a:t>
            </a:r>
            <a:r>
              <a:rPr lang="ru-RU" sz="1800" dirty="0" err="1"/>
              <a:t>мономерних</a:t>
            </a:r>
            <a:r>
              <a:rPr lang="ru-RU" sz="1800" dirty="0"/>
              <a:t> молекул, </a:t>
            </a:r>
            <a:r>
              <a:rPr lang="ru-RU" sz="1800" dirty="0" err="1" smtClean="0"/>
              <a:t>природний</a:t>
            </a:r>
            <a:r>
              <a:rPr lang="ru-RU" sz="1800" dirty="0" smtClean="0"/>
              <a:t> </a:t>
            </a:r>
            <a:r>
              <a:rPr lang="ru-RU" sz="1800" dirty="0"/>
              <a:t>окисно-</a:t>
            </a:r>
            <a:r>
              <a:rPr lang="ru-RU" sz="1800" dirty="0" err="1"/>
              <a:t>відновний</a:t>
            </a:r>
            <a:r>
              <a:rPr lang="ru-RU" sz="1800" dirty="0"/>
              <a:t> </a:t>
            </a:r>
            <a:r>
              <a:rPr lang="ru-RU" sz="1800" dirty="0" err="1"/>
              <a:t>процес</a:t>
            </a:r>
            <a:r>
              <a:rPr lang="ru-RU" sz="1800" dirty="0"/>
              <a:t>. Але за </a:t>
            </a:r>
            <a:r>
              <a:rPr lang="ru-RU" sz="1800" dirty="0" err="1" smtClean="0"/>
              <a:t>відсутності</a:t>
            </a:r>
            <a:r>
              <a:rPr lang="ru-RU" sz="1800" dirty="0" smtClean="0"/>
              <a:t> </a:t>
            </a:r>
            <a:r>
              <a:rPr lang="ru-RU" sz="1800" dirty="0"/>
              <a:t>стандартного </a:t>
            </a:r>
            <a:r>
              <a:rPr lang="ru-RU" sz="1800" dirty="0" err="1"/>
              <a:t>окисника</a:t>
            </a:r>
            <a:r>
              <a:rPr lang="ru-RU" sz="1800" dirty="0"/>
              <a:t> </a:t>
            </a:r>
            <a:r>
              <a:rPr lang="ru-RU" sz="1800" dirty="0" err="1"/>
              <a:t>даного</a:t>
            </a:r>
            <a:r>
              <a:rPr lang="ru-RU" sz="1800" dirty="0"/>
              <a:t> </a:t>
            </a:r>
            <a:r>
              <a:rPr lang="ru-RU" sz="1800" dirty="0" err="1"/>
              <a:t>процесу</a:t>
            </a:r>
            <a:r>
              <a:rPr lang="ru-RU" sz="1800" dirty="0"/>
              <a:t> (</a:t>
            </a:r>
            <a:r>
              <a:rPr lang="ru-RU" sz="1800" dirty="0" err="1"/>
              <a:t>кисню</a:t>
            </a:r>
            <a:r>
              <a:rPr lang="ru-RU" sz="1800" dirty="0"/>
              <a:t> </a:t>
            </a:r>
            <a:r>
              <a:rPr lang="ru-RU" sz="1800" dirty="0" err="1"/>
              <a:t>повітря</a:t>
            </a:r>
            <a:r>
              <a:rPr lang="ru-RU" sz="1800" dirty="0"/>
              <a:t>) </a:t>
            </a:r>
            <a:r>
              <a:rPr lang="ru-RU" sz="1800" dirty="0" err="1"/>
              <a:t>відбувається</a:t>
            </a:r>
            <a:r>
              <a:rPr lang="ru-RU" sz="1800" dirty="0"/>
              <a:t> </a:t>
            </a:r>
            <a:r>
              <a:rPr lang="ru-RU" sz="1800" dirty="0" err="1"/>
              <a:t>диспропорціонування</a:t>
            </a:r>
            <a:r>
              <a:rPr lang="ru-RU" sz="1800" dirty="0"/>
              <a:t> за ступенями </a:t>
            </a:r>
            <a:r>
              <a:rPr lang="ru-RU" sz="1800" dirty="0" err="1"/>
              <a:t>окиснення</a:t>
            </a:r>
            <a:r>
              <a:rPr lang="ru-RU" sz="1800" dirty="0"/>
              <a:t> </a:t>
            </a:r>
            <a:r>
              <a:rPr lang="ru-RU" sz="1800" dirty="0" err="1"/>
              <a:t>присутніх</a:t>
            </a:r>
            <a:r>
              <a:rPr lang="ru-RU" sz="1800" dirty="0"/>
              <a:t> в молекулах </a:t>
            </a:r>
            <a:r>
              <a:rPr lang="ru-RU" sz="1800" dirty="0" err="1"/>
              <a:t>атомів</a:t>
            </a:r>
            <a:r>
              <a:rPr lang="ru-RU" sz="1800" dirty="0"/>
              <a:t> (</a:t>
            </a:r>
            <a:r>
              <a:rPr lang="ru-RU" sz="1800" dirty="0" err="1"/>
              <a:t>сірка</a:t>
            </a:r>
            <a:r>
              <a:rPr lang="ru-RU" sz="1800" dirty="0"/>
              <a:t>, азот та карбон). В </a:t>
            </a:r>
            <a:r>
              <a:rPr lang="ru-RU" sz="1800" dirty="0" err="1"/>
              <a:t>результаті</a:t>
            </a:r>
            <a:r>
              <a:rPr lang="ru-RU" sz="1800" dirty="0"/>
              <a:t> </a:t>
            </a:r>
            <a:r>
              <a:rPr lang="ru-RU" sz="1800" dirty="0" err="1"/>
              <a:t>чого</a:t>
            </a:r>
            <a:r>
              <a:rPr lang="ru-RU" sz="1800" dirty="0"/>
              <a:t> ми </a:t>
            </a:r>
            <a:r>
              <a:rPr lang="ru-RU" sz="1800" dirty="0" err="1"/>
              <a:t>отримуємо</a:t>
            </a:r>
            <a:r>
              <a:rPr lang="ru-RU" sz="1800" dirty="0"/>
              <a:t> </a:t>
            </a:r>
            <a:r>
              <a:rPr lang="ru-RU" sz="1800" dirty="0" err="1"/>
              <a:t>бажаний</a:t>
            </a:r>
            <a:r>
              <a:rPr lang="ru-RU" sz="1800" dirty="0"/>
              <a:t> метан (</a:t>
            </a:r>
            <a:r>
              <a:rPr lang="fr-FR" sz="1800" dirty="0"/>
              <a:t>CH4), </a:t>
            </a:r>
            <a:r>
              <a:rPr lang="ru-RU" sz="1800" dirty="0"/>
              <a:t>та гази-</a:t>
            </a:r>
            <a:r>
              <a:rPr lang="ru-RU" sz="1800" dirty="0" err="1"/>
              <a:t>домішки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вважаються</a:t>
            </a:r>
            <a:r>
              <a:rPr lang="ru-RU" sz="1800" dirty="0"/>
              <a:t> не </a:t>
            </a:r>
            <a:r>
              <a:rPr lang="ru-RU" sz="1800" dirty="0" err="1"/>
              <a:t>корисними</a:t>
            </a:r>
            <a:r>
              <a:rPr lang="ru-RU" sz="1800" dirty="0"/>
              <a:t>, і </a:t>
            </a:r>
            <a:r>
              <a:rPr lang="ru-RU" sz="1800" dirty="0" err="1"/>
              <a:t>навіть</a:t>
            </a:r>
            <a:r>
              <a:rPr lang="ru-RU" sz="1800" dirty="0"/>
              <a:t> </a:t>
            </a:r>
            <a:r>
              <a:rPr lang="ru-RU" sz="1800" dirty="0" err="1"/>
              <a:t>шкідливими</a:t>
            </a:r>
            <a:r>
              <a:rPr lang="ru-RU" sz="1800" dirty="0"/>
              <a:t>: </a:t>
            </a:r>
            <a:r>
              <a:rPr lang="fr-FR" sz="1800" dirty="0"/>
              <a:t>CO2, NH3, H2S.</a:t>
            </a:r>
            <a:endParaRPr lang="ru-RU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3626718" cy="23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024744" cy="1143000"/>
          </a:xfrm>
        </p:spPr>
        <p:txBody>
          <a:bodyPr/>
          <a:lstStyle/>
          <a:p>
            <a:r>
              <a:rPr lang="uk-UA" dirty="0" smtClean="0"/>
              <a:t>Використання біогазу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484784"/>
            <a:ext cx="4536503" cy="5040560"/>
          </a:xfrm>
        </p:spPr>
        <p:txBody>
          <a:bodyPr>
            <a:normAutofit/>
          </a:bodyPr>
          <a:lstStyle/>
          <a:p>
            <a:r>
              <a:rPr lang="ru-RU" sz="2000" dirty="0" err="1"/>
              <a:t>Біогаз</a:t>
            </a:r>
            <a:r>
              <a:rPr lang="ru-RU" sz="2000" dirty="0"/>
              <a:t>, </a:t>
            </a:r>
            <a:r>
              <a:rPr lang="ru-RU" sz="2000" dirty="0" err="1"/>
              <a:t>одержуваний</a:t>
            </a:r>
            <a:r>
              <a:rPr lang="ru-RU" sz="2000" dirty="0"/>
              <a:t> з </a:t>
            </a:r>
            <a:r>
              <a:rPr lang="ru-RU" sz="2000" dirty="0" err="1"/>
              <a:t>відходів</a:t>
            </a:r>
            <a:r>
              <a:rPr lang="ru-RU" sz="2000" dirty="0"/>
              <a:t> </a:t>
            </a:r>
            <a:r>
              <a:rPr lang="ru-RU" sz="2000" dirty="0" err="1"/>
              <a:t>життєдіяльності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r>
              <a:rPr lang="ru-RU" sz="2000" dirty="0"/>
              <a:t> і </a:t>
            </a:r>
            <a:r>
              <a:rPr lang="ru-RU" sz="2000" dirty="0" err="1"/>
              <a:t>птахів</a:t>
            </a:r>
            <a:r>
              <a:rPr lang="ru-RU" sz="2000" dirty="0"/>
              <a:t>,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замінити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 6 млрд м3 природного газу, </a:t>
            </a:r>
            <a:r>
              <a:rPr lang="ru-RU" sz="2000" dirty="0" err="1"/>
              <a:t>однак</a:t>
            </a:r>
            <a:r>
              <a:rPr lang="ru-RU" sz="2000" dirty="0"/>
              <a:t> для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одержання</a:t>
            </a:r>
            <a:r>
              <a:rPr lang="ru-RU" sz="2000" dirty="0"/>
              <a:t> </a:t>
            </a:r>
            <a:r>
              <a:rPr lang="ru-RU" sz="2000" dirty="0" err="1"/>
              <a:t>необхідні</a:t>
            </a:r>
            <a:r>
              <a:rPr lang="ru-RU" sz="2000" dirty="0"/>
              <a:t> </a:t>
            </a:r>
            <a:r>
              <a:rPr lang="ru-RU" sz="2000" dirty="0" err="1"/>
              <a:t>значні</a:t>
            </a:r>
            <a:r>
              <a:rPr lang="ru-RU" sz="2000" dirty="0"/>
              <a:t> </a:t>
            </a:r>
            <a:r>
              <a:rPr lang="ru-RU" sz="2000" dirty="0" err="1"/>
              <a:t>інвестиції</a:t>
            </a:r>
            <a:r>
              <a:rPr lang="ru-RU" sz="2000" dirty="0"/>
              <a:t>, строк </a:t>
            </a:r>
            <a:r>
              <a:rPr lang="ru-RU" sz="2000" dirty="0" err="1"/>
              <a:t>окупності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становить  4 - 5 </a:t>
            </a:r>
            <a:r>
              <a:rPr lang="ru-RU" sz="2000" dirty="0" err="1"/>
              <a:t>років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Для </a:t>
            </a:r>
            <a:r>
              <a:rPr lang="ru-RU" sz="2000" dirty="0" err="1"/>
              <a:t>порівняння</a:t>
            </a:r>
            <a:r>
              <a:rPr lang="ru-RU" sz="2000" dirty="0"/>
              <a:t>: Китай </a:t>
            </a:r>
            <a:r>
              <a:rPr lang="ru-RU" sz="2000" dirty="0" err="1"/>
              <a:t>проектує</a:t>
            </a:r>
            <a:r>
              <a:rPr lang="ru-RU" sz="2000" dirty="0"/>
              <a:t> через </a:t>
            </a:r>
            <a:r>
              <a:rPr lang="ru-RU" sz="2000" dirty="0" err="1"/>
              <a:t>кілька</a:t>
            </a:r>
            <a:r>
              <a:rPr lang="ru-RU" sz="2000" dirty="0"/>
              <a:t> </a:t>
            </a:r>
            <a:r>
              <a:rPr lang="ru-RU" sz="2000" dirty="0" err="1"/>
              <a:t>років</a:t>
            </a:r>
            <a:r>
              <a:rPr lang="ru-RU" sz="2000" dirty="0"/>
              <a:t> довести </a:t>
            </a:r>
            <a:r>
              <a:rPr lang="ru-RU" sz="2000" dirty="0" err="1"/>
              <a:t>виробництво</a:t>
            </a:r>
            <a:r>
              <a:rPr lang="ru-RU" sz="2000" dirty="0"/>
              <a:t> </a:t>
            </a:r>
            <a:r>
              <a:rPr lang="ru-RU" sz="2000" dirty="0" err="1"/>
              <a:t>біогазу</a:t>
            </a:r>
            <a:r>
              <a:rPr lang="ru-RU" sz="2000" dirty="0"/>
              <a:t> до 100—120 млрд м³. </a:t>
            </a:r>
            <a:r>
              <a:rPr lang="ru-RU" sz="2000" dirty="0" err="1"/>
              <a:t>Щорічні</a:t>
            </a:r>
            <a:r>
              <a:rPr lang="ru-RU" sz="2000" dirty="0"/>
              <a:t> потреби </a:t>
            </a:r>
            <a:r>
              <a:rPr lang="ru-RU" sz="2000" dirty="0" err="1"/>
              <a:t>споживання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 </a:t>
            </a:r>
            <a:r>
              <a:rPr lang="ru-RU" sz="2000" dirty="0" err="1"/>
              <a:t>становлять</a:t>
            </a:r>
            <a:r>
              <a:rPr lang="ru-RU" sz="2000" dirty="0"/>
              <a:t> 10 млрд м³ природного газу (2013 </a:t>
            </a:r>
            <a:r>
              <a:rPr lang="ru-RU" sz="2000" dirty="0" err="1"/>
              <a:t>рік</a:t>
            </a:r>
            <a:r>
              <a:rPr lang="ru-RU" sz="2000" dirty="0"/>
              <a:t>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3603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077072"/>
            <a:ext cx="30723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3184"/>
            <a:ext cx="7024744" cy="979552"/>
          </a:xfrm>
        </p:spPr>
        <p:txBody>
          <a:bodyPr/>
          <a:lstStyle/>
          <a:p>
            <a:r>
              <a:rPr lang="uk-UA" dirty="0" err="1" smtClean="0"/>
              <a:t>Звалищний</a:t>
            </a:r>
            <a:r>
              <a:rPr lang="uk-UA" dirty="0" smtClean="0"/>
              <a:t> газ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40" y="1196752"/>
            <a:ext cx="3340920" cy="250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57" y="1196752"/>
            <a:ext cx="3332798" cy="25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58" y="4293096"/>
            <a:ext cx="3051417" cy="21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люс 3"/>
          <p:cNvSpPr/>
          <p:nvPr/>
        </p:nvSpPr>
        <p:spPr>
          <a:xfrm>
            <a:off x="4211960" y="1916832"/>
            <a:ext cx="864097" cy="864096"/>
          </a:xfrm>
          <a:prstGeom prst="mathPl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Левая фигурная скобка 4"/>
          <p:cNvSpPr/>
          <p:nvPr/>
        </p:nvSpPr>
        <p:spPr>
          <a:xfrm rot="16200000">
            <a:off x="4251662" y="-139091"/>
            <a:ext cx="744089" cy="7880271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2520280" cy="2635387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ru-RU" sz="1800" dirty="0"/>
              <a:t>Одним з </a:t>
            </a:r>
            <a:r>
              <a:rPr lang="ru-RU" sz="1800" dirty="0" err="1"/>
              <a:t>перспективних</a:t>
            </a:r>
            <a:r>
              <a:rPr lang="ru-RU" sz="1800" dirty="0"/>
              <a:t> </a:t>
            </a:r>
            <a:r>
              <a:rPr lang="ru-RU" sz="1800" dirty="0" err="1"/>
              <a:t>джерел</a:t>
            </a:r>
            <a:r>
              <a:rPr lang="ru-RU" sz="1800" dirty="0"/>
              <a:t> </a:t>
            </a:r>
            <a:r>
              <a:rPr lang="ru-RU" sz="1800" dirty="0" err="1"/>
              <a:t>енергії</a:t>
            </a:r>
            <a:r>
              <a:rPr lang="ru-RU" sz="1800" dirty="0"/>
              <a:t> є </a:t>
            </a:r>
            <a:r>
              <a:rPr lang="ru-RU" sz="1800" dirty="0" err="1"/>
              <a:t>звалищний</a:t>
            </a:r>
            <a:r>
              <a:rPr lang="ru-RU" sz="1800" dirty="0"/>
              <a:t> газ,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утворюється</a:t>
            </a:r>
            <a:r>
              <a:rPr lang="ru-RU" sz="1800" dirty="0"/>
              <a:t> в </a:t>
            </a:r>
            <a:r>
              <a:rPr lang="ru-RU" sz="1800" dirty="0" err="1"/>
              <a:t>результаті</a:t>
            </a:r>
            <a:r>
              <a:rPr lang="ru-RU" sz="1800" dirty="0"/>
              <a:t> </a:t>
            </a:r>
            <a:r>
              <a:rPr lang="ru-RU" sz="1800" dirty="0" err="1"/>
              <a:t>розкладання</a:t>
            </a:r>
            <a:r>
              <a:rPr lang="ru-RU" sz="1800" dirty="0"/>
              <a:t> </a:t>
            </a:r>
            <a:r>
              <a:rPr lang="ru-RU" sz="1800" dirty="0" err="1"/>
              <a:t>органічної</a:t>
            </a:r>
            <a:r>
              <a:rPr lang="ru-RU" sz="1800" dirty="0"/>
              <a:t> </a:t>
            </a:r>
            <a:r>
              <a:rPr lang="ru-RU" sz="1800" dirty="0" err="1"/>
              <a:t>частини</a:t>
            </a:r>
            <a:r>
              <a:rPr lang="ru-RU" sz="1800" dirty="0"/>
              <a:t> </a:t>
            </a:r>
            <a:r>
              <a:rPr lang="ru-RU" sz="1800" dirty="0" err="1"/>
              <a:t>твердих</a:t>
            </a:r>
            <a:r>
              <a:rPr lang="ru-RU" sz="1800" dirty="0"/>
              <a:t> </a:t>
            </a:r>
            <a:r>
              <a:rPr lang="ru-RU" sz="1800" dirty="0" err="1"/>
              <a:t>побутових</a:t>
            </a:r>
            <a:r>
              <a:rPr lang="ru-RU" sz="1800" dirty="0"/>
              <a:t> </a:t>
            </a:r>
            <a:r>
              <a:rPr lang="ru-RU" sz="1800" dirty="0" err="1"/>
              <a:t>відходів</a:t>
            </a:r>
            <a:r>
              <a:rPr lang="ru-RU" sz="1800" dirty="0"/>
              <a:t> в </a:t>
            </a:r>
            <a:r>
              <a:rPr lang="ru-RU" sz="1800" dirty="0" err="1"/>
              <a:t>анаеробних</a:t>
            </a:r>
            <a:r>
              <a:rPr lang="ru-RU" sz="1800" dirty="0"/>
              <a:t> </a:t>
            </a:r>
            <a:r>
              <a:rPr lang="ru-RU" sz="1800" dirty="0" err="1"/>
              <a:t>умовах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виникають</a:t>
            </a:r>
            <a:r>
              <a:rPr lang="ru-RU" sz="1800" dirty="0"/>
              <a:t> </a:t>
            </a:r>
            <a:r>
              <a:rPr lang="ru-RU" sz="1800" dirty="0" err="1"/>
              <a:t>невдовзі</a:t>
            </a:r>
            <a:r>
              <a:rPr lang="ru-RU" sz="1800" dirty="0"/>
              <a:t>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їхнього</a:t>
            </a:r>
            <a:r>
              <a:rPr lang="ru-RU" sz="1800" dirty="0"/>
              <a:t> </a:t>
            </a:r>
            <a:r>
              <a:rPr lang="ru-RU" sz="1800" dirty="0" err="1"/>
              <a:t>санітарного</a:t>
            </a:r>
            <a:r>
              <a:rPr lang="ru-RU" sz="1800" dirty="0"/>
              <a:t> </a:t>
            </a:r>
            <a:r>
              <a:rPr lang="ru-RU" sz="1800" dirty="0" err="1"/>
              <a:t>поховання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091056" y="3847900"/>
            <a:ext cx="2472786" cy="267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ru-RU" sz="1500" dirty="0" err="1" smtClean="0"/>
              <a:t>Тільки</a:t>
            </a:r>
            <a:r>
              <a:rPr lang="ru-RU" sz="1500" dirty="0" smtClean="0"/>
              <a:t> в </a:t>
            </a:r>
            <a:r>
              <a:rPr lang="ru-RU" sz="1500" dirty="0" err="1" smtClean="0"/>
              <a:t>містах</a:t>
            </a:r>
            <a:r>
              <a:rPr lang="ru-RU" sz="1500" dirty="0" smtClean="0"/>
              <a:t> </a:t>
            </a:r>
            <a:r>
              <a:rPr lang="ru-RU" sz="1500" dirty="0" err="1" smtClean="0"/>
              <a:t>утворюється</a:t>
            </a:r>
            <a:r>
              <a:rPr lang="ru-RU" sz="1500" dirty="0" smtClean="0"/>
              <a:t> 400—450 млн т </a:t>
            </a:r>
            <a:r>
              <a:rPr lang="ru-RU" sz="1500" dirty="0" err="1" smtClean="0"/>
              <a:t>твердих</a:t>
            </a:r>
            <a:r>
              <a:rPr lang="ru-RU" sz="1500" dirty="0" smtClean="0"/>
              <a:t> </a:t>
            </a:r>
            <a:r>
              <a:rPr lang="ru-RU" sz="1500" dirty="0" err="1" smtClean="0"/>
              <a:t>побутових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відходів</a:t>
            </a:r>
            <a:r>
              <a:rPr lang="ru-RU" sz="1500" dirty="0" smtClean="0"/>
              <a:t> на </a:t>
            </a:r>
            <a:r>
              <a:rPr lang="ru-RU" sz="1500" dirty="0" err="1" smtClean="0"/>
              <a:t>рік</a:t>
            </a:r>
            <a:r>
              <a:rPr lang="ru-RU" sz="1500" dirty="0" smtClean="0"/>
              <a:t>. </a:t>
            </a:r>
            <a:r>
              <a:rPr lang="ru-RU" sz="1500" dirty="0" err="1" smtClean="0"/>
              <a:t>Вихід</a:t>
            </a:r>
            <a:r>
              <a:rPr lang="ru-RU" sz="1500" dirty="0" smtClean="0"/>
              <a:t> газу з </a:t>
            </a:r>
            <a:r>
              <a:rPr lang="ru-RU" sz="1500" dirty="0" err="1" smtClean="0"/>
              <a:t>теплотою</a:t>
            </a:r>
            <a:r>
              <a:rPr lang="ru-RU" sz="1500" dirty="0" smtClean="0"/>
              <a:t> </a:t>
            </a:r>
            <a:r>
              <a:rPr lang="ru-RU" sz="1500" dirty="0" err="1" smtClean="0"/>
              <a:t>згоряння</a:t>
            </a:r>
            <a:r>
              <a:rPr lang="ru-RU" sz="1500" dirty="0" smtClean="0"/>
              <a:t> 17-20 МДж/м3 становить 100 м3/т </a:t>
            </a:r>
            <a:r>
              <a:rPr lang="ru-RU" sz="1500" dirty="0" err="1" smtClean="0"/>
              <a:t>твердих</a:t>
            </a:r>
            <a:r>
              <a:rPr lang="ru-RU" sz="1500" dirty="0" smtClean="0"/>
              <a:t> </a:t>
            </a:r>
            <a:r>
              <a:rPr lang="ru-RU" sz="1500" dirty="0" err="1" smtClean="0"/>
              <a:t>побутових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відходів</a:t>
            </a:r>
            <a:r>
              <a:rPr lang="ru-RU" sz="1500" dirty="0" smtClean="0"/>
              <a:t> </a:t>
            </a:r>
            <a:r>
              <a:rPr lang="ru-RU" sz="1500" dirty="0" err="1" smtClean="0"/>
              <a:t>протягом</a:t>
            </a:r>
            <a:r>
              <a:rPr lang="ru-RU" sz="1500" dirty="0" smtClean="0"/>
              <a:t> 20 </a:t>
            </a:r>
            <a:r>
              <a:rPr lang="ru-RU" sz="1500" dirty="0" err="1" smtClean="0"/>
              <a:t>років</a:t>
            </a:r>
            <a:r>
              <a:rPr lang="ru-RU" sz="1500" dirty="0" smtClean="0"/>
              <a:t> </a:t>
            </a:r>
            <a:r>
              <a:rPr lang="ru-RU" sz="1500" dirty="0" err="1" smtClean="0"/>
              <a:t>зі</a:t>
            </a:r>
            <a:r>
              <a:rPr lang="ru-RU" sz="1500" dirty="0" smtClean="0"/>
              <a:t> </a:t>
            </a:r>
            <a:r>
              <a:rPr lang="ru-RU" sz="1500" dirty="0" err="1" smtClean="0"/>
              <a:t>швидкістю</a:t>
            </a:r>
            <a:r>
              <a:rPr lang="ru-RU" sz="1500" dirty="0" smtClean="0"/>
              <a:t> 5 м3/т у </a:t>
            </a:r>
            <a:r>
              <a:rPr lang="ru-RU" sz="1500" dirty="0" err="1" smtClean="0"/>
              <a:t>рік</a:t>
            </a:r>
            <a:r>
              <a:rPr lang="ru-RU" sz="1500" dirty="0" smtClean="0"/>
              <a:t>. 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9853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024744" cy="1143000"/>
          </a:xfrm>
        </p:spPr>
        <p:txBody>
          <a:bodyPr/>
          <a:lstStyle/>
          <a:p>
            <a:r>
              <a:rPr lang="uk-UA" dirty="0" err="1" smtClean="0"/>
              <a:t>Звалищний</a:t>
            </a:r>
            <a:r>
              <a:rPr lang="uk-UA" dirty="0" smtClean="0"/>
              <a:t> газ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618"/>
            <a:ext cx="5400600" cy="3508977"/>
          </a:xfrm>
        </p:spPr>
        <p:txBody>
          <a:bodyPr>
            <a:normAutofit/>
          </a:bodyPr>
          <a:lstStyle/>
          <a:p>
            <a:r>
              <a:rPr lang="ru-RU" sz="2000" dirty="0" err="1"/>
              <a:t>Потенціал</a:t>
            </a:r>
            <a:r>
              <a:rPr lang="ru-RU" sz="2000" dirty="0"/>
              <a:t> </a:t>
            </a:r>
            <a:r>
              <a:rPr lang="ru-RU" sz="2000" dirty="0" err="1"/>
              <a:t>звалищного</a:t>
            </a:r>
            <a:r>
              <a:rPr lang="ru-RU" sz="2000" dirty="0"/>
              <a:t> газу в </a:t>
            </a:r>
            <a:r>
              <a:rPr lang="ru-RU" sz="2000" dirty="0" err="1"/>
              <a:t>країнах</a:t>
            </a:r>
            <a:r>
              <a:rPr lang="ru-RU" sz="2000" dirty="0"/>
              <a:t> </a:t>
            </a:r>
            <a:r>
              <a:rPr lang="ru-RU" sz="2000" dirty="0" err="1"/>
              <a:t>Європейського</a:t>
            </a:r>
            <a:r>
              <a:rPr lang="ru-RU" sz="2000" dirty="0"/>
              <a:t> Союзу </a:t>
            </a:r>
            <a:r>
              <a:rPr lang="ru-RU" sz="2000" dirty="0" err="1"/>
              <a:t>наближається</a:t>
            </a:r>
            <a:r>
              <a:rPr lang="ru-RU" sz="2000" dirty="0"/>
              <a:t> до 9 млрд м3/</a:t>
            </a:r>
            <a:r>
              <a:rPr lang="ru-RU" sz="2000" dirty="0" err="1"/>
              <a:t>рік</a:t>
            </a:r>
            <a:r>
              <a:rPr lang="ru-RU" sz="2000" dirty="0"/>
              <a:t>, у США — 13 млрд м3/</a:t>
            </a:r>
            <a:r>
              <a:rPr lang="ru-RU" sz="2000" dirty="0" err="1"/>
              <a:t>рік</a:t>
            </a:r>
            <a:r>
              <a:rPr lang="ru-RU" sz="2000" dirty="0"/>
              <a:t>, в </a:t>
            </a:r>
            <a:r>
              <a:rPr lang="ru-RU" sz="2000" dirty="0" err="1"/>
              <a:t>Україні</a:t>
            </a:r>
            <a:r>
              <a:rPr lang="ru-RU" sz="2000" dirty="0"/>
              <a:t> — </a:t>
            </a:r>
            <a:r>
              <a:rPr lang="ru-RU" sz="2000" dirty="0" err="1"/>
              <a:t>близько</a:t>
            </a:r>
            <a:r>
              <a:rPr lang="ru-RU" sz="2000" dirty="0"/>
              <a:t> 1 млрд м3 на </a:t>
            </a:r>
            <a:r>
              <a:rPr lang="ru-RU" sz="2000" dirty="0" err="1"/>
              <a:t>рік</a:t>
            </a:r>
            <a:r>
              <a:rPr lang="ru-RU" sz="2000" dirty="0"/>
              <a:t>.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звалищ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бути </a:t>
            </a:r>
            <a:r>
              <a:rPr lang="ru-RU" sz="2000" dirty="0" err="1"/>
              <a:t>добутий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свердловини</a:t>
            </a:r>
            <a:r>
              <a:rPr lang="ru-RU" sz="2000" dirty="0"/>
              <a:t> і вакуум-</a:t>
            </a:r>
            <a:r>
              <a:rPr lang="ru-RU" sz="2000" dirty="0" err="1"/>
              <a:t>насосів</a:t>
            </a:r>
            <a:r>
              <a:rPr lang="ru-RU" sz="20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1637"/>
            <a:ext cx="3648447" cy="20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20955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9" y="3895615"/>
            <a:ext cx="362743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5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</TotalTime>
  <Words>630</Words>
  <Application>Microsoft Office PowerPoint</Application>
  <PresentationFormat>Экран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Біогаз</vt:lpstr>
      <vt:lpstr>Презентация PowerPoint</vt:lpstr>
      <vt:lpstr>Склад</vt:lpstr>
      <vt:lpstr>Порівняння з природним газом </vt:lpstr>
      <vt:lpstr>Утворення газу</vt:lpstr>
      <vt:lpstr>Презентация PowerPoint</vt:lpstr>
      <vt:lpstr>Використання біогазу</vt:lpstr>
      <vt:lpstr>Звалищний газ</vt:lpstr>
      <vt:lpstr>Звалищний газ</vt:lpstr>
      <vt:lpstr>Екологія</vt:lpstr>
      <vt:lpstr>Екологія</vt:lpstr>
      <vt:lpstr>Дякуємо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Біогаз</dc:title>
  <dc:creator>WORK</dc:creator>
  <cp:lastModifiedBy>WORK</cp:lastModifiedBy>
  <cp:revision>6</cp:revision>
  <dcterms:created xsi:type="dcterms:W3CDTF">2014-11-24T21:00:28Z</dcterms:created>
  <dcterms:modified xsi:type="dcterms:W3CDTF">2014-11-24T21:57:18Z</dcterms:modified>
</cp:coreProperties>
</file>