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D6AFA-2004-4DCB-99C5-8BA44A9A851E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D09A8-494F-4A8B-B787-1820C516D2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674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63C3E1-8D1B-4492-98E7-F101C7F3C8C3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DD3547-7455-4F14-8CD5-D25D753BF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45365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C000"/>
                </a:solidFill>
              </a:rPr>
              <a:t>Сім‘я</a:t>
            </a:r>
            <a:endParaRPr lang="ru-RU" sz="7200" b="1" dirty="0">
              <a:solidFill>
                <a:srgbClr val="FFC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52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25"/>
    </mc:Choice>
    <mc:Fallback>
      <p:transition spd="slow" advTm="36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сім’я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  <a:r>
              <a:rPr lang="ru-RU" dirty="0" err="1" smtClean="0"/>
              <a:t>Зміни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сім’ї</a:t>
            </a:r>
            <a:r>
              <a:rPr lang="ru-RU" dirty="0" smtClean="0"/>
              <a:t>, </a:t>
            </a:r>
            <a:r>
              <a:rPr lang="ru-RU" dirty="0" err="1" smtClean="0"/>
              <a:t>впливають</a:t>
            </a:r>
            <a:r>
              <a:rPr lang="ru-RU" dirty="0" smtClean="0"/>
              <a:t> на характер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на стан і </a:t>
            </a:r>
            <a:r>
              <a:rPr lang="ru-RU" dirty="0" err="1" smtClean="0"/>
              <a:t>розвиток</a:t>
            </a:r>
            <a:r>
              <a:rPr lang="ru-RU" dirty="0" smtClean="0"/>
              <a:t> самого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  <a:r>
              <a:rPr lang="ru-RU" dirty="0" err="1" smtClean="0"/>
              <a:t>Сімейна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регулюється</a:t>
            </a:r>
            <a:r>
              <a:rPr lang="ru-RU" dirty="0" smtClean="0"/>
              <a:t> і </a:t>
            </a:r>
            <a:r>
              <a:rPr lang="ru-RU" dirty="0" err="1" smtClean="0"/>
              <a:t>спрямовується</a:t>
            </a:r>
            <a:r>
              <a:rPr lang="ru-RU" dirty="0" smtClean="0"/>
              <a:t> </a:t>
            </a:r>
            <a:r>
              <a:rPr lang="ru-RU" dirty="0" err="1" smtClean="0"/>
              <a:t>традиціями</a:t>
            </a:r>
            <a:r>
              <a:rPr lang="ru-RU" dirty="0" smtClean="0"/>
              <a:t>, </a:t>
            </a:r>
            <a:r>
              <a:rPr lang="ru-RU" dirty="0" err="1" smtClean="0"/>
              <a:t>звичаями</a:t>
            </a:r>
            <a:r>
              <a:rPr lang="ru-RU" dirty="0" smtClean="0"/>
              <a:t>, нормами,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панують</a:t>
            </a:r>
            <a:r>
              <a:rPr lang="ru-RU" dirty="0" smtClean="0"/>
              <a:t> у </a:t>
            </a:r>
            <a:r>
              <a:rPr lang="ru-RU" dirty="0" err="1" smtClean="0"/>
              <a:t>суспільстві</a:t>
            </a:r>
            <a:r>
              <a:rPr lang="ru-RU" dirty="0" smtClean="0"/>
              <a:t> за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історичних</a:t>
            </a:r>
            <a:r>
              <a:rPr lang="ru-RU" dirty="0" smtClean="0"/>
              <a:t> умов.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527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557"/>
    </mc:Choice>
    <mc:Fallback>
      <p:transition spd="slow" advTm="245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сім‘я?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20680" cy="40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Сім'я</a:t>
            </a:r>
            <a:r>
              <a:rPr lang="ru-RU" dirty="0">
                <a:solidFill>
                  <a:schemeClr val="bg1"/>
                </a:solidFill>
              </a:rPr>
              <a:t> — невелика </a:t>
            </a:r>
            <a:r>
              <a:rPr lang="ru-RU" dirty="0" err="1">
                <a:solidFill>
                  <a:schemeClr val="bg1"/>
                </a:solidFill>
              </a:rPr>
              <a:t>соціальна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група</a:t>
            </a:r>
            <a:r>
              <a:rPr lang="ru-RU" dirty="0">
                <a:solidFill>
                  <a:schemeClr val="bg1"/>
                </a:solidFill>
              </a:rPr>
              <a:t>, до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входять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поєднані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шлюбом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жінка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діти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власні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усиновлені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кровні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родичі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інші</a:t>
            </a:r>
            <a:r>
              <a:rPr lang="ru-RU" dirty="0">
                <a:solidFill>
                  <a:schemeClr val="bg1"/>
                </a:solidFill>
              </a:rPr>
              <a:t> особи, </a:t>
            </a:r>
            <a:r>
              <a:rPr lang="ru-RU" dirty="0" err="1">
                <a:solidFill>
                  <a:schemeClr val="bg1"/>
                </a:solidFill>
              </a:rPr>
              <a:t>пов'язані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родинними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зв'язками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подружжям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775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52"/>
    </mc:Choice>
    <mc:Fallback>
      <p:transition spd="slow" advTm="149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24000"/>
            <a:ext cx="5688632" cy="406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5094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Сім'я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функціонує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основі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спільного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побуту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економічного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морально-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психологічного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укладу,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виховання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дітей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взаємної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відповідальності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 Вона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забезпечує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соціалізацію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людини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самореалізацію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особистості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захист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від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проблем,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сприяє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формуванню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особистості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усталеною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поведінкою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4344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04"/>
    </mc:Choice>
    <mc:Fallback>
      <p:transition spd="slow" advTm="25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62088"/>
            <a:ext cx="52387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 smtClean="0"/>
              <a:t>Сім'я</a:t>
            </a:r>
            <a:r>
              <a:rPr lang="ru-RU" sz="2400" dirty="0" smtClean="0"/>
              <a:t> є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персональним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середовищем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і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зумовлює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соціальне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23597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137"/>
    </mc:Choice>
    <mc:Fallback>
      <p:transition spd="slow" advTm="16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550"/>
            <a:ext cx="85725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20688"/>
            <a:ext cx="6390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Сім'я</a:t>
            </a:r>
            <a:r>
              <a:rPr lang="ru-RU" sz="2800" dirty="0" smtClean="0">
                <a:solidFill>
                  <a:schemeClr val="bg1"/>
                </a:solidFill>
              </a:rPr>
              <a:t> є </a:t>
            </a:r>
            <a:r>
              <a:rPr lang="ru-RU" sz="2800" dirty="0" err="1" smtClean="0">
                <a:solidFill>
                  <a:schemeClr val="bg1"/>
                </a:solidFill>
              </a:rPr>
              <a:t>різновіковим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колективом</a:t>
            </a:r>
            <a:r>
              <a:rPr lang="ru-RU" sz="2800" dirty="0" smtClean="0">
                <a:solidFill>
                  <a:schemeClr val="bg1"/>
                </a:solidFill>
              </a:rPr>
              <a:t>. Структура </a:t>
            </a:r>
            <a:r>
              <a:rPr lang="ru-RU" sz="2800" dirty="0" err="1" smtClean="0">
                <a:solidFill>
                  <a:schemeClr val="bg1"/>
                </a:solidFill>
              </a:rPr>
              <a:t>її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багато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чому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від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звичаїв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культурних</a:t>
            </a:r>
            <a:r>
              <a:rPr lang="ru-RU" sz="2800" dirty="0" smtClean="0">
                <a:solidFill>
                  <a:schemeClr val="bg1"/>
                </a:solidFill>
              </a:rPr>
              <a:t> і </a:t>
            </a:r>
            <a:r>
              <a:rPr lang="ru-RU" sz="2800" dirty="0" err="1" smtClean="0">
                <a:solidFill>
                  <a:schemeClr val="bg1"/>
                </a:solidFill>
              </a:rPr>
              <a:t>національних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традицій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моральних</a:t>
            </a:r>
            <a:r>
              <a:rPr lang="ru-RU" sz="2800" dirty="0" smtClean="0">
                <a:solidFill>
                  <a:schemeClr val="bg1"/>
                </a:solidFill>
              </a:rPr>
              <a:t> та </a:t>
            </a:r>
            <a:r>
              <a:rPr lang="ru-RU" sz="2800" dirty="0" err="1" smtClean="0">
                <a:solidFill>
                  <a:schemeClr val="bg1"/>
                </a:solidFill>
              </a:rPr>
              <a:t>правових</a:t>
            </a:r>
            <a:r>
              <a:rPr lang="ru-RU" sz="2800" dirty="0" smtClean="0">
                <a:solidFill>
                  <a:schemeClr val="bg1"/>
                </a:solidFill>
              </a:rPr>
              <a:t> норм. У межах </a:t>
            </a:r>
            <a:r>
              <a:rPr lang="ru-RU" sz="2800" dirty="0" err="1" smtClean="0">
                <a:solidFill>
                  <a:schemeClr val="bg1"/>
                </a:solidFill>
              </a:rPr>
              <a:t>її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формується</a:t>
            </a:r>
            <a:r>
              <a:rPr lang="ru-RU" sz="2800" dirty="0" smtClean="0">
                <a:solidFill>
                  <a:schemeClr val="bg1"/>
                </a:solidFill>
              </a:rPr>
              <a:t> система </a:t>
            </a:r>
            <a:r>
              <a:rPr lang="ru-RU" sz="2800" dirty="0" err="1" smtClean="0">
                <a:solidFill>
                  <a:schemeClr val="bg1"/>
                </a:solidFill>
              </a:rPr>
              <a:t>стосунків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між</a:t>
            </a:r>
            <a:r>
              <a:rPr lang="ru-RU" sz="2800" dirty="0" smtClean="0">
                <a:solidFill>
                  <a:schemeClr val="bg1"/>
                </a:solidFill>
              </a:rPr>
              <a:t> старшими та </a:t>
            </a:r>
            <a:r>
              <a:rPr lang="ru-RU" sz="2800" dirty="0" err="1" smtClean="0">
                <a:solidFill>
                  <a:schemeClr val="bg1"/>
                </a:solidFill>
              </a:rPr>
              <a:t>молодшими</a:t>
            </a:r>
            <a:r>
              <a:rPr lang="ru-RU" sz="2800" dirty="0" smtClean="0">
                <a:solidFill>
                  <a:schemeClr val="bg1"/>
                </a:solidFill>
              </a:rPr>
              <a:t>, батьками і </a:t>
            </a:r>
            <a:r>
              <a:rPr lang="ru-RU" sz="2800" dirty="0" err="1" smtClean="0">
                <a:solidFill>
                  <a:schemeClr val="bg1"/>
                </a:solidFill>
              </a:rPr>
              <a:t>дітьми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що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визначає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психологічний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клімат</a:t>
            </a:r>
            <a:r>
              <a:rPr lang="ru-RU" sz="2800" dirty="0" smtClean="0">
                <a:solidFill>
                  <a:schemeClr val="bg1"/>
                </a:solidFill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</a:rPr>
              <a:t>сім'ї</a:t>
            </a:r>
            <a:r>
              <a:rPr lang="ru-RU" sz="2800" dirty="0" smtClean="0">
                <a:solidFill>
                  <a:schemeClr val="bg1"/>
                </a:solidFill>
              </a:rPr>
              <a:t>. Тут </a:t>
            </a:r>
            <a:r>
              <a:rPr lang="ru-RU" sz="2800" dirty="0" err="1" smtClean="0">
                <a:solidFill>
                  <a:schemeClr val="bg1"/>
                </a:solidFill>
              </a:rPr>
              <a:t>формується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світогляд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дитини</a:t>
            </a:r>
            <a:r>
              <a:rPr lang="ru-RU" sz="2800" dirty="0" smtClean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ставлення</a:t>
            </a:r>
            <a:r>
              <a:rPr lang="ru-RU" sz="2800" dirty="0" smtClean="0">
                <a:solidFill>
                  <a:schemeClr val="bg1"/>
                </a:solidFill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</a:rPr>
              <a:t>навколишнього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світу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8128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74"/>
    </mc:Choice>
    <mc:Fallback>
      <p:transition spd="slow" advTm="2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5"/>
            <a:ext cx="7632848" cy="554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1720840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Ефективність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сім'ї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залежить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ній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належних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умов. Головна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умова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сімейного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міцний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фундамент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сім'ї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базується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непорушному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авторитеті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подружній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вірності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любові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відданості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обов'язку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виховання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материнському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покликанні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жінки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піднесенні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ролі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батьків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захисті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домашнього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вогнища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забезпеченні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їх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прикладі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моральної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підготовки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молоді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подружнього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4161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142"/>
    </mc:Choice>
    <mc:Fallback>
      <p:transition spd="slow" advTm="27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0"/>
            <a:ext cx="770485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351508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Дієвим</a:t>
            </a:r>
            <a:r>
              <a:rPr lang="ru-RU" sz="2400" dirty="0" smtClean="0"/>
              <a:t> </a:t>
            </a:r>
            <a:r>
              <a:rPr lang="ru-RU" sz="2400" dirty="0" err="1" smtClean="0"/>
              <a:t>чинником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сімейного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виховання</a:t>
            </a:r>
            <a:r>
              <a:rPr lang="ru-RU" sz="2400" dirty="0" smtClean="0"/>
              <a:t> є </a:t>
            </a:r>
            <a:r>
              <a:rPr lang="ru-RU" sz="2400" dirty="0" err="1" smtClean="0"/>
              <a:t>спільна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.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залучати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сімейної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, вони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конкретні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обов'язки</a:t>
            </a:r>
            <a:r>
              <a:rPr lang="ru-RU" sz="2400" dirty="0" smtClean="0"/>
              <a:t>, </a:t>
            </a:r>
            <a:r>
              <a:rPr lang="ru-RU" sz="2400" dirty="0" err="1" smtClean="0"/>
              <a:t>адекватні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можливостям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співпраця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 з батьками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сильніший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</a:t>
            </a:r>
            <a:r>
              <a:rPr lang="ru-RU" sz="2400" dirty="0" err="1" smtClean="0"/>
              <a:t>словесні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повчання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7267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105"/>
    </mc:Choice>
    <mc:Fallback>
      <p:transition spd="slow" advTm="22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556792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Сім’я</a:t>
            </a:r>
            <a:r>
              <a:rPr lang="ru-RU" sz="2400" dirty="0" smtClean="0"/>
              <a:t> – </a:t>
            </a:r>
            <a:r>
              <a:rPr lang="ru-RU" sz="2400" dirty="0" err="1" smtClean="0"/>
              <a:t>головний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осередок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 Вона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надзвичайну</a:t>
            </a:r>
            <a:r>
              <a:rPr lang="ru-RU" sz="2400" dirty="0" smtClean="0"/>
              <a:t> роль у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життєдіяльності</a:t>
            </a:r>
            <a:r>
              <a:rPr lang="ru-RU" sz="2400" dirty="0" smtClean="0"/>
              <a:t> – через </a:t>
            </a:r>
            <a:r>
              <a:rPr lang="ru-RU" sz="2400" dirty="0" err="1" smtClean="0"/>
              <a:t>фізичну</a:t>
            </a:r>
            <a:r>
              <a:rPr lang="ru-RU" sz="2400" dirty="0" smtClean="0"/>
              <a:t> і </a:t>
            </a:r>
            <a:r>
              <a:rPr lang="ru-RU" sz="2400" dirty="0" err="1" smtClean="0"/>
              <a:t>соціокультурну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забезпечую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431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347"/>
    </mc:Choice>
    <mc:Fallback>
      <p:transition spd="slow" advTm="14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2413338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сім’ї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створюється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найбільше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суспільне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багатство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Тут вона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народжується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формується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особистість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клітина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з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котрої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розпочинається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будь-яка держава.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Немає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без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сім’ї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сімейно-родинних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відносин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296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371"/>
    </mc:Choice>
    <mc:Fallback>
      <p:transition spd="slow" advTm="16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95</TotalTime>
  <Words>375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Сім‘я</vt:lpstr>
      <vt:lpstr>Що таке сім‘я?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Сім‘я</dc:title>
  <dc:creator>Sveta</dc:creator>
  <cp:lastModifiedBy>Full</cp:lastModifiedBy>
  <cp:revision>9</cp:revision>
  <dcterms:created xsi:type="dcterms:W3CDTF">2013-09-28T09:42:46Z</dcterms:created>
  <dcterms:modified xsi:type="dcterms:W3CDTF">2014-06-03T08:10:08Z</dcterms:modified>
</cp:coreProperties>
</file>