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0" r:id="rId18"/>
    <p:sldId id="279" r:id="rId19"/>
    <p:sldId id="280" r:id="rId20"/>
    <p:sldId id="272" r:id="rId21"/>
    <p:sldId id="278" r:id="rId22"/>
    <p:sldId id="277" r:id="rId23"/>
    <p:sldId id="276" r:id="rId24"/>
    <p:sldId id="275" r:id="rId25"/>
    <p:sldId id="274" r:id="rId26"/>
    <p:sldId id="283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5T12:26:29.500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3363-C5E8-4D2E-A2F0-B788BF9FEB8D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F753-C3B7-49D2-B73C-F4FBC0AED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5B23-76B4-4252-8513-4E5EF1A93B87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3555-2D39-4503-A866-40ADD1C63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5862-1028-4711-AAFB-9A4B8F48DE5A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99DB-A50F-4FF5-979C-1FE48672C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BCEE-D0B2-4B1D-9EFF-822398190863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6373-44AA-46D8-8AAB-56E0FC21C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822E-A72E-48D4-9D50-8DC584037CF7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292A-42D3-488E-9B9D-2A47F4EAD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1C1E-1A43-4B9A-8A5D-C62EC87B7647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7D82-AD09-4B03-8449-34041C41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F3D5-10CB-4600-B93C-C1B2191B1610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A45B-18B1-48C6-8AC6-3F7927B15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8F1F-0B5F-44A9-93D4-6CE40BD98DF9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D957-EBB2-45F1-9529-E0174C0AB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C758-C112-4E54-A75E-FC0E9079E77B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543C-A044-426C-866D-E928610ED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1875-C1AA-48D9-83FE-CB270128F74C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EF5D-34EB-4298-BB31-BC68C54DF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113E-B34B-4370-8D8C-3E465FAEB907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566F-7006-44F8-A623-79C41D646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5AA35-9F07-44D7-8902-F8F8664BADA9}" type="datetimeFigureOut">
              <a:rPr lang="ru-RU"/>
              <a:pPr>
                <a:defRPr/>
              </a:pPr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F3023-A200-4F68-BB20-29F8C5259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Documents and Settings\User\Рабочий стол\Украинские картинки\50.jpg"/>
          <p:cNvPicPr>
            <a:picLocks noChangeAspect="1" noChangeArrowheads="1"/>
          </p:cNvPicPr>
          <p:nvPr/>
        </p:nvPicPr>
        <p:blipFill>
          <a:blip r:embed="rId2"/>
          <a:srcRect l="3664" r="4143" b="4150"/>
          <a:stretch>
            <a:fillRect/>
          </a:stretch>
        </p:blipFill>
        <p:spPr bwMode="auto">
          <a:xfrm>
            <a:off x="1331913" y="1341438"/>
            <a:ext cx="77708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33337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країна - Україна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5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User\Рабочий стол\Украинские картинки\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20713"/>
            <a:ext cx="3382963" cy="559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2" descr="http://cult.gov.ua/_nw/9/83853.jpg"/>
          <p:cNvPicPr>
            <a:picLocks noChangeAspect="1" noChangeArrowheads="1"/>
          </p:cNvPicPr>
          <p:nvPr/>
        </p:nvPicPr>
        <p:blipFill>
          <a:blip r:embed="rId4"/>
          <a:srcRect b="3973"/>
          <a:stretch>
            <a:fillRect/>
          </a:stretch>
        </p:blipFill>
        <p:spPr bwMode="auto">
          <a:xfrm>
            <a:off x="1403350" y="2924175"/>
            <a:ext cx="202247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1403350" y="6021388"/>
            <a:ext cx="21097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Bookman Old Style" pitchFamily="18" charset="0"/>
              </a:rPr>
              <a:t>П. Чубинський</a:t>
            </a:r>
            <a:endParaRPr lang="ru-RU" sz="2000">
              <a:latin typeface="Bookman Old Style" pitchFamily="18" charset="0"/>
            </a:endParaRPr>
          </a:p>
        </p:txBody>
      </p:sp>
      <p:pic>
        <p:nvPicPr>
          <p:cNvPr id="22533" name="Picture 4" descr="http://histans.com/EHU/V/Verbytskyj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9288" y="692150"/>
            <a:ext cx="19653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6969125" y="3789363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Bookman Old Style" pitchFamily="18" charset="0"/>
              </a:rPr>
              <a:t>М. Вербицький</a:t>
            </a:r>
            <a:endParaRPr lang="ru-RU" sz="200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kharkivosvita.net.ua/files/u1/konsituzi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100" y="404813"/>
            <a:ext cx="34766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44875" y="5991225"/>
            <a:ext cx="4052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Конституція України</a:t>
            </a: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y.delfi.ua/norm/3566/92044_Ui61Qt.jpeg"/>
          <p:cNvPicPr>
            <a:picLocks noChangeAspect="1" noChangeArrowheads="1"/>
          </p:cNvPicPr>
          <p:nvPr/>
        </p:nvPicPr>
        <p:blipFill>
          <a:blip r:embed="rId3" cstate="print"/>
          <a:srcRect t="929" b="8981"/>
          <a:stretch>
            <a:fillRect/>
          </a:stretch>
        </p:blipFill>
        <p:spPr bwMode="auto">
          <a:xfrm>
            <a:off x="1691680" y="836712"/>
            <a:ext cx="3097213" cy="4205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4" descr="http://timer.od.ua/wp-content/uploads/2009/03/kuchm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324643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1547813" y="5373688"/>
            <a:ext cx="34909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600" b="1">
                <a:latin typeface="Bookman Old Style" pitchFamily="18" charset="0"/>
              </a:rPr>
              <a:t>Леонід Макарович Кравчук</a:t>
            </a:r>
            <a:r>
              <a:rPr lang="uk-UA" sz="1600">
                <a:latin typeface="Bookman Old Style" pitchFamily="18" charset="0"/>
              </a:rPr>
              <a:t> – </a:t>
            </a:r>
          </a:p>
          <a:p>
            <a:pPr algn="ctr"/>
            <a:r>
              <a:rPr lang="uk-UA" sz="1600">
                <a:latin typeface="Bookman Old Style" pitchFamily="18" charset="0"/>
              </a:rPr>
              <a:t>перший Президент </a:t>
            </a:r>
          </a:p>
          <a:p>
            <a:pPr algn="ctr"/>
            <a:r>
              <a:rPr lang="uk-UA" sz="1600">
                <a:latin typeface="Bookman Old Style" pitchFamily="18" charset="0"/>
              </a:rPr>
              <a:t>незалежної України.</a:t>
            </a:r>
            <a:endParaRPr lang="ru-RU" sz="1600">
              <a:latin typeface="Bookman Old Style" pitchFamily="18" charset="0"/>
            </a:endParaRP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5651500" y="5373688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600" b="1">
                <a:latin typeface="Bookman Old Style" pitchFamily="18" charset="0"/>
              </a:rPr>
              <a:t>Леонід Данилович Кучма – </a:t>
            </a:r>
          </a:p>
          <a:p>
            <a:pPr algn="ctr"/>
            <a:r>
              <a:rPr lang="uk-UA" sz="1600">
                <a:latin typeface="Bookman Old Style" pitchFamily="18" charset="0"/>
              </a:rPr>
              <a:t>другий Президент </a:t>
            </a:r>
          </a:p>
          <a:p>
            <a:pPr algn="ctr"/>
            <a:r>
              <a:rPr lang="uk-UA" sz="1600">
                <a:latin typeface="Bookman Old Style" pitchFamily="18" charset="0"/>
              </a:rPr>
              <a:t>незалежної України.</a:t>
            </a:r>
            <a:endParaRPr lang="ru-RU" sz="160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bc-people.com/data/yuschenko/yuschenk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1125538"/>
            <a:ext cx="3038475" cy="4057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4" descr="http://cit.ua/images/news/2011-07/5/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413" y="1125538"/>
            <a:ext cx="3035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1547813" y="5373688"/>
            <a:ext cx="3602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Bookman Old Style" pitchFamily="18" charset="0"/>
              </a:rPr>
              <a:t>Віктор Андрійович Ющенко – </a:t>
            </a:r>
          </a:p>
          <a:p>
            <a:pPr algn="ctr"/>
            <a:r>
              <a:rPr lang="ru-RU" sz="1600">
                <a:latin typeface="Bookman Old Style" pitchFamily="18" charset="0"/>
              </a:rPr>
              <a:t>третій Президент </a:t>
            </a:r>
          </a:p>
          <a:p>
            <a:pPr algn="ctr"/>
            <a:r>
              <a:rPr lang="ru-RU" sz="1600">
                <a:latin typeface="Bookman Old Style" pitchFamily="18" charset="0"/>
              </a:rPr>
              <a:t>незалежної України.</a:t>
            </a: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5459413" y="5373688"/>
            <a:ext cx="36845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Bookman Old Style" pitchFamily="18" charset="0"/>
              </a:rPr>
              <a:t>Віктор Федорович Янукович – </a:t>
            </a:r>
          </a:p>
          <a:p>
            <a:pPr algn="ctr"/>
            <a:r>
              <a:rPr lang="ru-RU" sz="1600">
                <a:latin typeface="Bookman Old Style" pitchFamily="18" charset="0"/>
              </a:rPr>
              <a:t>четвертий Президент </a:t>
            </a:r>
          </a:p>
          <a:p>
            <a:pPr algn="ctr"/>
            <a:r>
              <a:rPr lang="ru-RU" sz="1600">
                <a:latin typeface="Bookman Old Style" pitchFamily="18" charset="0"/>
              </a:rPr>
              <a:t>незалежної України.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1476375" y="333375"/>
            <a:ext cx="69834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C00000"/>
                </a:solidFill>
                <a:latin typeface="Monotype Corsiva" pitchFamily="66" charset="0"/>
              </a:rPr>
              <a:t>Народні символи українців</a:t>
            </a:r>
            <a:endParaRPr lang="ru-RU" sz="400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3456406" cy="34563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1403350" y="4508500"/>
            <a:ext cx="3529013" cy="144145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 smtClean="0"/>
              <a:t>        		</a:t>
            </a:r>
            <a:r>
              <a:rPr lang="uk-UA" sz="2900" b="1" i="1" dirty="0" smtClean="0"/>
              <a:t>Калина – символ рідної землі, батьківської хати. Її дбайливо охороняли та доглядали. Дівчата цвітом калини прикрашали коси. Достиглі кетяги розвішували попід стріхами.</a:t>
            </a:r>
            <a:endParaRPr lang="ru-RU" sz="2900" b="1" i="1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729163" y="4437063"/>
            <a:ext cx="4414837" cy="14668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>
                <a:latin typeface="+mn-lt"/>
                <a:cs typeface="+mn-cs"/>
              </a:rPr>
              <a:t>    		</a:t>
            </a:r>
            <a:r>
              <a:rPr lang="uk-UA" sz="2500" b="1" i="1" dirty="0">
                <a:latin typeface="+mn-lt"/>
                <a:cs typeface="+mn-cs"/>
              </a:rPr>
              <a:t>Верба росте там, де багато вологи. Відомо понад 300 видів цього дерева. Росте до 15 метрів і вище протягом 50 – 60 років. Гілки використовують для плетіння різних виробів. Здавна з білої верби виробляють музичні інструменти: бандури, кобзи, сопілочки.</a:t>
            </a:r>
            <a:endParaRPr lang="ru-RU" sz="2500" b="1" i="1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63713" y="5903913"/>
            <a:ext cx="6662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70C0"/>
                </a:solidFill>
                <a:latin typeface="Bookman Old Style" pitchFamily="18" charset="0"/>
              </a:rPr>
              <a:t>Без верби та калини нема України</a:t>
            </a:r>
            <a:endParaRPr lang="ru-RU" sz="2800" b="1" i="1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5661025"/>
            <a:ext cx="392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FF0000"/>
                </a:solidFill>
                <a:latin typeface="Georgia" pitchFamily="18" charset="0"/>
              </a:rPr>
              <a:t>Недарма в народі кажуть:</a:t>
            </a:r>
          </a:p>
        </p:txBody>
      </p:sp>
      <p:pic>
        <p:nvPicPr>
          <p:cNvPr id="8195" name="Picture 3" descr="C:\Documents and Settings\User\Рабочий стол\Украинские картинки\9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3"/>
            <a:ext cx="3761599" cy="326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E:\Школа\Рисунки и картинки\картинки про Украину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3528392" cy="4316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C:\Documents and Settings\User\Рабочий стол\Украинские картинки\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3045312" cy="4247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about-ukraine.com/userfiles/image/%D1%81%D0%B8%D0%BC%D0%B2%D0%BE%D0%BB%D0%B8/%D0%B1%D0%B0%D1%80%D0%B2%D1%96%D0%BD%D0%BE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125538"/>
            <a:ext cx="344963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mahniy.blox.ua/resource/4070959_d37e91c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576263"/>
            <a:ext cx="2628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27313" y="5300663"/>
            <a:ext cx="5113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Хрещатий барвінок</a:t>
            </a: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636588"/>
            <a:ext cx="27447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975" y="636588"/>
            <a:ext cx="26352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00338" y="5445125"/>
            <a:ext cx="51117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Вишитий рушник</a:t>
            </a:r>
            <a:endParaRPr lang="ru-RU" sz="24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Народний одяг українців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C:\Documents and Settings\User\Рабочий стол\Украинские картинки\18.jpg"/>
          <p:cNvPicPr>
            <a:picLocks noChangeAspect="1" noChangeArrowheads="1"/>
          </p:cNvPicPr>
          <p:nvPr/>
        </p:nvPicPr>
        <p:blipFill>
          <a:blip r:embed="rId3" cstate="print"/>
          <a:srcRect b="4951"/>
          <a:stretch>
            <a:fillRect/>
          </a:stretch>
        </p:blipFill>
        <p:spPr bwMode="auto">
          <a:xfrm>
            <a:off x="6347724" y="3212976"/>
            <a:ext cx="2616764" cy="340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User\Рабочий стол\Украинские картинки\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677263"/>
            <a:ext cx="1944216" cy="318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User\Рабочий стол\Украинские картинки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3"/>
            <a:ext cx="2016224" cy="302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Documents and Settings\User\Рабочий стол\Украинские картинки\3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196752"/>
            <a:ext cx="1757670" cy="171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Documents and Settings\User\Рабочий стол\Украинские картинки\39.jpg"/>
          <p:cNvPicPr>
            <a:picLocks noChangeAspect="1" noChangeArrowheads="1"/>
          </p:cNvPicPr>
          <p:nvPr/>
        </p:nvPicPr>
        <p:blipFill>
          <a:blip r:embed="rId7" cstate="print"/>
          <a:srcRect l="3549" t="7988" r="2415"/>
          <a:stretch>
            <a:fillRect/>
          </a:stretch>
        </p:blipFill>
        <p:spPr bwMode="auto">
          <a:xfrm>
            <a:off x="1403648" y="1124744"/>
            <a:ext cx="3595540" cy="234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33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Українська  хата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1746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Documents and Settings\User\Рабочий стол\Украинские картинк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2852936"/>
            <a:ext cx="4644008" cy="364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Documents and Settings\User\Рабочий стол\Украинские картинки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2068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Рабочий стол\Украинские картинки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429000"/>
            <a:ext cx="37444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archives.gov.ua/Sections/Arhivy-Ukrainy/Images/1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3287" t="4391" r="4268" b="3906"/>
          <a:stretch>
            <a:fillRect/>
          </a:stretch>
        </p:blipFill>
        <p:spPr bwMode="auto">
          <a:xfrm>
            <a:off x="2268538" y="1052513"/>
            <a:ext cx="65738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Україна – незалежна держава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619250" y="3573463"/>
            <a:ext cx="2376488" cy="3095625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держава у Східній Європі. ЇЇ площа складає 603,7 тис. км</a:t>
            </a:r>
            <a:r>
              <a:rPr lang="uk-UA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що робить її другою за величиною країною на європейському континенті після Росії. На її території проживає 48 млн. людей…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	З енциклопедії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340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Documents and Settings\User\Рабочий стол\Украинские картинки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115" y="4293096"/>
            <a:ext cx="3569495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6" name="Picture 4" descr="C:\Documents and Settings\User\Рабочий стол\Украинские картинки\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909915" cy="2564904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32772" name="Picture 2" descr="C:\Documents and Settings\User\Рабочий стол\Украинские картинки\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60350"/>
            <a:ext cx="2592387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1625" y="457200"/>
            <a:ext cx="8686800" cy="841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Літературна сторінка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240088" cy="4752975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Склади вірш!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Ось небо блакитне i сонце в зенiтi!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Моя Україна - найкраща у ... 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Моя Україна - це ліс і озерця,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Безмежні степи i чарiвнi ...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Красиві пейзажі i гори високі,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Маленькі струмочки i ріки ...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Міста старовинні i замки прекрасні.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Великі будови і наші, …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Сади чарiвнi, мальовничиї села.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Моя Україна - це пісня ...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Це щира, багата, як світ, її мова,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Крилата, така мелодійна, ...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Її обереги - верба i калина.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Найкраща у свiтi - моя ... 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Бо нам найрiднiша Вітчизна i мати.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 як же нам, дітям, її не …!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Моя Україна -   козацька слава!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Така волелюбна i мирна …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Вона дорога нам, i рідна, i мила.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Бо світ перед нами великий ...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Вітчизно свята, дорога Україно,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Для кожного з нас ти у свiтi ...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7538" y="1628775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весела</a:t>
            </a:r>
            <a:endParaRPr lang="ru-RU">
              <a:latin typeface="Georg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018767">
            <a:off x="4962525" y="2419350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сучасні</a:t>
            </a:r>
            <a:endParaRPr lang="ru-RU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824674">
            <a:off x="4533900" y="2925763"/>
            <a:ext cx="652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світі</a:t>
            </a:r>
            <a:endParaRPr lang="ru-RU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25" y="364331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єдина</a:t>
            </a:r>
            <a:endParaRPr lang="ru-RU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27538" y="4437063"/>
            <a:ext cx="920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кохати</a:t>
            </a:r>
            <a:endParaRPr lang="ru-RU"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635868">
            <a:off x="6526213" y="3724275"/>
            <a:ext cx="92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чудова</a:t>
            </a:r>
            <a:endParaRPr lang="ru-RU"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740882">
            <a:off x="5175250" y="4900613"/>
            <a:ext cx="100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глибокі</a:t>
            </a:r>
            <a:endParaRPr lang="ru-RU"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044288">
            <a:off x="3956050" y="6002338"/>
            <a:ext cx="1093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держава</a:t>
            </a:r>
            <a:endParaRPr lang="ru-RU">
              <a:latin typeface="Georg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0750" y="57150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Україна</a:t>
            </a:r>
            <a:endParaRPr lang="ru-RU"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1662097">
            <a:off x="7437438" y="4511675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джерельця</a:t>
            </a:r>
            <a:endParaRPr lang="ru-RU">
              <a:latin typeface="Georgia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902711">
            <a:off x="7529513" y="56038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відкрила</a:t>
            </a:r>
            <a:endParaRPr lang="ru-RU">
              <a:latin typeface="Georgia" pitchFamily="18" charset="0"/>
            </a:endParaRPr>
          </a:p>
        </p:txBody>
      </p:sp>
      <p:pic>
        <p:nvPicPr>
          <p:cNvPr id="19" name="Содержимое 17" descr="o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600200"/>
            <a:ext cx="2571768" cy="204311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1000"/>
                            </p:stCondLst>
                            <p:childTnLst>
                              <p:par>
                                <p:cTn id="3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5000"/>
                            </p:stCondLst>
                            <p:childTnLst>
                              <p:par>
                                <p:cTn id="3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913" y="457200"/>
            <a:ext cx="7416800" cy="841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Природні багатства України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Содержимое 4" descr="img0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08400" y="2349500"/>
            <a:ext cx="5214938" cy="3857625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132138" y="1268413"/>
            <a:ext cx="6011862" cy="865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>
                <a:latin typeface="+mn-lt"/>
                <a:cs typeface="+mn-cs"/>
              </a:rPr>
              <a:t>	</a:t>
            </a:r>
            <a:r>
              <a:rPr lang="uk-UA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 корисні копалини видобувають на Україні?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556792"/>
            <a:ext cx="795528" cy="97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Копия (3) img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844824"/>
            <a:ext cx="762000" cy="95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Копия img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2996952"/>
            <a:ext cx="798576" cy="95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Копия (2) img0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140968"/>
            <a:ext cx="835152" cy="90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Копия (5) img0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4221088"/>
            <a:ext cx="816864" cy="93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Копия (6) img0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4509120"/>
            <a:ext cx="780288" cy="90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Копия (4) img0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7664" y="5589240"/>
            <a:ext cx="813816" cy="92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28800" y="117475"/>
            <a:ext cx="612775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Найбільші міста України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7" name="Содержимое 4" descr="Ukrain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772816"/>
            <a:ext cx="5640752" cy="407196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1258888" y="836613"/>
            <a:ext cx="3384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uk-UA" sz="2000" b="1" i="1">
                <a:solidFill>
                  <a:srgbClr val="0070C0"/>
                </a:solidFill>
                <a:latin typeface="Calibri" pitchFamily="34" charset="0"/>
              </a:rPr>
              <a:t>	Прочитай назви найбільших міст України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endParaRPr lang="ru-RU" sz="20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3350" y="1773238"/>
            <a:ext cx="2947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ДН . ПР . П . ТР . ВСЬК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3350" y="2276475"/>
            <a:ext cx="153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Д . Н . ЦЬК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3350" y="2708275"/>
            <a:ext cx="168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М . К . Л .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3350" y="3141663"/>
            <a:ext cx="1090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ЛЬВ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76375" y="3573463"/>
            <a:ext cx="87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К .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76375" y="3933825"/>
            <a:ext cx="127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Х . РК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6375" y="4437063"/>
            <a:ext cx="194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З . П . Р . ЖЖ .</a:t>
            </a:r>
            <a:endParaRPr lang="ru-RU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350" y="457200"/>
            <a:ext cx="7585075" cy="841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Рослинний та тваринний світ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635896" y="1340768"/>
            <a:ext cx="2714644" cy="1857388"/>
          </a:xfrm>
          <a:prstGeom prst="leftRightArrow">
            <a:avLst>
              <a:gd name="adj1" fmla="val 54688"/>
              <a:gd name="adj2" fmla="val 50000"/>
            </a:avLst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Вони потребують охорони!</a:t>
            </a:r>
            <a:endParaRPr lang="ru-RU" b="1" dirty="0"/>
          </a:p>
        </p:txBody>
      </p:sp>
      <p:pic>
        <p:nvPicPr>
          <p:cNvPr id="7" name="Рисунок 6" descr="img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1509619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Копия (8) img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924944"/>
            <a:ext cx="141025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Копия (5) img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869160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Копия (4) img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229200"/>
            <a:ext cx="1428760" cy="1489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Копия (8) img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429000"/>
            <a:ext cx="1428760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Копия (2) img0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941168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Копия img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3140968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0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268760"/>
            <a:ext cx="1428760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3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3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3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3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3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3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250" y="188913"/>
            <a:ext cx="6388100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Красивий, щедрий рідний край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І мова наша солов'їна.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Люби, шануй, оберігай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Усе, що зветься Україна!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0242" name="Picture 2" descr="C:\Documents and Settings\User\Рабочий стол\Украинские картинки\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7301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350" y="2205038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0070C0"/>
                </a:solidFill>
                <a:latin typeface="Georgia" pitchFamily="18" charset="0"/>
              </a:rPr>
              <a:t>Адже …</a:t>
            </a:r>
            <a:endParaRPr lang="ru-RU" b="1" i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6375" y="2781300"/>
            <a:ext cx="29511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У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уславлена,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К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красива,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Р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радісна,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активна,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Ї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-  ідеальна,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Н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незалежна,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амбіційна, …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5643563"/>
            <a:ext cx="2901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i="1">
                <a:solidFill>
                  <a:srgbClr val="C00000"/>
                </a:solidFill>
                <a:latin typeface="Georgia" pitchFamily="18" charset="0"/>
              </a:rPr>
              <a:t>А яка ще?</a:t>
            </a:r>
            <a:endParaRPr lang="ru-RU" sz="40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43" name="Picture 3" descr="C:\Documents and Settings\User\Рабочий стол\Украинские картинки\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4090" y="1916832"/>
            <a:ext cx="331888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8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38" y="-603250"/>
            <a:ext cx="5051425" cy="6911975"/>
          </a:xfrm>
        </p:spPr>
        <p:txBody>
          <a:bodyPr>
            <a:normAutofit/>
          </a:bodyPr>
          <a:lstStyle/>
          <a:p>
            <a:r>
              <a:rPr lang="uk-UA" sz="4000" b="1" smtClean="0">
                <a:latin typeface="Monotype Corsiva" pitchFamily="66" charset="0"/>
              </a:rPr>
              <a:t/>
            </a:r>
            <a:br>
              <a:rPr lang="uk-UA" sz="4000" b="1" smtClean="0">
                <a:latin typeface="Monotype Corsiva" pitchFamily="66" charset="0"/>
              </a:rPr>
            </a:br>
            <a:r>
              <a:rPr lang="uk-UA" sz="4000" b="1" smtClean="0">
                <a:latin typeface="Monotype Corsiva" pitchFamily="66" charset="0"/>
              </a:rPr>
              <a:t/>
            </a:r>
            <a:br>
              <a:rPr lang="uk-UA" sz="4000" b="1" smtClean="0">
                <a:latin typeface="Monotype Corsiva" pitchFamily="66" charset="0"/>
              </a:rPr>
            </a:br>
            <a:r>
              <a:rPr lang="uk-UA" sz="4000" b="1" smtClean="0">
                <a:latin typeface="Monotype Corsiva" pitchFamily="66" charset="0"/>
              </a:rPr>
              <a:t/>
            </a:r>
            <a:br>
              <a:rPr lang="uk-UA" sz="4000" b="1" smtClean="0">
                <a:latin typeface="Monotype Corsiva" pitchFamily="66" charset="0"/>
              </a:rPr>
            </a:br>
            <a:r>
              <a:rPr lang="uk-UA" b="1" smtClean="0">
                <a:latin typeface="Monotype Corsiva" pitchFamily="66" charset="0"/>
              </a:rPr>
              <a:t>Проект</a:t>
            </a:r>
            <a:r>
              <a:rPr lang="uk-UA" sz="3600" b="1" smtClean="0">
                <a:latin typeface="Monotype Corsiva" pitchFamily="66" charset="0"/>
              </a:rPr>
              <a:t> </a:t>
            </a:r>
            <a:br>
              <a:rPr lang="uk-UA" sz="3600" b="1" smtClean="0">
                <a:latin typeface="Monotype Corsiva" pitchFamily="66" charset="0"/>
              </a:rPr>
            </a:br>
            <a:r>
              <a:rPr lang="uk-UA" sz="3600" b="1" smtClean="0">
                <a:latin typeface="Monotype Corsiva" pitchFamily="66" charset="0"/>
              </a:rPr>
              <a:t>  “</a:t>
            </a:r>
            <a:r>
              <a:rPr lang="uk-UA" sz="3600" smtClean="0">
                <a:latin typeface="Monotype Corsiva" pitchFamily="66" charset="0"/>
              </a:rPr>
              <a:t>Моя країна - Україна” підготував учень 10 класу</a:t>
            </a:r>
            <a:br>
              <a:rPr lang="uk-UA" sz="3600" smtClean="0">
                <a:latin typeface="Monotype Corsiva" pitchFamily="66" charset="0"/>
              </a:rPr>
            </a:br>
            <a:r>
              <a:rPr lang="uk-UA" sz="3600" smtClean="0">
                <a:latin typeface="Monotype Corsiva" pitchFamily="66" charset="0"/>
              </a:rPr>
              <a:t>Заліського НВК </a:t>
            </a:r>
            <a:br>
              <a:rPr lang="uk-UA" sz="3600" smtClean="0">
                <a:latin typeface="Monotype Corsiva" pitchFamily="66" charset="0"/>
              </a:rPr>
            </a:br>
            <a:r>
              <a:rPr lang="uk-UA" sz="3600" b="1" i="1" smtClean="0">
                <a:latin typeface="Monotype Corsiva" pitchFamily="66" charset="0"/>
              </a:rPr>
              <a:t>Залуцький Іван</a:t>
            </a:r>
            <a:endParaRPr lang="ru-RU" sz="4000" b="1" smtClean="0">
              <a:latin typeface="Monotype Corsiva" pitchFamily="66" charset="0"/>
            </a:endParaRPr>
          </a:p>
        </p:txBody>
      </p:sp>
      <p:pic>
        <p:nvPicPr>
          <p:cNvPr id="38914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E:\Школа\Рисунки и картинки\школа\новые картинки школьные\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778375"/>
            <a:ext cx="30241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smtClean="0">
                <a:solidFill>
                  <a:srgbClr val="C00000"/>
                </a:solidFill>
                <a:latin typeface="Monotype Corsiva" pitchFamily="66" charset="0"/>
              </a:rPr>
              <a:t>Дякую за увагу!</a:t>
            </a:r>
            <a:endParaRPr lang="ru-RU" sz="7200" b="1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9938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 cstate="print"/>
          <a:srcRect l="54467" t="20493"/>
          <a:stretch>
            <a:fillRect/>
          </a:stretch>
        </p:blipFill>
        <p:spPr bwMode="auto">
          <a:xfrm>
            <a:off x="5364088" y="1772816"/>
            <a:ext cx="3521482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39940" name="Picture 5" descr="C:\Documents and Settings\User\Рабочий стол\Украинские картинки\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343025"/>
            <a:ext cx="401320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Documents and Settings\User\Рабочий стол\Украинские картинки\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2880320" cy="4151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Documents and Settings\User\Рабочий стол\Украинские картинки\9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0546523">
            <a:off x="7908232" y="112954"/>
            <a:ext cx="1007050" cy="1671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C:\Documents and Settings\User\Рабочий стол\Украинские картинки\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204864"/>
            <a:ext cx="4451805" cy="344060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125538"/>
            <a:ext cx="7705725" cy="1511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Одне з найзеленіших міст нашої країни. Особливо гарний Київ у травні, коли каштани розпускають свої 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“свічки”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Київ – столиця України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4500594" cy="38687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1625" y="457200"/>
            <a:ext cx="8686800" cy="841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Сторінки історії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1547813" y="12684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Ярослав Мудрий – один з київських князів. Дуже любив і цінував книги, створив першу в Київській Русі бібліотеку. У багатьох містах відкривав школи, де навчали грамоті, іноземним мовам, ремеслам.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Володимир Мономах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04" y="548680"/>
            <a:ext cx="3000396" cy="341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5903913" y="4076700"/>
            <a:ext cx="32400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Володимир Мономах, прозваний у народі “красне сонце ”. Він залишив для своїх дітей Повчання, в якому вчив, як треба жити, працювати, поводитися серед людей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Школа\Рисунки и картинки\картинки про Украину\8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b="18620"/>
          <a:stretch>
            <a:fillRect/>
          </a:stretch>
        </p:blipFill>
        <p:spPr bwMode="auto">
          <a:xfrm>
            <a:off x="1331913" y="1220788"/>
            <a:ext cx="4319587" cy="51609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692275" y="260350"/>
            <a:ext cx="6696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>
                <a:solidFill>
                  <a:srgbClr val="C00000"/>
                </a:solidFill>
                <a:latin typeface="Monotype Corsiva" pitchFamily="66" charset="0"/>
              </a:rPr>
              <a:t>Державні символи України</a:t>
            </a:r>
            <a:endParaRPr lang="ru-RU" sz="440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967288" y="908050"/>
            <a:ext cx="4176712" cy="3025775"/>
          </a:xfrm>
          <a:prstGeom prst="verticalScroll">
            <a:avLst/>
          </a:prstGeom>
          <a:gradFill>
            <a:gsLst>
              <a:gs pos="35000">
                <a:srgbClr val="FFC000">
                  <a:alpha val="92000"/>
                </a:srgb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Державними символами України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є: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Державний ПРАПОР України;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Державний ГЕРБ України;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Державний ГІМН України.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	Стаття 20 Конституції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                          України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Школа\Рисунки и картинки\картинки про Украину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549275"/>
            <a:ext cx="4097338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User\Рабочий стол\Украинские картинки\55.jpg"/>
          <p:cNvPicPr>
            <a:picLocks noChangeAspect="1" noChangeArrowheads="1"/>
          </p:cNvPicPr>
          <p:nvPr/>
        </p:nvPicPr>
        <p:blipFill>
          <a:blip r:embed="rId4" cstate="print"/>
          <a:srcRect l="6300" r="67240" b="77320"/>
          <a:stretch>
            <a:fillRect/>
          </a:stretch>
        </p:blipFill>
        <p:spPr bwMode="auto">
          <a:xfrm>
            <a:off x="7020272" y="4725144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foto.meta.ua/albums/userpics59/590014/%C3%E5%F0%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3160712" cy="315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23975" y="4797425"/>
            <a:ext cx="39163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atin typeface="Bookman Old Style" pitchFamily="18" charset="0"/>
                <a:cs typeface="+mn-cs"/>
              </a:rPr>
              <a:t>Герб галицько-волинського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atin typeface="Bookman Old Style" pitchFamily="18" charset="0"/>
                <a:cs typeface="+mn-cs"/>
              </a:rPr>
              <a:t>князівства</a:t>
            </a:r>
            <a:endParaRPr lang="ru-RU" sz="1600" b="1" cap="all" dirty="0">
              <a:latin typeface="Bookman Old Style" pitchFamily="18" charset="0"/>
              <a:cs typeface="+mn-cs"/>
            </a:endParaRPr>
          </a:p>
        </p:txBody>
      </p:sp>
      <p:pic>
        <p:nvPicPr>
          <p:cNvPr id="7" name="Picture 4" descr="http://ogeraldike.ru/books/item/f00/s00/z0000002/pic/00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131888"/>
            <a:ext cx="3197225" cy="427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23013" y="5524500"/>
            <a:ext cx="18542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atin typeface="Bookman Old Style" pitchFamily="18" charset="0"/>
                <a:cs typeface="+mn-cs"/>
              </a:rPr>
              <a:t>Герби князів</a:t>
            </a:r>
            <a:endParaRPr lang="ru-RU" sz="1600" b="1" cap="all" dirty="0">
              <a:latin typeface="Bookman Old Style" pitchFamily="18" charset="0"/>
              <a:cs typeface="+mn-cs"/>
            </a:endParaRPr>
          </a:p>
        </p:txBody>
      </p:sp>
      <p:pic>
        <p:nvPicPr>
          <p:cNvPr id="9" name="Picture 4" descr="C:\Documents and Settings\User\Рабочий стол\Украинские картинки\55.jpg"/>
          <p:cNvPicPr>
            <a:picLocks noChangeAspect="1" noChangeArrowheads="1"/>
          </p:cNvPicPr>
          <p:nvPr/>
        </p:nvPicPr>
        <p:blipFill>
          <a:blip r:embed="rId5" cstate="print"/>
          <a:srcRect l="6300" r="67240" b="77320"/>
          <a:stretch>
            <a:fillRect/>
          </a:stretch>
        </p:blipFill>
        <p:spPr bwMode="auto">
          <a:xfrm>
            <a:off x="4283968" y="4985792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observer.sd.org.ua/images/0908150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96975"/>
            <a:ext cx="3021013" cy="345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0813" y="4767263"/>
            <a:ext cx="17414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cap="all" dirty="0">
                <a:latin typeface="Bookman Old Style" pitchFamily="18" charset="0"/>
                <a:cs typeface="+mn-cs"/>
              </a:rPr>
              <a:t>Герб </a:t>
            </a:r>
            <a:r>
              <a:rPr lang="uk-UA" sz="2400" cap="all" dirty="0" err="1">
                <a:latin typeface="Bookman Old Style" pitchFamily="18" charset="0"/>
                <a:cs typeface="+mn-cs"/>
              </a:rPr>
              <a:t>унр</a:t>
            </a:r>
            <a:endParaRPr lang="ru-RU" sz="2400" cap="all" dirty="0">
              <a:latin typeface="Bookman Old Style" pitchFamily="18" charset="0"/>
              <a:cs typeface="+mn-cs"/>
            </a:endParaRPr>
          </a:p>
        </p:txBody>
      </p:sp>
      <p:pic>
        <p:nvPicPr>
          <p:cNvPr id="7" name="Picture 4" descr="http://gerb.bel.ru/pages/strani/ua/gerb_gr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176338"/>
            <a:ext cx="3635375" cy="349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6600" y="5229225"/>
            <a:ext cx="3365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atin typeface="Monotype Corsiva" pitchFamily="66" charset="0"/>
                <a:cs typeface="+mn-cs"/>
              </a:rPr>
              <a:t>Прапор </a:t>
            </a:r>
            <a:r>
              <a:rPr lang="uk-UA" sz="2400" b="1" cap="all" dirty="0">
                <a:latin typeface="Monotype Corsiva" pitchFamily="66" charset="0"/>
                <a:cs typeface="+mn-cs"/>
              </a:rPr>
              <a:t>  України</a:t>
            </a:r>
            <a:endParaRPr lang="ru-RU" sz="2400" b="1" cap="all" dirty="0">
              <a:latin typeface="Monotype Corsiva" pitchFamily="66" charset="0"/>
              <a:cs typeface="+mn-cs"/>
            </a:endParaRPr>
          </a:p>
        </p:txBody>
      </p:sp>
      <p:pic>
        <p:nvPicPr>
          <p:cNvPr id="6147" name="Picture 3" descr="C:\Documents and Settings\User\Рабочий стол\Украинские картинки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586" y="4653136"/>
            <a:ext cx="2194704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User\Рабочий стол\Украинские картинки\94.jpeg"/>
          <p:cNvPicPr>
            <a:picLocks noChangeAspect="1" noChangeArrowheads="1"/>
          </p:cNvPicPr>
          <p:nvPr/>
        </p:nvPicPr>
        <p:blipFill>
          <a:blip r:embed="rId4" cstate="print"/>
          <a:srcRect t="6069" b="10991"/>
          <a:stretch>
            <a:fillRect/>
          </a:stretch>
        </p:blipFill>
        <p:spPr bwMode="auto">
          <a:xfrm>
            <a:off x="2555776" y="836712"/>
            <a:ext cx="6135208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474</Words>
  <Application>Microsoft Office PowerPoint</Application>
  <PresentationFormat>Экран (4:3)</PresentationFormat>
  <Paragraphs>110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Calibri</vt:lpstr>
      <vt:lpstr>Arial</vt:lpstr>
      <vt:lpstr>Monotype Corsiva</vt:lpstr>
      <vt:lpstr>Times New Roman</vt:lpstr>
      <vt:lpstr>Bookman Old Style</vt:lpstr>
      <vt:lpstr>Wingdings 2</vt:lpstr>
      <vt:lpstr>Georgia</vt:lpstr>
      <vt:lpstr>Тема Office</vt:lpstr>
      <vt:lpstr>Моя країна - Україна</vt:lpstr>
      <vt:lpstr>Україна – незалежна держава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Народний одяг українців</vt:lpstr>
      <vt:lpstr>Українська  хата</vt:lpstr>
      <vt:lpstr>Слайд 20</vt:lpstr>
      <vt:lpstr>Слайд 21</vt:lpstr>
      <vt:lpstr>Слайд 22</vt:lpstr>
      <vt:lpstr>Слайд 23</vt:lpstr>
      <vt:lpstr>Рослинний та тваринний світ</vt:lpstr>
      <vt:lpstr>Слайд 25</vt:lpstr>
      <vt:lpstr>   Проект    “Моя країна - Україна” підготував учень 10 класу Заліського НВК  Залуцький Іван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країна - Україна</dc:title>
  <cp:lastModifiedBy>Home</cp:lastModifiedBy>
  <cp:revision>46</cp:revision>
  <dcterms:modified xsi:type="dcterms:W3CDTF">2013-10-07T19:55:31Z</dcterms:modified>
</cp:coreProperties>
</file>