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721C871-07CA-4EE8-9EFF-101EC6A13BDA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42F209C-BE88-435D-A2E4-F20F49482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1352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01591-A070-44B5-BA84-429004BCF42D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6E92430-F013-4AD5-8760-478688B648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1335F-2749-4B02-A2BD-9373284E90F4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F1531-452D-45F3-AEED-4EB5F5C9B1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34E88-A127-4636-8F38-CDE216ACF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D46BB-DBDD-4A27-8542-08B8246CD387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5F54-20F9-4473-9B53-67D4457C6947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BD30D-CCF8-47D9-91E2-31ED4BE777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4BDE9-C0AF-468E-8213-DB3A6A9C82EE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BCCCC78-8ED2-486E-A52E-948CAE48E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B47D3-557A-499C-B7B0-9CA2D7719DC9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41655-BB43-4E24-BFF7-6BF53A5EB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22047-CEB7-46A4-B676-EE6789F9CB85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41EB072E-6F81-42D9-8C72-A35496B3C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B55E4-5EA3-44A1-A5F8-657E8359AB4C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DBBD6-D786-405E-A8BA-A88979FD64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5B9DB-93A7-4632-BDAB-CD904D47EC5C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A3F3BF-5072-48E6-AB83-BB2A211809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5FBA1D2-E821-4EA8-9B3D-F9F1B7B8D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EE7C1-2902-4241-9810-8929C82B4CEC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28F98-B19A-4391-809E-A0B9A62E8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7207F-805D-4818-BB57-6967B4B88CA3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24B11C3-56DA-40F1-B136-2AD42A0AF7DD}" type="datetimeFigureOut">
              <a:rPr lang="ru-RU"/>
              <a:pPr>
                <a:defRPr/>
              </a:pPr>
              <a:t>01.02.2015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2EC098-1F08-4F13-96DB-00BEA361EA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ransition>
    <p:wipe dir="r"/>
  </p:transition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819400"/>
            <a:ext cx="7643866" cy="1752600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Операції </a:t>
            </a:r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 наборами векторних об'єктів  </a:t>
            </a:r>
            <a:endParaRPr lang="ru-RU" sz="5400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31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71500" y="4786313"/>
            <a:ext cx="2500313" cy="369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Microsoft Word 2007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01625" y="1524000"/>
            <a:ext cx="4040188" cy="733425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/>
              <a:t>Поняття групування 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791075" y="1524000"/>
            <a:ext cx="4041775" cy="731838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Виділення кількох об'єктів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625" y="2471738"/>
            <a:ext cx="4041775" cy="1600200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	Для одночасної роботи з кількома графічними об'єктами їх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групують</a:t>
            </a:r>
            <a:r>
              <a:rPr lang="uk-UA" dirty="0" smtClean="0"/>
              <a:t> потім знову розділяють на складові -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розгруповують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643438" y="2471738"/>
            <a:ext cx="4195762" cy="1028700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1) За допомогою миші, утримуючи</a:t>
            </a:r>
            <a:r>
              <a:rPr lang="en-US" dirty="0" smtClean="0"/>
              <a:t> </a:t>
            </a:r>
            <a:r>
              <a:rPr lang="uk-UA" dirty="0" smtClean="0"/>
              <a:t>натиснутою</a:t>
            </a:r>
            <a:r>
              <a:rPr lang="en-US" dirty="0" smtClean="0"/>
              <a:t> </a:t>
            </a:r>
            <a:r>
              <a:rPr lang="uk-UA" dirty="0" smtClean="0"/>
              <a:t>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Shift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Ctrl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(</a:t>
            </a:r>
            <a:r>
              <a:rPr lang="uk-UA" dirty="0" smtClean="0"/>
              <a:t>клацаємо кожен об'єкт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14342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Групування</a:t>
            </a:r>
            <a:endParaRPr lang="ru-RU" smtClean="0"/>
          </a:p>
        </p:txBody>
      </p:sp>
      <p:sp>
        <p:nvSpPr>
          <p:cNvPr id="7" name="TextBox 6"/>
          <p:cNvSpPr txBox="1"/>
          <p:nvPr/>
        </p:nvSpPr>
        <p:spPr>
          <a:xfrm>
            <a:off x="357188" y="4000500"/>
            <a:ext cx="4071937" cy="12001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Групування – це процес створення з кількох  об'єктів одного нового, в якому початкові об'єкти є його складовими.</a:t>
            </a:r>
            <a:endParaRPr lang="ru-RU" dirty="0"/>
          </a:p>
        </p:txBody>
      </p:sp>
      <p:pic>
        <p:nvPicPr>
          <p:cNvPr id="1434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5" y="3429000"/>
            <a:ext cx="4148138" cy="27860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01625" y="1524000"/>
            <a:ext cx="4040188" cy="733425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/>
              <a:t>Виділення об'єкта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791075" y="1524000"/>
            <a:ext cx="4041775" cy="731838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Виділення суміжних фігур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625" y="2471738"/>
            <a:ext cx="4041775" cy="1457325"/>
          </a:xfrm>
        </p:spPr>
        <p:txBody>
          <a:bodyPr>
            <a:normAutofit fontScale="62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/>
              <a:t>Щоб виділити лінію або фігуру без заливки, слід клацнути мишею її контур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/>
              <a:t>Для виділення заповненої фігури слід клацнути будь-де в її межах</a:t>
            </a:r>
            <a:endParaRPr lang="ru-RU" dirty="0"/>
          </a:p>
        </p:txBody>
      </p:sp>
      <p:sp>
        <p:nvSpPr>
          <p:cNvPr id="15365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Виділення об'єктів </a:t>
            </a:r>
            <a:endParaRPr lang="ru-RU" smtClean="0"/>
          </a:p>
        </p:txBody>
      </p:sp>
      <p:pic>
        <p:nvPicPr>
          <p:cNvPr id="153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143375"/>
            <a:ext cx="4214813" cy="15970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5367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>
          <a:xfrm>
            <a:off x="4643438" y="3786188"/>
            <a:ext cx="2373312" cy="785812"/>
          </a:xfrm>
          <a:ln>
            <a:solidFill>
              <a:schemeClr val="accent1"/>
            </a:solidFill>
          </a:ln>
        </p:spPr>
      </p:pic>
      <p:pic>
        <p:nvPicPr>
          <p:cNvPr id="15368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13" y="4643438"/>
            <a:ext cx="2928937" cy="20081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5369" name="Прямоугольник 16"/>
          <p:cNvSpPr>
            <a:spLocks noChangeArrowheads="1"/>
          </p:cNvSpPr>
          <p:nvPr/>
        </p:nvSpPr>
        <p:spPr bwMode="auto">
          <a:xfrm>
            <a:off x="4572000" y="2286000"/>
            <a:ext cx="44735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 dirty="0">
                <a:latin typeface="Georgia" pitchFamily="18" charset="0"/>
              </a:rPr>
              <a:t>На панелі інструментів Головна </a:t>
            </a:r>
          </a:p>
          <a:p>
            <a:r>
              <a:rPr lang="uk-UA" sz="1600" dirty="0">
                <a:latin typeface="Georgia" pitchFamily="18" charset="0"/>
              </a:rPr>
              <a:t>клацнути вказівку Виділити,  у списку </a:t>
            </a:r>
          </a:p>
          <a:p>
            <a:r>
              <a:rPr lang="uk-UA" sz="1600" dirty="0">
                <a:latin typeface="Georgia" pitchFamily="18" charset="0"/>
              </a:rPr>
              <a:t>команд, що відкриється клацнути </a:t>
            </a:r>
          </a:p>
          <a:p>
            <a:r>
              <a:rPr lang="uk-UA" sz="1600" dirty="0">
                <a:latin typeface="Georgia" pitchFamily="18" charset="0"/>
              </a:rPr>
              <a:t>Вибір об'єктів.  Починаючи з вільного</a:t>
            </a:r>
          </a:p>
          <a:p>
            <a:r>
              <a:rPr lang="uk-UA" sz="1600" dirty="0" smtClean="0">
                <a:latin typeface="Georgia" pitchFamily="18" charset="0"/>
              </a:rPr>
              <a:t>від </a:t>
            </a:r>
            <a:r>
              <a:rPr lang="uk-UA" sz="1600" dirty="0">
                <a:latin typeface="Georgia" pitchFamily="18" charset="0"/>
              </a:rPr>
              <a:t>об'єктів місця вказати рамку</a:t>
            </a:r>
          </a:p>
          <a:p>
            <a:r>
              <a:rPr lang="uk-UA" sz="1600" dirty="0">
                <a:latin typeface="Georgia" pitchFamily="18" charset="0"/>
              </a:rPr>
              <a:t>навколо об'єктів, що об'єднуватимуться.</a:t>
            </a:r>
            <a:endParaRPr lang="ru-RU" sz="1600" dirty="0">
              <a:latin typeface="Georgia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357688" y="1524000"/>
            <a:ext cx="4786312" cy="731838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1800" dirty="0" smtClean="0"/>
              <a:t>Групування об'єктів за допомогою контекстного меню або команди Групувати панелі інструментів</a:t>
            </a:r>
            <a:endParaRPr lang="ru-RU" sz="1800" dirty="0"/>
          </a:p>
        </p:txBody>
      </p:sp>
      <p:sp>
        <p:nvSpPr>
          <p:cNvPr id="16387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638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2714625"/>
            <a:ext cx="4429125" cy="2571750"/>
          </a:xfrm>
          <a:ln>
            <a:solidFill>
              <a:schemeClr val="accent1"/>
            </a:solidFill>
          </a:ln>
        </p:spPr>
      </p:pic>
      <p:pic>
        <p:nvPicPr>
          <p:cNvPr id="16389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85750" y="2643188"/>
            <a:ext cx="4041775" cy="2644775"/>
          </a:xfrm>
          <a:ln>
            <a:solidFill>
              <a:schemeClr val="accent1"/>
            </a:solidFill>
          </a:ln>
        </p:spPr>
      </p:pic>
      <p:sp>
        <p:nvSpPr>
          <p:cNvPr id="10" name="Текст 1"/>
          <p:cNvSpPr>
            <a:spLocks noGrp="1"/>
          </p:cNvSpPr>
          <p:nvPr>
            <p:ph type="body" idx="1"/>
          </p:nvPr>
        </p:nvSpPr>
        <p:spPr>
          <a:xfrm>
            <a:off x="301625" y="1524000"/>
            <a:ext cx="4040188" cy="733425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/>
              <a:t>Згруповані  об'єкти</a:t>
            </a:r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01625" y="1524000"/>
            <a:ext cx="4040188" cy="733425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/>
              <a:t>Копіювання, </a:t>
            </a:r>
            <a:r>
              <a:rPr lang="uk-UA" sz="2000" dirty="0" smtClean="0"/>
              <a:t>вирізання</a:t>
            </a:r>
            <a:r>
              <a:rPr lang="uk-UA" sz="2000" dirty="0"/>
              <a:t>, переміщення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791075" y="1524000"/>
            <a:ext cx="4041775" cy="731838"/>
          </a:xfrm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Зміна розміру, поворот</a:t>
            </a:r>
            <a:endParaRPr lang="ru-RU" dirty="0"/>
          </a:p>
        </p:txBody>
      </p:sp>
      <p:sp>
        <p:nvSpPr>
          <p:cNvPr id="17412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Дії із згрупованими об'єктами</a:t>
            </a:r>
            <a:endParaRPr lang="ru-RU" smtClean="0"/>
          </a:p>
        </p:txBody>
      </p:sp>
      <p:pic>
        <p:nvPicPr>
          <p:cNvPr id="17413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85750" y="2428875"/>
            <a:ext cx="3857625" cy="938213"/>
          </a:xfrm>
          <a:ln>
            <a:solidFill>
              <a:schemeClr val="accent1"/>
            </a:solidFill>
          </a:ln>
        </p:spPr>
      </p:pic>
      <p:pic>
        <p:nvPicPr>
          <p:cNvPr id="174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0" y="2357438"/>
            <a:ext cx="4857750" cy="16383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7415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4857750" y="4286250"/>
            <a:ext cx="4038600" cy="1855788"/>
          </a:xfrm>
          <a:ln>
            <a:solidFill>
              <a:schemeClr val="accent1"/>
            </a:solidFill>
          </a:ln>
        </p:spPr>
      </p:pic>
      <p:pic>
        <p:nvPicPr>
          <p:cNvPr id="17416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3571875"/>
            <a:ext cx="4000500" cy="2133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Поворот групи об'єктів</a:t>
            </a:r>
            <a:endParaRPr lang="ru-RU" smtClean="0"/>
          </a:p>
        </p:txBody>
      </p:sp>
      <p:pic>
        <p:nvPicPr>
          <p:cNvPr id="18435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57188" y="2357438"/>
            <a:ext cx="4041775" cy="1703387"/>
          </a:xfrm>
          <a:ln>
            <a:solidFill>
              <a:schemeClr val="accent1"/>
            </a:solidFill>
          </a:ln>
        </p:spPr>
      </p:pic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63" y="4357688"/>
            <a:ext cx="2190750" cy="13906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8437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5902325" y="2471738"/>
            <a:ext cx="1835150" cy="3821112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42875" y="1357313"/>
            <a:ext cx="4500563" cy="900112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1600"/>
              <a:t>На панелі інструментів Формат (Засоби малювання) виконуємо команду Вирівняти, вибираємо зі списку необхідну дію.</a:t>
            </a:r>
            <a:endParaRPr lang="ru-RU" sz="160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857750" y="1357313"/>
            <a:ext cx="4143375" cy="89852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1800" dirty="0" smtClean="0"/>
              <a:t>Приклади вирівнювання об'єктів: а) по верхньому краю,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1800" dirty="0" smtClean="0"/>
              <a:t>б) по нижньому краю</a:t>
            </a:r>
            <a:endParaRPr lang="ru-RU" sz="1800" dirty="0"/>
          </a:p>
        </p:txBody>
      </p:sp>
      <p:sp>
        <p:nvSpPr>
          <p:cNvPr id="19460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Вирівнювання об'єктів </a:t>
            </a:r>
            <a:endParaRPr lang="ru-RU" smtClean="0"/>
          </a:p>
        </p:txBody>
      </p:sp>
      <p:pic>
        <p:nvPicPr>
          <p:cNvPr id="19461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071563" y="2571750"/>
            <a:ext cx="2428875" cy="3076575"/>
          </a:xfrm>
        </p:spPr>
      </p:pic>
      <p:pic>
        <p:nvPicPr>
          <p:cNvPr id="1946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714875"/>
            <a:ext cx="2152650" cy="17907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9463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5715000" y="2286000"/>
            <a:ext cx="2143125" cy="2105025"/>
          </a:xfrm>
          <a:ln>
            <a:solidFill>
              <a:schemeClr val="accent1"/>
            </a:solidFill>
          </a:ln>
        </p:spPr>
      </p:pic>
      <p:pic>
        <p:nvPicPr>
          <p:cNvPr id="19464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4714875"/>
            <a:ext cx="2028825" cy="17859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9465" name="TextBox 10"/>
          <p:cNvSpPr txBox="1">
            <a:spLocks noChangeArrowheads="1"/>
          </p:cNvSpPr>
          <p:nvPr/>
        </p:nvSpPr>
        <p:spPr bwMode="auto">
          <a:xfrm>
            <a:off x="4572000" y="47148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Georgia" pitchFamily="18" charset="0"/>
              </a:rPr>
              <a:t>а)</a:t>
            </a:r>
            <a:endParaRPr lang="ru-RU">
              <a:latin typeface="Georgia" pitchFamily="18" charset="0"/>
            </a:endParaRPr>
          </a:p>
        </p:txBody>
      </p:sp>
      <p:sp>
        <p:nvSpPr>
          <p:cNvPr id="19466" name="TextBox 11"/>
          <p:cNvSpPr txBox="1">
            <a:spLocks noChangeArrowheads="1"/>
          </p:cNvSpPr>
          <p:nvPr/>
        </p:nvSpPr>
        <p:spPr bwMode="auto">
          <a:xfrm>
            <a:off x="6858000" y="47148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Georgia" pitchFamily="18" charset="0"/>
              </a:rPr>
              <a:t>б)</a:t>
            </a:r>
            <a:endParaRPr lang="ru-RU">
              <a:latin typeface="Georgia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5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uk-UA" smtClean="0"/>
              <a:t>Переміщення об'єктів за шарами</a:t>
            </a:r>
            <a:endParaRPr lang="ru-RU" smtClean="0"/>
          </a:p>
        </p:txBody>
      </p:sp>
      <p:pic>
        <p:nvPicPr>
          <p:cNvPr id="2048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1643063"/>
            <a:ext cx="3398837" cy="2290762"/>
          </a:xfrm>
          <a:ln>
            <a:solidFill>
              <a:schemeClr val="accent1"/>
            </a:solidFill>
          </a:ln>
        </p:spPr>
      </p:pic>
      <p:pic>
        <p:nvPicPr>
          <p:cNvPr id="20484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749675" y="1571625"/>
            <a:ext cx="5257800" cy="3000375"/>
          </a:xfrm>
          <a:ln>
            <a:solidFill>
              <a:schemeClr val="accent1"/>
            </a:solidFill>
          </a:ln>
        </p:spPr>
      </p:pic>
      <p:pic>
        <p:nvPicPr>
          <p:cNvPr id="2048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313" y="4252913"/>
            <a:ext cx="3643312" cy="23193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uk-UA" smtClean="0"/>
              <a:t>Графічні об'єкти і текст</a:t>
            </a:r>
            <a:endParaRPr lang="ru-RU" smtClean="0"/>
          </a:p>
        </p:txBody>
      </p:sp>
      <p:pic>
        <p:nvPicPr>
          <p:cNvPr id="2150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5750" y="1428750"/>
            <a:ext cx="4270375" cy="2214563"/>
          </a:xfrm>
        </p:spPr>
      </p:pic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3857625"/>
            <a:ext cx="27051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857750" y="1500188"/>
            <a:ext cx="4038600" cy="2225675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1255</TotalTime>
  <Words>190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Інформатика </vt:lpstr>
      <vt:lpstr>Групування</vt:lpstr>
      <vt:lpstr>Виділення об'єктів </vt:lpstr>
      <vt:lpstr>Слайд 4</vt:lpstr>
      <vt:lpstr>Дії із згрупованими об'єктами</vt:lpstr>
      <vt:lpstr>Поворот групи об'єктів</vt:lpstr>
      <vt:lpstr>Вирівнювання об'єктів </vt:lpstr>
      <vt:lpstr>Переміщення об'єктів за шарами</vt:lpstr>
      <vt:lpstr>Графічні об'єкти і текст</vt:lpstr>
    </vt:vector>
  </TitlesOfParts>
  <Company>scool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9клас</dc:title>
  <dc:creator>uzer4</dc:creator>
  <cp:lastModifiedBy>Artem Ryzhuk</cp:lastModifiedBy>
  <cp:revision>164</cp:revision>
  <dcterms:created xsi:type="dcterms:W3CDTF">2010-03-12T08:16:05Z</dcterms:created>
  <dcterms:modified xsi:type="dcterms:W3CDTF">2015-02-01T12:30:47Z</dcterms:modified>
</cp:coreProperties>
</file>