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0955DD4-9209-48B4-B350-0A8643B8FD17}" type="datetimeFigureOut">
              <a:rPr lang="ru-RU" smtClean="0"/>
              <a:pPr/>
              <a:t>20.12.2009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B6718FD-9A61-4AE6-B20D-BA067232FF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Мои рисунки\3817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500018"/>
            <a:ext cx="6357982" cy="635798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1285852" y="214290"/>
            <a:ext cx="65507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lumMod val="7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  <a:reflection blurRad="6350" stA="60000" endA="900" endPos="58000" dir="5400000" sy="-100000" algn="bl" rotWithShape="0"/>
                </a:effectLst>
              </a:rPr>
              <a:t>Електронна пошта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lumMod val="7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  <a:reflection blurRad="6350" stA="60000" endA="900" endPos="58000" dir="5400000" sy="-100000" algn="bl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43636" y="5572140"/>
            <a:ext cx="3000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b="1" dirty="0" smtClean="0">
                <a:latin typeface="Bookman Old Style" pitchFamily="18" charset="0"/>
              </a:rPr>
              <a:t>Підготувала</a:t>
            </a:r>
          </a:p>
          <a:p>
            <a:r>
              <a:rPr lang="uk-UA" sz="1600" b="1" dirty="0" smtClean="0">
                <a:latin typeface="Bookman Old Style" pitchFamily="18" charset="0"/>
              </a:rPr>
              <a:t>Учениця 9-Б класу</a:t>
            </a:r>
          </a:p>
          <a:p>
            <a:r>
              <a:rPr lang="uk-UA" sz="1600" b="1" dirty="0" smtClean="0">
                <a:latin typeface="Bookman Old Style" pitchFamily="18" charset="0"/>
              </a:rPr>
              <a:t>ЧНВК №10</a:t>
            </a:r>
          </a:p>
          <a:p>
            <a:r>
              <a:rPr lang="uk-UA" sz="1600" b="1" dirty="0" err="1" smtClean="0">
                <a:latin typeface="Bookman Old Style" pitchFamily="18" charset="0"/>
              </a:rPr>
              <a:t>Шипот</a:t>
            </a:r>
            <a:r>
              <a:rPr lang="uk-UA" sz="1600" b="1" dirty="0" smtClean="0">
                <a:latin typeface="Bookman Old Style" pitchFamily="18" charset="0"/>
              </a:rPr>
              <a:t> Анастасія</a:t>
            </a:r>
            <a:endParaRPr lang="ru-RU" sz="1600" b="1" dirty="0">
              <a:latin typeface="Bookman Old Style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5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Мои документы\Мои рисунки\21-06-2006_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85728"/>
            <a:ext cx="4286280" cy="3424058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571472" y="571480"/>
            <a:ext cx="3269599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Електронна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пошта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(англ. </a:t>
            </a:r>
            <a:r>
              <a:rPr lang="en-US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e-mail,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або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email,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скорочення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від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electronic mail) —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популярний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сервіс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в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інтернеті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що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робить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можливим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обмін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даними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будь-якого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змісту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(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текстові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документи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аудіо-відео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файли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архіви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, </a:t>
            </a:r>
            <a:r>
              <a:rPr lang="ru-RU" sz="1600" b="1" dirty="0" err="1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програми</a:t>
            </a:r>
            <a:r>
              <a:rPr lang="ru-RU" sz="1600" b="1" dirty="0" smtClean="0">
                <a:ln w="18000">
                  <a:solidFill>
                    <a:schemeClr val="bg2">
                      <a:lumMod val="50000"/>
                    </a:schemeClr>
                  </a:solidFill>
                  <a:prstDash val="solid"/>
                  <a:miter lim="800000"/>
                </a:ln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).</a:t>
            </a:r>
            <a:endParaRPr lang="ru-RU" sz="1600" b="1" dirty="0">
              <a:ln w="18000">
                <a:solidFill>
                  <a:schemeClr val="bg2">
                    <a:lumMod val="50000"/>
                  </a:schemeClr>
                </a:solidFill>
                <a:prstDash val="solid"/>
                <a:miter lim="800000"/>
              </a:ln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4500570"/>
            <a:ext cx="7643866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Електронна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пошта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—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типовий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сервіс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відкладеного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зчитування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(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off-line).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Після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відправлення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повідомлення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, як правило, у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вигляді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звичайного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тексту, адресат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отримує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його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на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свій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комп'ютер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через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деякий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період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часу,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і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знайомиться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ним, коли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йому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буде </a:t>
            </a:r>
            <a:r>
              <a:rPr lang="ru-RU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зручно</a:t>
            </a:r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13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14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15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16" dur="1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1400"/>
                            </p:stCondLst>
                            <p:childTnLst>
                              <p:par>
                                <p:cTn id="18" presetID="24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animClr clrSpc="hsl">
                                      <p:cBhvr>
                                        <p:cTn id="2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-12549" l="-25098"/>
                                      </p:by>
                                    </p:animClr>
                                    <p:set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Мои документы\Мои рисунки\%D0%BD%D0%B4%D1%83%D1%80%D0%B8%D1%81%D1%82__%D0%9A%D0%BE%D0%BD%D0%B2%D0%B5%D1%80%D1%82_%D0%A3%D0%BA%D1%80%D0%B0%D0%B8%D0%BD%D1%8B_500_%D0%BA%D1%80%D0%B1_199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00504"/>
            <a:ext cx="3714776" cy="2596033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Мои документы\Мои рисунки\email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43465" y="3643314"/>
            <a:ext cx="4200535" cy="3406619"/>
          </a:xfrm>
          <a:prstGeom prst="rect">
            <a:avLst/>
          </a:prstGeom>
          <a:noFill/>
        </p:spPr>
      </p:pic>
      <p:sp>
        <p:nvSpPr>
          <p:cNvPr id="4" name="Штриховая стрелка вправо 3"/>
          <p:cNvSpPr/>
          <p:nvPr/>
        </p:nvSpPr>
        <p:spPr>
          <a:xfrm>
            <a:off x="4143372" y="4786322"/>
            <a:ext cx="1785950" cy="571504"/>
          </a:xfrm>
          <a:prstGeom prst="stripedRightArrow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14348" y="142852"/>
            <a:ext cx="71438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 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Електронна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пошта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схожа на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звичайну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пошту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маючи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ті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ж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самі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переваги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недоліки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.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Звичайний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лист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складається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із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конверта, на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якому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зазначена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адреса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отримувача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стоять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штампи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поштових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відділень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шляху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слідування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, та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вмісту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—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власне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листа.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Електронний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лист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складається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із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заголовків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які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містять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службову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інформацію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(про автора листа,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отримувача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, шляху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проходження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листа),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які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служать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умовно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кажучи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, конвертом, та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власне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вміст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самого листа. По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аналогії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звичайним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листом,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відповідним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методом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можна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внести в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електронний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лист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інформацію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якого-небудь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іншого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роду,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наприклад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,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фотографію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тощо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Як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звичайному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листі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можна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поставити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свій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підпис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.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Звичайний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лист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може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не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дійти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до адресата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або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дійти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запізненням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, —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аналогічно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електронний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лист.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Звичайний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лист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доволі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дешевий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, а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електронна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пошта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—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найдешевший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 вид </a:t>
            </a:r>
            <a:r>
              <a:rPr lang="ru-RU" sz="1600" dirty="0" err="1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зв'язку</a:t>
            </a:r>
            <a:r>
              <a:rPr lang="ru-RU" sz="1600" dirty="0" smtClean="0">
                <a:solidFill>
                  <a:schemeClr val="bg2">
                    <a:lumMod val="25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eorgia" pitchFamily="18" charset="0"/>
              </a:rPr>
              <a:t>.</a:t>
            </a:r>
            <a:endParaRPr lang="ru-RU" sz="1600" dirty="0">
              <a:solidFill>
                <a:schemeClr val="bg2">
                  <a:lumMod val="25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Georgia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Мои документы\Мои рисунки\e_mai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000100" y="928670"/>
            <a:ext cx="70723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 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Функціонування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електронної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пошти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побудовано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на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принципі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клієнт-сервер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, стандартному для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більшості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мережевих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сервісів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.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Щоб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обмінюватись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кореспонденцією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з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поштовим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сервером,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потрібно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мати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спеціальну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програму-клієнт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.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Існує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багато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різних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програм-клієнтів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електронної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пошти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,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які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можуть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відрізнятися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окремими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функціями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,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можливостями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та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інтерфейсом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, в тому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числі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й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такі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,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що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працюють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на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сервері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(в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режимі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en-US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on-line).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Проте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загальні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функції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у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більшості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пакетів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однакові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. До них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можна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 </a:t>
            </a:r>
            <a:r>
              <a:rPr lang="ru-RU" b="1" dirty="0" err="1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віднести</a:t>
            </a:r>
            <a:r>
              <a:rPr lang="ru-RU" b="1" dirty="0" smtClean="0">
                <a:solidFill>
                  <a:schemeClr val="bg2">
                    <a:lumMod val="10000"/>
                  </a:schemeClr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  <a:latin typeface="Garamond" pitchFamily="18" charset="0"/>
                <a:cs typeface="Microsoft Sans Serif" pitchFamily="34" charset="0"/>
              </a:rPr>
              <a:t>:</a:t>
            </a:r>
            <a:endParaRPr lang="ru-RU" b="1" dirty="0">
              <a:solidFill>
                <a:schemeClr val="bg2">
                  <a:lumMod val="10000"/>
                </a:schemeClr>
              </a:solidFill>
              <a:effectLst>
                <a:outerShdw blurRad="50800" dist="38100" dir="10800000" algn="r" rotWithShape="0">
                  <a:prstClr val="black">
                    <a:alpha val="40000"/>
                  </a:prstClr>
                </a:outerShdw>
              </a:effectLst>
              <a:latin typeface="Garamond" pitchFamily="18" charset="0"/>
              <a:cs typeface="Microsoft Sans Serif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0034" y="4286256"/>
            <a:ext cx="56436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•</a:t>
            </a:r>
            <a:r>
              <a:rPr lang="en-US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підготовка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тексту; </a:t>
            </a:r>
          </a:p>
          <a:p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•</a:t>
            </a:r>
            <a:r>
              <a:rPr lang="en-US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імпорт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файлів-додатків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</a:p>
          <a:p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•</a:t>
            </a:r>
            <a:r>
              <a:rPr lang="en-US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відправка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листа; </a:t>
            </a:r>
          </a:p>
          <a:p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•</a:t>
            </a:r>
            <a:r>
              <a:rPr lang="en-US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перегляд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і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збереження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кореспонденції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</a:p>
          <a:p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•</a:t>
            </a:r>
            <a:r>
              <a:rPr lang="en-US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знищення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кореспонденції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</a:p>
          <a:p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•</a:t>
            </a:r>
            <a:r>
              <a:rPr lang="en-US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підготовка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відповіді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</a:p>
          <a:p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•</a:t>
            </a:r>
            <a:r>
              <a:rPr lang="en-US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коментування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і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пересилка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інформації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; </a:t>
            </a:r>
          </a:p>
          <a:p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•</a:t>
            </a:r>
            <a:r>
              <a:rPr lang="en-US" sz="1600" b="1" i="1" dirty="0" smtClean="0">
                <a:solidFill>
                  <a:schemeClr val="bg2">
                    <a:lumMod val="25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експорт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sz="1600" b="1" i="1" dirty="0" err="1" smtClean="0">
                <a:solidFill>
                  <a:schemeClr val="bg2">
                    <a:lumMod val="25000"/>
                  </a:schemeClr>
                </a:solidFill>
              </a:rPr>
              <a:t>файлів-додатків</a:t>
            </a:r>
            <a:r>
              <a:rPr lang="ru-RU" sz="1600" b="1" i="1" dirty="0" smtClean="0">
                <a:solidFill>
                  <a:schemeClr val="bg2">
                    <a:lumMod val="25000"/>
                  </a:schemeClr>
                </a:solidFill>
              </a:rPr>
              <a:t>.</a:t>
            </a:r>
            <a:endParaRPr lang="ru-RU" sz="1600" b="1" i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0"/>
            <a:ext cx="471490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3200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Історія </a:t>
            </a:r>
            <a:r>
              <a:rPr lang="ru-RU" sz="3200" b="1" dirty="0" smtClean="0">
                <a:ln w="18000">
                  <a:solidFill>
                    <a:schemeClr val="bg2">
                      <a:lumMod val="25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«собачки»</a:t>
            </a:r>
            <a:endParaRPr lang="ru-RU" sz="3200" b="1" cap="none" spc="0" dirty="0">
              <a:ln w="18000">
                <a:solidFill>
                  <a:schemeClr val="bg2">
                    <a:lumMod val="25000"/>
                  </a:schemeClr>
                </a:solidFill>
                <a:prstDash val="solid"/>
                <a:miter lim="800000"/>
              </a:ln>
              <a:solidFill>
                <a:schemeClr val="bg2">
                  <a:lumMod val="5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pic>
        <p:nvPicPr>
          <p:cNvPr id="4100" name="Picture 4" descr="C:\Documents and Settings\Admin\Мои документы\Мои рисунки\shor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8" y="1142984"/>
            <a:ext cx="3500462" cy="430265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85720" y="857232"/>
            <a:ext cx="478634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 @ 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— </a:t>
            </a:r>
            <a:r>
              <a:rPr lang="ru-RU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лігатура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, </a:t>
            </a:r>
            <a:r>
              <a:rPr lang="ru-RU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що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означає</a:t>
            </a:r>
            <a:r>
              <a:rPr lang="ru-RU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 «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at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Garamond" pitchFamily="18" charset="0"/>
              </a:rPr>
              <a:t>».</a:t>
            </a:r>
            <a:endParaRPr lang="ru-RU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Garamond" pitchFamily="18" charset="0"/>
            </a:endParaRPr>
          </a:p>
          <a:p>
            <a:endParaRPr lang="ru-RU" sz="1600" b="1" dirty="0" smtClean="0">
              <a:solidFill>
                <a:schemeClr val="bg2">
                  <a:lumMod val="25000"/>
                </a:schemeClr>
              </a:solidFill>
              <a:latin typeface="Garamond" pitchFamily="18" charset="0"/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Офіційна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назва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— «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комерційне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ет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». В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Україні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цей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символ часто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називають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«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равликом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»,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рідше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«песиком», «собакою»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або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«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вухом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».</a:t>
            </a:r>
          </a:p>
          <a:p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Історія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знаку @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бере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початок,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нібито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,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ще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в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середньовіччі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, коли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ченці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—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хранителі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стародавніх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знань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і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рукописів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—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займалися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перекладами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і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переписували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трактати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— у тому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числі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і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написані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на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латині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.</a:t>
            </a: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У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епоху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Відродження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@ став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використовуватися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для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позначення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ціни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, а в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епоху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індустріальної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революції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(час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капіталу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, перших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бірж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,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верстатів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і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так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далі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) @ став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незмінно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зустрічатися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в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бухгалтерських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звітах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.</a:t>
            </a:r>
          </a:p>
          <a:p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"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Собачка" мирно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чекала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своєї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зоряної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години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,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поки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на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неї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випадково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не впав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погляд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Рея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Томлінсона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(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Ray Tomlinson),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дослідника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з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американської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ru-RU" sz="1600" b="1" dirty="0" err="1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компанії</a:t>
            </a:r>
            <a:r>
              <a:rPr lang="ru-RU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 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BBN Technology</a:t>
            </a:r>
            <a:r>
              <a:rPr lang="en-US" sz="1600" b="1" dirty="0" smtClean="0">
                <a:solidFill>
                  <a:schemeClr val="bg2">
                    <a:lumMod val="50000"/>
                  </a:schemeClr>
                </a:solidFill>
                <a:latin typeface="Garamond" pitchFamily="18" charset="0"/>
              </a:rPr>
              <a:t>.</a:t>
            </a:r>
            <a:endParaRPr lang="ru-RU" sz="1600" b="1" dirty="0" smtClean="0">
              <a:solidFill>
                <a:schemeClr val="bg2">
                  <a:lumMod val="50000"/>
                </a:schemeClr>
              </a:solidFill>
              <a:latin typeface="Garamond" pitchFamily="18" charset="0"/>
            </a:endParaRPr>
          </a:p>
          <a:p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 </a:t>
            </a:r>
            <a:r>
              <a:rPr lang="uk-UA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Сьогодні ж ми асоціюємо цей знак з електронною поштою, хоча широко </a:t>
            </a:r>
            <a:r>
              <a:rPr lang="uk-UA" sz="1600" b="1" dirty="0" err="1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використовуєм</a:t>
            </a:r>
            <a:r>
              <a:rPr lang="uk-UA" sz="1600" b="1" dirty="0" smtClean="0">
                <a:solidFill>
                  <a:schemeClr val="bg2">
                    <a:lumMod val="25000"/>
                  </a:schemeClr>
                </a:solidFill>
                <a:latin typeface="Garamond" pitchFamily="18" charset="0"/>
              </a:rPr>
              <a:t> як електронний символ.</a:t>
            </a:r>
            <a:endParaRPr lang="ru-RU" sz="1600" b="1" dirty="0" smtClean="0">
              <a:solidFill>
                <a:schemeClr val="bg2">
                  <a:lumMod val="25000"/>
                </a:schemeClr>
              </a:solidFill>
              <a:latin typeface="Garamond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Documents and Settings\Admin\Мои документы\Мои рисунки\e-mail_ic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857496"/>
            <a:ext cx="4572000" cy="3429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428596" y="0"/>
            <a:ext cx="8454781" cy="20313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Популярні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програми-клієнти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для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роботи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</a:t>
            </a:r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E-mail</a:t>
            </a:r>
            <a:endParaRPr lang="ru-RU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1500174"/>
            <a:ext cx="3286116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•</a:t>
            </a:r>
            <a:r>
              <a:rPr lang="uk-UA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Evolution </a:t>
            </a:r>
            <a:endParaRPr lang="en-US" sz="2800" b="1" dirty="0" smtClean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Garamond" pitchFamily="18" charset="0"/>
            </a:endParaRPr>
          </a:p>
          <a:p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•</a:t>
            </a:r>
            <a:r>
              <a:rPr lang="uk-UA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KMail </a:t>
            </a:r>
            <a:endParaRPr lang="en-US" sz="2800" b="1" dirty="0" smtClean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Garamond" pitchFamily="18" charset="0"/>
            </a:endParaRPr>
          </a:p>
          <a:p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•</a:t>
            </a:r>
            <a:r>
              <a:rPr lang="uk-UA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Mozilla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Mail </a:t>
            </a:r>
          </a:p>
          <a:p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•</a:t>
            </a:r>
            <a:r>
              <a:rPr lang="uk-UA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Mozilla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Thunderbird </a:t>
            </a:r>
          </a:p>
          <a:p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•</a:t>
            </a:r>
            <a:r>
              <a:rPr lang="uk-UA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Netscape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Mail </a:t>
            </a:r>
          </a:p>
          <a:p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•</a:t>
            </a:r>
            <a:r>
              <a:rPr lang="uk-UA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Novell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GroupWise </a:t>
            </a:r>
          </a:p>
          <a:p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•</a:t>
            </a:r>
            <a:r>
              <a:rPr lang="uk-UA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Opera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Mail (M2) </a:t>
            </a:r>
          </a:p>
          <a:p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•</a:t>
            </a:r>
            <a:r>
              <a:rPr lang="uk-UA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Outlook </a:t>
            </a:r>
            <a:endParaRPr lang="en-US" sz="2800" b="1" dirty="0" smtClean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Garamond" pitchFamily="18" charset="0"/>
            </a:endParaRPr>
          </a:p>
          <a:p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•</a:t>
            </a:r>
            <a:r>
              <a:rPr lang="uk-UA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Outlook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Express </a:t>
            </a:r>
          </a:p>
          <a:p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•</a:t>
            </a:r>
            <a:r>
              <a:rPr lang="uk-UA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Times New Roman"/>
                <a:cs typeface="Times New Roman"/>
              </a:rPr>
              <a:t> </a:t>
            </a:r>
            <a:r>
              <a:rPr lang="en-US" sz="2800" b="1" dirty="0" smtClean="0">
                <a:ln>
                  <a:solidFill>
                    <a:schemeClr val="bg2">
                      <a:lumMod val="25000"/>
                    </a:schemeClr>
                  </a:solidFill>
                </a:ln>
                <a:solidFill>
                  <a:schemeClr val="bg2">
                    <a:lumMod val="50000"/>
                  </a:schemeClr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Garamond" pitchFamily="18" charset="0"/>
              </a:rPr>
              <a:t>TheBat</a:t>
            </a:r>
            <a:endParaRPr lang="ru-RU" sz="2800" b="1" dirty="0">
              <a:ln>
                <a:solidFill>
                  <a:schemeClr val="bg2">
                    <a:lumMod val="25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1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113</TotalTime>
  <Words>536</Words>
  <Application>Microsoft Office PowerPoint</Application>
  <PresentationFormat>Экран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12</cp:revision>
  <dcterms:created xsi:type="dcterms:W3CDTF">2009-12-20T15:27:54Z</dcterms:created>
  <dcterms:modified xsi:type="dcterms:W3CDTF">2009-12-20T20:01:27Z</dcterms:modified>
</cp:coreProperties>
</file>