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62" r:id="rId2"/>
    <p:sldId id="256" r:id="rId3"/>
    <p:sldId id="257" r:id="rId4"/>
    <p:sldId id="258" r:id="rId5"/>
    <p:sldId id="260" r:id="rId6"/>
    <p:sldId id="259" r:id="rId7"/>
    <p:sldId id="261"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765" autoAdjust="0"/>
    <p:restoredTop sz="94660"/>
  </p:normalViewPr>
  <p:slideViewPr>
    <p:cSldViewPr>
      <p:cViewPr varScale="1">
        <p:scale>
          <a:sx n="74" d="100"/>
          <a:sy n="74" d="100"/>
        </p:scale>
        <p:origin x="-119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69BB61-219B-4056-930E-1DC2B3603B5D}" type="datetimeFigureOut">
              <a:rPr lang="ru-RU" smtClean="0"/>
              <a:t>16.02.2015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3E0912-1A24-4D22-B58A-6524F4A67CEC}" type="slidenum">
              <a:rPr lang="ru-RU" smtClean="0"/>
              <a:t>‹#›</a:t>
            </a:fld>
            <a:endParaRPr lang="ru-RU"/>
          </a:p>
        </p:txBody>
      </p:sp>
    </p:spTree>
    <p:extLst>
      <p:ext uri="{BB962C8B-B14F-4D97-AF65-F5344CB8AC3E}">
        <p14:creationId xmlns:p14="http://schemas.microsoft.com/office/powerpoint/2010/main" val="32327718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B2F3E901-4E66-47E2-9274-8617A06F61E0}" type="datetimeFigureOut">
              <a:rPr lang="ru-RU" smtClean="0"/>
              <a:pPr/>
              <a:t>16.02.2015</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CEAE259D-5ACE-472F-8AC5-ACAB46D6FDE9}"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2F3E901-4E66-47E2-9274-8617A06F61E0}" type="datetimeFigureOut">
              <a:rPr lang="ru-RU" smtClean="0"/>
              <a:pPr/>
              <a:t>16.02.2015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CEAE259D-5ACE-472F-8AC5-ACAB46D6FDE9}"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B2F3E901-4E66-47E2-9274-8617A06F61E0}" type="datetimeFigureOut">
              <a:rPr lang="ru-RU" smtClean="0"/>
              <a:pPr/>
              <a:t>16.02.2015</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CEAE259D-5ACE-472F-8AC5-ACAB46D6FDE9}"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2F3E901-4E66-47E2-9274-8617A06F61E0}" type="datetimeFigureOut">
              <a:rPr lang="ru-RU" smtClean="0"/>
              <a:pPr/>
              <a:t>16.02.2015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CEAE259D-5ACE-472F-8AC5-ACAB46D6FDE9}"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2F3E901-4E66-47E2-9274-8617A06F61E0}" type="datetimeFigureOut">
              <a:rPr lang="ru-RU" smtClean="0"/>
              <a:pPr/>
              <a:t>16.02.2015</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CEAE259D-5ACE-472F-8AC5-ACAB46D6FDE9}"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2F3E901-4E66-47E2-9274-8617A06F61E0}" type="datetimeFigureOut">
              <a:rPr lang="ru-RU" smtClean="0"/>
              <a:pPr/>
              <a:t>16.02.2015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CEAE259D-5ACE-472F-8AC5-ACAB46D6FDE9}"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2F3E901-4E66-47E2-9274-8617A06F61E0}" type="datetimeFigureOut">
              <a:rPr lang="ru-RU" smtClean="0"/>
              <a:pPr/>
              <a:t>16.02.2015</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CEAE259D-5ACE-472F-8AC5-ACAB46D6FDE9}"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B2F3E901-4E66-47E2-9274-8617A06F61E0}" type="datetimeFigureOut">
              <a:rPr lang="ru-RU" smtClean="0"/>
              <a:pPr/>
              <a:t>16.02.2015</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CEAE259D-5ACE-472F-8AC5-ACAB46D6FDE9}"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B2F3E901-4E66-47E2-9274-8617A06F61E0}" type="datetimeFigureOut">
              <a:rPr lang="ru-RU" smtClean="0"/>
              <a:pPr/>
              <a:t>16.02.2015</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CEAE259D-5ACE-472F-8AC5-ACAB46D6FDE9}"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2F3E901-4E66-47E2-9274-8617A06F61E0}" type="datetimeFigureOut">
              <a:rPr lang="ru-RU" smtClean="0"/>
              <a:pPr/>
              <a:t>16.02.2015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CEAE259D-5ACE-472F-8AC5-ACAB46D6FDE9}"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B2F3E901-4E66-47E2-9274-8617A06F61E0}" type="datetimeFigureOut">
              <a:rPr lang="ru-RU" smtClean="0"/>
              <a:pPr/>
              <a:t>16.02.2015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CEAE259D-5ACE-472F-8AC5-ACAB46D6FDE9}" type="slidenum">
              <a:rPr lang="ru-RU" smtClean="0"/>
              <a:pPr/>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B2F3E901-4E66-47E2-9274-8617A06F61E0}" type="datetimeFigureOut">
              <a:rPr lang="ru-RU" smtClean="0"/>
              <a:pPr/>
              <a:t>16.02.2015</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CEAE259D-5ACE-472F-8AC5-ACAB46D6FDE9}"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Прямоугольник 10"/>
          <p:cNvSpPr/>
          <p:nvPr/>
        </p:nvSpPr>
        <p:spPr>
          <a:xfrm>
            <a:off x="428596" y="857232"/>
            <a:ext cx="8429684" cy="2585323"/>
          </a:xfrm>
          <a:prstGeom prst="rect">
            <a:avLst/>
          </a:prstGeom>
          <a:noFill/>
        </p:spPr>
        <p:txBody>
          <a:bodyPr wrap="square" lIns="91440" tIns="45720" rIns="91440" bIns="45720">
            <a:spAutoFit/>
          </a:bodyPr>
          <a:lstStyle/>
          <a:p>
            <a:pPr algn="ctr"/>
            <a:r>
              <a:rPr lang="ru-RU" sz="5400" b="1" cap="none" spc="0" dirty="0" err="1"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Презентація</a:t>
            </a:r>
            <a:r>
              <a:rPr lang="ru-RU" sz="54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 на тему: </a:t>
            </a:r>
          </a:p>
          <a:p>
            <a:pPr algn="ctr"/>
            <a:r>
              <a:rPr lang="uk-UA" sz="5400" b="1" i="1" dirty="0" err="1"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“Комп</a:t>
            </a:r>
            <a:r>
              <a:rPr lang="en-US" sz="5400" b="1" i="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a:t>
            </a:r>
            <a:r>
              <a:rPr lang="ru-RU" sz="5400" b="1" i="1" dirty="0" err="1"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ютер</a:t>
            </a:r>
            <a:r>
              <a:rPr lang="ru-RU" sz="5400" b="1" i="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 – шкода здоров</a:t>
            </a:r>
            <a:r>
              <a:rPr lang="en-US" sz="5400" b="1" i="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a:t>
            </a:r>
            <a:r>
              <a:rPr lang="ru-RU" sz="5400" b="1" i="1" dirty="0" err="1"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ю</a:t>
            </a:r>
            <a:endParaRPr lang="ru-RU" sz="5400" b="1" i="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Tree>
  </p:cSld>
  <p:clrMapOvr>
    <a:masterClrMapping/>
  </p:clrMapOvr>
  <p:transition spd="slow">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928926" y="214290"/>
            <a:ext cx="5857916" cy="6429420"/>
          </a:xfrm>
        </p:spPr>
        <p:txBody>
          <a:bodyPr/>
          <a:lstStyle/>
          <a:p>
            <a:r>
              <a:rPr lang="en-US" sz="2400" dirty="0" smtClean="0"/>
              <a:t>We have tried accessible to people unrelated to medicine, to describe the occupational diseases of computer users</a:t>
            </a:r>
            <a:r>
              <a:rPr lang="en-US" sz="3200" dirty="0" smtClean="0"/>
              <a:t>, </a:t>
            </a:r>
            <a:r>
              <a:rPr lang="en-US" sz="2400" dirty="0" smtClean="0"/>
              <a:t>methods of prevention and treatment of these diseases, both recognized and popular, alternative. On this site you will learn how to choose a computer and software , are safe for human health, to organize the workplace , you will find helpful tips and a selection of national experience in handling the computer will be able to discuss on the forum , how to maintain and improve</a:t>
            </a:r>
            <a:r>
              <a:rPr lang="en-US" sz="3200" dirty="0" smtClean="0"/>
              <a:t> </a:t>
            </a:r>
            <a:r>
              <a:rPr lang="en-US" sz="2400" dirty="0" smtClean="0"/>
              <a:t>their health.</a:t>
            </a:r>
            <a:endParaRPr lang="ru-RU" sz="2400" dirty="0"/>
          </a:p>
        </p:txBody>
      </p:sp>
    </p:spTree>
  </p:cSld>
  <p:clrMapOvr>
    <a:masterClrMapping/>
  </p:clrMapOvr>
  <p:transition spd="slow">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14290"/>
            <a:ext cx="5214974" cy="6466547"/>
          </a:xfrm>
        </p:spPr>
        <p:txBody>
          <a:bodyPr>
            <a:normAutofit/>
          </a:bodyPr>
          <a:lstStyle/>
          <a:p>
            <a:r>
              <a:rPr lang="en-US" sz="2200" dirty="0" smtClean="0"/>
              <a:t>What kind of injury causes the computer and how to minimize this damage? How to maintain the beauty and health of the person sits for days and nights behind the monitor, how to combine a healthy lifestyle and work at the computer? </a:t>
            </a:r>
            <a:r>
              <a:rPr lang="en-US" sz="2700" dirty="0" smtClean="0"/>
              <a:t/>
            </a:r>
            <a:br>
              <a:rPr lang="en-US" sz="2700" dirty="0" smtClean="0"/>
            </a:br>
            <a:r>
              <a:rPr lang="en-US" sz="2700" dirty="0" smtClean="0"/>
              <a:t/>
            </a:r>
            <a:br>
              <a:rPr lang="en-US" sz="2700" dirty="0" smtClean="0"/>
            </a:br>
            <a:r>
              <a:rPr lang="en-US" sz="2200" dirty="0" smtClean="0"/>
              <a:t>The main hazards affecting the health of people working at the computer: </a:t>
            </a:r>
            <a:br>
              <a:rPr lang="en-US" sz="2200" dirty="0" smtClean="0"/>
            </a:br>
            <a:r>
              <a:rPr lang="en-US" sz="2200" dirty="0" smtClean="0"/>
              <a:t>sitting position for a long time; </a:t>
            </a:r>
            <a:br>
              <a:rPr lang="en-US" sz="2200" dirty="0" smtClean="0"/>
            </a:br>
            <a:r>
              <a:rPr lang="en-US" sz="2200" dirty="0" smtClean="0"/>
              <a:t>effects of electromagnetic radiation monitor; </a:t>
            </a:r>
            <a:br>
              <a:rPr lang="en-US" sz="2200" dirty="0" smtClean="0"/>
            </a:br>
            <a:r>
              <a:rPr lang="en-US" sz="2200" dirty="0" smtClean="0"/>
              <a:t>eye fatigue, eye strain; </a:t>
            </a:r>
            <a:br>
              <a:rPr lang="en-US" sz="2200" dirty="0" smtClean="0"/>
            </a:br>
            <a:r>
              <a:rPr lang="en-US" sz="2200" dirty="0" smtClean="0"/>
              <a:t>overloading joints of the hands; </a:t>
            </a:r>
            <a:br>
              <a:rPr lang="en-US" sz="2200" dirty="0" smtClean="0"/>
            </a:br>
            <a:r>
              <a:rPr lang="en-US" sz="2200" dirty="0" smtClean="0"/>
              <a:t>stress at the loss of information. </a:t>
            </a:r>
            <a:r>
              <a:rPr lang="ru-RU" sz="2200" dirty="0" smtClean="0"/>
              <a:t/>
            </a:r>
            <a:br>
              <a:rPr lang="ru-RU" sz="2200" dirty="0" smtClean="0"/>
            </a:br>
            <a:endParaRPr lang="ru-RU" sz="2200" dirty="0"/>
          </a:p>
        </p:txBody>
      </p:sp>
      <p:pic>
        <p:nvPicPr>
          <p:cNvPr id="4" name="Содержимое 3" descr="508277.jpg"/>
          <p:cNvPicPr>
            <a:picLocks noGrp="1" noChangeAspect="1"/>
          </p:cNvPicPr>
          <p:nvPr>
            <p:ph idx="1"/>
          </p:nvPr>
        </p:nvPicPr>
        <p:blipFill>
          <a:blip r:embed="rId2" cstate="print"/>
          <a:stretch>
            <a:fillRect/>
          </a:stretch>
        </p:blipFill>
        <p:spPr>
          <a:xfrm>
            <a:off x="7643813" y="6417366"/>
            <a:ext cx="52387" cy="31956"/>
          </a:xfrm>
        </p:spPr>
      </p:pic>
      <p:pic>
        <p:nvPicPr>
          <p:cNvPr id="6" name="Рисунок 5" descr="1237569827_2058517040.jpg"/>
          <p:cNvPicPr>
            <a:picLocks noChangeAspect="1"/>
          </p:cNvPicPr>
          <p:nvPr/>
        </p:nvPicPr>
        <p:blipFill>
          <a:blip r:embed="rId3" cstate="print"/>
          <a:stretch>
            <a:fillRect/>
          </a:stretch>
        </p:blipFill>
        <p:spPr>
          <a:xfrm>
            <a:off x="5572132" y="1500174"/>
            <a:ext cx="3214710" cy="3810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slow">
    <p:strips dir="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571528"/>
            <a:ext cx="8286808" cy="4643470"/>
          </a:xfrm>
        </p:spPr>
        <p:txBody>
          <a:bodyPr>
            <a:normAutofit fontScale="90000"/>
          </a:bodyPr>
          <a:lstStyle/>
          <a:p>
            <a:r>
              <a:rPr lang="en-US" sz="2700" dirty="0" smtClean="0"/>
              <a:t>Sitting position. </a:t>
            </a:r>
            <a:r>
              <a:rPr lang="en-US" sz="2400" dirty="0" smtClean="0"/>
              <a:t/>
            </a:r>
            <a:br>
              <a:rPr lang="en-US" sz="2400" dirty="0" smtClean="0"/>
            </a:br>
            <a:r>
              <a:rPr lang="en-US" sz="2000" dirty="0" smtClean="0"/>
              <a:t>It would seem that the computer man sits in a relaxed position, but it is to the body forced and unpleasant: strained neck muscles of the head, hands and shoulders, hence the excessive load on the spine, </a:t>
            </a:r>
            <a:r>
              <a:rPr lang="en-US" sz="2000" dirty="0" err="1" smtClean="0"/>
              <a:t>osteochondrosis</a:t>
            </a:r>
            <a:r>
              <a:rPr lang="en-US" sz="2000" dirty="0" smtClean="0"/>
              <a:t> , and the children - scoliosis. Those who have a lot of sitting between the chair seat and the body formed a kind of heat wrap, which leads to stagnation of blood in the pelvic organs as a consequence - </a:t>
            </a:r>
            <a:r>
              <a:rPr lang="en-US" sz="2000" dirty="0" err="1" smtClean="0"/>
              <a:t>prostatitis</a:t>
            </a:r>
            <a:r>
              <a:rPr lang="en-US" sz="2000" dirty="0" smtClean="0"/>
              <a:t> , and hemorrhoids , diseases, treatment of which - a long and unpleasant. In addition, a sedentary lifestyle often leads to obesity . </a:t>
            </a:r>
            <a:br>
              <a:rPr lang="en-US" sz="2000" dirty="0" smtClean="0"/>
            </a:br>
            <a:r>
              <a:rPr lang="en-US" sz="2400" dirty="0" smtClean="0"/>
              <a:t/>
            </a:r>
            <a:br>
              <a:rPr lang="en-US" sz="2400" dirty="0" smtClean="0"/>
            </a:br>
            <a:r>
              <a:rPr lang="en-US" sz="2700" dirty="0" smtClean="0"/>
              <a:t>Electromagnetic radiation. </a:t>
            </a:r>
            <a:r>
              <a:rPr lang="en-US" sz="2400" dirty="0" smtClean="0"/>
              <a:t/>
            </a:r>
            <a:br>
              <a:rPr lang="en-US" sz="2400" dirty="0" smtClean="0"/>
            </a:br>
            <a:r>
              <a:rPr lang="en-US" sz="2000" dirty="0" smtClean="0"/>
              <a:t>Modern monitors are safe for health, but not completely. And if your table quite old monitor, better keep away from him</a:t>
            </a:r>
            <a:endParaRPr lang="ru-RU" sz="2000" dirty="0"/>
          </a:p>
        </p:txBody>
      </p:sp>
      <p:pic>
        <p:nvPicPr>
          <p:cNvPr id="4" name="Содержимое 3" descr="508277.jpg"/>
          <p:cNvPicPr>
            <a:picLocks noGrp="1" noChangeAspect="1"/>
          </p:cNvPicPr>
          <p:nvPr>
            <p:ph idx="1"/>
          </p:nvPr>
        </p:nvPicPr>
        <p:blipFill>
          <a:blip r:embed="rId2" cstate="print"/>
          <a:stretch>
            <a:fillRect/>
          </a:stretch>
        </p:blipFill>
        <p:spPr>
          <a:xfrm flipH="1">
            <a:off x="7696200" y="6419302"/>
            <a:ext cx="46038" cy="28083"/>
          </a:xfrm>
        </p:spPr>
      </p:pic>
      <p:pic>
        <p:nvPicPr>
          <p:cNvPr id="5" name="Рисунок 4" descr="508277.jpg"/>
          <p:cNvPicPr>
            <a:picLocks noChangeAspect="1"/>
          </p:cNvPicPr>
          <p:nvPr/>
        </p:nvPicPr>
        <p:blipFill>
          <a:blip r:embed="rId3" cstate="print"/>
          <a:stretch>
            <a:fillRect/>
          </a:stretch>
        </p:blipFill>
        <p:spPr>
          <a:xfrm>
            <a:off x="1714480" y="4143380"/>
            <a:ext cx="5668175" cy="2714620"/>
          </a:xfrm>
          <a:prstGeom prst="rect">
            <a:avLst/>
          </a:prstGeom>
        </p:spPr>
      </p:pic>
    </p:spTree>
  </p:cSld>
  <p:clrMapOvr>
    <a:masterClrMapping/>
  </p:clrMapOvr>
  <p:transition spd="slow">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4757742" cy="6000792"/>
          </a:xfrm>
        </p:spPr>
        <p:txBody>
          <a:bodyPr>
            <a:normAutofit fontScale="90000"/>
          </a:bodyPr>
          <a:lstStyle/>
          <a:p>
            <a:r>
              <a:rPr lang="en-US" sz="2400" dirty="0" smtClean="0"/>
              <a:t>Effects on vision. </a:t>
            </a:r>
            <a:r>
              <a:rPr lang="en-US" sz="2000" dirty="0" smtClean="0"/>
              <a:t/>
            </a:r>
            <a:br>
              <a:rPr lang="en-US" sz="2000" dirty="0" smtClean="0"/>
            </a:br>
            <a:r>
              <a:rPr lang="en-US" sz="2000" dirty="0" smtClean="0"/>
              <a:t>Eyes register the finest vibration of the text or images, and even more screen flicker. Overloading the eye leads to loss of sharpness of view . Bad effect on vision unfortunate choice of colors, fonts, layout of windows in the program you use, improper location of the screen. </a:t>
            </a:r>
            <a:br>
              <a:rPr lang="en-US" sz="2000" dirty="0" smtClean="0"/>
            </a:br>
            <a:r>
              <a:rPr lang="en-US" sz="2000" dirty="0" smtClean="0"/>
              <a:t/>
            </a:r>
            <a:br>
              <a:rPr lang="en-US" sz="2000" dirty="0" smtClean="0"/>
            </a:br>
            <a:r>
              <a:rPr lang="en-US" sz="2000" dirty="0" smtClean="0"/>
              <a:t>Overloading of the joints of the hands. </a:t>
            </a:r>
            <a:br>
              <a:rPr lang="en-US" sz="2000" dirty="0" smtClean="0"/>
            </a:br>
            <a:r>
              <a:rPr lang="en-US" sz="2000" dirty="0" smtClean="0"/>
              <a:t>Nerve endings pads of fingers as if broken from the constant attacks on the keys, there are numbness, weakness, and the cushions are running chills. This can cause damage to the </a:t>
            </a:r>
            <a:r>
              <a:rPr lang="en-US" sz="2000" dirty="0" err="1" smtClean="0"/>
              <a:t>articular</a:t>
            </a:r>
            <a:r>
              <a:rPr lang="en-US" sz="2000" dirty="0" smtClean="0"/>
              <a:t> and </a:t>
            </a:r>
            <a:r>
              <a:rPr lang="en-US" sz="2000" dirty="0" err="1" smtClean="0"/>
              <a:t>ligamentous</a:t>
            </a:r>
            <a:r>
              <a:rPr lang="en-US" sz="2000" dirty="0" smtClean="0"/>
              <a:t> apparatus of the brush, and subsequently the disease the brush can become chronic.</a:t>
            </a:r>
            <a:endParaRPr lang="ru-RU" sz="2000" dirty="0"/>
          </a:p>
        </p:txBody>
      </p:sp>
      <p:pic>
        <p:nvPicPr>
          <p:cNvPr id="4" name="Содержимое 3" descr="478480.jpg"/>
          <p:cNvPicPr>
            <a:picLocks noGrp="1" noChangeAspect="1"/>
          </p:cNvPicPr>
          <p:nvPr>
            <p:ph idx="1"/>
          </p:nvPr>
        </p:nvPicPr>
        <p:blipFill>
          <a:blip r:embed="rId2" cstate="print"/>
          <a:stretch>
            <a:fillRect/>
          </a:stretch>
        </p:blipFill>
        <p:spPr>
          <a:xfrm>
            <a:off x="7643813" y="6413830"/>
            <a:ext cx="52387" cy="39028"/>
          </a:xfrm>
        </p:spPr>
      </p:pic>
      <p:pic>
        <p:nvPicPr>
          <p:cNvPr id="5" name="Рисунок 4" descr="478480.jpg"/>
          <p:cNvPicPr>
            <a:picLocks noChangeAspect="1"/>
          </p:cNvPicPr>
          <p:nvPr/>
        </p:nvPicPr>
        <p:blipFill>
          <a:blip r:embed="rId3" cstate="print"/>
          <a:stretch>
            <a:fillRect/>
          </a:stretch>
        </p:blipFill>
        <p:spPr>
          <a:xfrm>
            <a:off x="5214942" y="1300162"/>
            <a:ext cx="3429024" cy="4257675"/>
          </a:xfrm>
          <a:prstGeom prst="rect">
            <a:avLst/>
          </a:prstGeom>
        </p:spPr>
      </p:pic>
    </p:spTree>
  </p:cSld>
  <p:clrMapOvr>
    <a:masterClrMapping/>
  </p:clrMapOvr>
  <p:transition spd="slow">
    <p:whee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42852"/>
            <a:ext cx="5257808" cy="5857916"/>
          </a:xfrm>
        </p:spPr>
        <p:txBody>
          <a:bodyPr>
            <a:normAutofit fontScale="90000"/>
          </a:bodyPr>
          <a:lstStyle/>
          <a:p>
            <a:r>
              <a:rPr lang="en-US" sz="2400" dirty="0" smtClean="0"/>
              <a:t>Stress in the loss of information. </a:t>
            </a:r>
            <a:br>
              <a:rPr lang="en-US" sz="2400" dirty="0" smtClean="0"/>
            </a:br>
            <a:r>
              <a:rPr lang="en-US" sz="2000" dirty="0" smtClean="0"/>
              <a:t>Not all users make regular backups of their data. And after all, viruses are not asleep, and drives the best firms, sometimes break down, and the most skilled programmer can sometimes press the wrong button ... As a result of stress and heart attacks occurred. </a:t>
            </a:r>
            <a:br>
              <a:rPr lang="en-US" sz="2000" dirty="0" smtClean="0"/>
            </a:br>
            <a:r>
              <a:rPr lang="en-US" sz="2000" dirty="0" smtClean="0"/>
              <a:t/>
            </a:r>
            <a:br>
              <a:rPr lang="en-US" sz="2000" dirty="0" smtClean="0"/>
            </a:br>
            <a:r>
              <a:rPr lang="en-US" sz="2400" dirty="0" smtClean="0"/>
              <a:t>Dust and dirt: allergy and intestinal infections. </a:t>
            </a:r>
            <a:r>
              <a:rPr lang="en-US" sz="2000" dirty="0" smtClean="0"/>
              <a:t/>
            </a:r>
            <a:br>
              <a:rPr lang="en-US" sz="2000" dirty="0" smtClean="0"/>
            </a:br>
            <a:r>
              <a:rPr lang="en-US" sz="2000" dirty="0" smtClean="0"/>
              <a:t>Dust and dirt in the computer and around eventually accumulates a lot , and remove them, it is often very difficult. Where's the dirt, there is all sorts of germs, bacteria and fungi, where the dust and dust mites there. All this can provoke a variety of disease - from allergies to the "disease of dirty hands."</a:t>
            </a:r>
            <a:endParaRPr lang="ru-RU" sz="2000" dirty="0"/>
          </a:p>
        </p:txBody>
      </p:sp>
      <p:pic>
        <p:nvPicPr>
          <p:cNvPr id="4" name="Содержимое 3" descr="188245.jpg?1221120401"/>
          <p:cNvPicPr>
            <a:picLocks noGrp="1" noChangeAspect="1"/>
          </p:cNvPicPr>
          <p:nvPr>
            <p:ph idx="1"/>
          </p:nvPr>
        </p:nvPicPr>
        <p:blipFill>
          <a:blip r:embed="rId2" cstate="print"/>
          <a:stretch>
            <a:fillRect/>
          </a:stretch>
        </p:blipFill>
        <p:spPr>
          <a:xfrm flipH="1" flipV="1">
            <a:off x="7703896" y="6456363"/>
            <a:ext cx="30646" cy="4445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5" name="Рисунок 4" descr="188245.jpg?1221120401"/>
          <p:cNvPicPr>
            <a:picLocks noChangeAspect="1"/>
          </p:cNvPicPr>
          <p:nvPr/>
        </p:nvPicPr>
        <p:blipFill>
          <a:blip r:embed="rId3" cstate="print"/>
          <a:stretch>
            <a:fillRect/>
          </a:stretch>
        </p:blipFill>
        <p:spPr>
          <a:xfrm>
            <a:off x="6000760" y="714356"/>
            <a:ext cx="2670178" cy="5643602"/>
          </a:xfrm>
          <a:prstGeom prst="rect">
            <a:avLst/>
          </a:prstGeom>
        </p:spPr>
      </p:pic>
    </p:spTree>
  </p:cSld>
  <p:clrMapOvr>
    <a:masterClrMapping/>
  </p:clrMapOvr>
  <p:transition>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285728"/>
            <a:ext cx="7115196" cy="6357982"/>
          </a:xfrm>
        </p:spPr>
        <p:txBody>
          <a:bodyPr>
            <a:normAutofit/>
          </a:bodyPr>
          <a:lstStyle/>
          <a:p>
            <a:r>
              <a:rPr lang="en-US" sz="2000" dirty="0" smtClean="0"/>
              <a:t>Computer and pregnancy. </a:t>
            </a:r>
            <a:r>
              <a:rPr lang="en-US" sz="1800" dirty="0" smtClean="0"/>
              <a:t/>
            </a:r>
            <a:br>
              <a:rPr lang="en-US" sz="1800" dirty="0" smtClean="0"/>
            </a:br>
            <a:r>
              <a:rPr lang="en-US" sz="1800" dirty="0" smtClean="0"/>
              <a:t>Whether computers are dangerous for pregnant women? Of course, some negative impact on the course of pregnancy and fetal development can have a computer, but how much? There is no consensus on this point the doctors still did not work out ... </a:t>
            </a:r>
            <a:br>
              <a:rPr lang="en-US" sz="1800" dirty="0" smtClean="0"/>
            </a:br>
            <a:r>
              <a:rPr lang="en-US" sz="1800" dirty="0" smtClean="0"/>
              <a:t/>
            </a:r>
            <a:br>
              <a:rPr lang="en-US" sz="1800" dirty="0" smtClean="0"/>
            </a:br>
            <a:r>
              <a:rPr lang="en-US" sz="2000" dirty="0" smtClean="0"/>
              <a:t>Effect of a computer on the psyche. </a:t>
            </a:r>
            <a:r>
              <a:rPr lang="en-US" sz="1800" dirty="0" smtClean="0"/>
              <a:t/>
            </a:r>
            <a:br>
              <a:rPr lang="en-US" sz="1800" dirty="0" smtClean="0"/>
            </a:br>
            <a:r>
              <a:rPr lang="en-US" sz="1800" dirty="0" smtClean="0"/>
              <a:t>Theme, in our opinion, very debatable. Gambling, Internet addiction - how serious are these problems? How much influence a computer on mental health? We bring to your attention a different perspective on these issues.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Work on your computer and stay healthy!</a:t>
            </a:r>
            <a:endParaRPr lang="ru-RU" sz="1800" dirty="0"/>
          </a:p>
        </p:txBody>
      </p:sp>
      <p:pic>
        <p:nvPicPr>
          <p:cNvPr id="5" name="Содержимое 4" descr="23e97559f272af156283c7529894ae94.jpg"/>
          <p:cNvPicPr>
            <a:picLocks noGrp="1" noChangeAspect="1"/>
          </p:cNvPicPr>
          <p:nvPr>
            <p:ph idx="1"/>
          </p:nvPr>
        </p:nvPicPr>
        <p:blipFill>
          <a:blip r:embed="rId2" cstate="print"/>
          <a:stretch>
            <a:fillRect/>
          </a:stretch>
        </p:blipFill>
        <p:spPr>
          <a:xfrm flipH="1">
            <a:off x="7696200" y="6416979"/>
            <a:ext cx="46038" cy="32729"/>
          </a:xfrm>
        </p:spPr>
      </p:pic>
      <p:pic>
        <p:nvPicPr>
          <p:cNvPr id="6" name="Рисунок 5" descr="23e97559f272af156283c7529894ae94.jpg"/>
          <p:cNvPicPr>
            <a:picLocks noChangeAspect="1"/>
          </p:cNvPicPr>
          <p:nvPr/>
        </p:nvPicPr>
        <p:blipFill>
          <a:blip r:embed="rId3" cstate="print"/>
          <a:stretch>
            <a:fillRect/>
          </a:stretch>
        </p:blipFill>
        <p:spPr>
          <a:xfrm>
            <a:off x="1785918" y="214290"/>
            <a:ext cx="4000528" cy="2071702"/>
          </a:xfrm>
          <a:prstGeom prst="rect">
            <a:avLst/>
          </a:prstGeom>
        </p:spPr>
      </p:pic>
    </p:spTree>
  </p:cSld>
  <p:clrMapOvr>
    <a:masterClrMapping/>
  </p:clrMapOvr>
  <p:transition>
    <p:comb/>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57</TotalTime>
  <Words>168</Words>
  <Application>Microsoft Office PowerPoint</Application>
  <PresentationFormat>Экран (4:3)</PresentationFormat>
  <Paragraphs>8</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Изящная</vt:lpstr>
      <vt:lpstr>Презентация PowerPoint</vt:lpstr>
      <vt:lpstr>We have tried accessible to people unrelated to medicine, to describe the occupational diseases of computer users, methods of prevention and treatment of these diseases, both recognized and popular, alternative. On this site you will learn how to choose a computer and software , are safe for human health, to organize the workplace , you will find helpful tips and a selection of national experience in handling the computer will be able to discuss on the forum , how to maintain and improve their health.</vt:lpstr>
      <vt:lpstr>What kind of injury causes the computer and how to minimize this damage? How to maintain the beauty and health of the person sits for days and nights behind the monitor, how to combine a healthy lifestyle and work at the computer?   The main hazards affecting the health of people working at the computer:  sitting position for a long time;  effects of electromagnetic radiation monitor;  eye fatigue, eye strain;  overloading joints of the hands;  stress at the loss of information.  </vt:lpstr>
      <vt:lpstr>Sitting position.  It would seem that the computer man sits in a relaxed position, but it is to the body forced and unpleasant: strained neck muscles of the head, hands and shoulders, hence the excessive load on the spine, osteochondrosis , and the children - scoliosis. Those who have a lot of sitting between the chair seat and the body formed a kind of heat wrap, which leads to stagnation of blood in the pelvic organs as a consequence - prostatitis , and hemorrhoids , diseases, treatment of which - a long and unpleasant. In addition, a sedentary lifestyle often leads to obesity .   Electromagnetic radiation.  Modern monitors are safe for health, but not completely. And if your table quite old monitor, better keep away from him</vt:lpstr>
      <vt:lpstr>Effects on vision.  Eyes register the finest vibration of the text or images, and even more screen flicker. Overloading the eye leads to loss of sharpness of view . Bad effect on vision unfortunate choice of colors, fonts, layout of windows in the program you use, improper location of the screen.   Overloading of the joints of the hands.  Nerve endings pads of fingers as if broken from the constant attacks on the keys, there are numbness, weakness, and the cushions are running chills. This can cause damage to the articular and ligamentous apparatus of the brush, and subsequently the disease the brush can become chronic.</vt:lpstr>
      <vt:lpstr>Stress in the loss of information.  Not all users make regular backups of their data. And after all, viruses are not asleep, and drives the best firms, sometimes break down, and the most skilled programmer can sometimes press the wrong button ... As a result of stress and heart attacks occurred.   Dust and dirt: allergy and intestinal infections.  Dust and dirt in the computer and around eventually accumulates a lot , and remove them, it is often very difficult. Where's the dirt, there is all sorts of germs, bacteria and fungi, where the dust and dust mites there. All this can provoke a variety of disease - from allergies to the "disease of dirty hands."</vt:lpstr>
      <vt:lpstr>Computer and pregnancy.  Whether computers are dangerous for pregnant women? Of course, some negative impact on the course of pregnancy and fetal development can have a computer, but how much? There is no consensus on this point the doctors still did not work out ...   Effect of a computer on the psyche.  Theme, in our opinion, very debatable. Gambling, Internet addiction - how serious are these problems? How much influence a computer on mental health? We bring to your attention a different perspective on these issues.    Work on your computer and stay healthy!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 have tried accessible to people unrelated to medicine, to describe the occupational diseases of computer users, methods of prevention and treatment of these diseases, both recognized and popular, alternative. On this site you will learn how to choose a computer and software , are safe for human health, to organize the workplace , you will find helpful tips and a selection of national experience in handling the computer will be able to discuss on the forum , how to maintain and improve their health.</dc:title>
  <dc:creator>Ninnel</dc:creator>
  <cp:lastModifiedBy>Pavilion</cp:lastModifiedBy>
  <cp:revision>8</cp:revision>
  <dcterms:created xsi:type="dcterms:W3CDTF">2010-10-05T17:48:41Z</dcterms:created>
  <dcterms:modified xsi:type="dcterms:W3CDTF">2015-02-16T20:24:12Z</dcterms:modified>
</cp:coreProperties>
</file>