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D47B5-13EA-465E-A0A3-B0EAD9932D2E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1C639-DDBC-45D3-877D-9A95B5877B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Титульний слайд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Только</a:t>
            </a:r>
            <a:r>
              <a:rPr lang="uk-UA" dirty="0" smtClean="0"/>
              <a:t> заголовок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Заголовок и </a:t>
            </a:r>
            <a:r>
              <a:rPr lang="uk-UA" dirty="0" err="1" smtClean="0"/>
              <a:t>обьект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Обьект</a:t>
            </a:r>
            <a:r>
              <a:rPr lang="uk-UA" dirty="0" smtClean="0"/>
              <a:t> с </a:t>
            </a:r>
            <a:r>
              <a:rPr lang="uk-UA" dirty="0" err="1" smtClean="0"/>
              <a:t>подписью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Заголовок и </a:t>
            </a:r>
            <a:r>
              <a:rPr lang="uk-UA" dirty="0" err="1" smtClean="0"/>
              <a:t>обьект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Сравнение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Заголовок и </a:t>
            </a:r>
            <a:r>
              <a:rPr lang="uk-UA" dirty="0" err="1" smtClean="0"/>
              <a:t>обьєкт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Два </a:t>
            </a:r>
            <a:r>
              <a:rPr lang="uk-UA" dirty="0" err="1" smtClean="0"/>
              <a:t>обьекта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Рисунок с </a:t>
            </a:r>
            <a:r>
              <a:rPr lang="uk-UA" dirty="0" err="1" smtClean="0"/>
              <a:t>подписью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Два </a:t>
            </a:r>
            <a:r>
              <a:rPr lang="uk-UA" dirty="0" err="1" smtClean="0"/>
              <a:t>обьекта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1C639-DDBC-45D3-877D-9A95B5877B74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1CAF-361E-456D-99A7-F5C226ACF09B}" type="datetimeFigureOut">
              <a:rPr lang="uk-UA" smtClean="0"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30F4B-CA81-4D4C-81D7-2BDC483DEE8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Електронна пошта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uk-UA" dirty="0" smtClean="0"/>
              <a:t>Виконала </a:t>
            </a:r>
          </a:p>
          <a:p>
            <a:pPr algn="l"/>
            <a:r>
              <a:rPr lang="uk-UA" dirty="0" smtClean="0"/>
              <a:t>Учениця 10-А класу</a:t>
            </a:r>
          </a:p>
          <a:p>
            <a:pPr algn="l"/>
            <a:r>
              <a:rPr lang="uk-UA" dirty="0" smtClean="0"/>
              <a:t>ССЗШ №37 м. Львова</a:t>
            </a:r>
          </a:p>
          <a:p>
            <a:pPr algn="l"/>
            <a:r>
              <a:rPr lang="uk-UA" dirty="0" err="1" smtClean="0"/>
              <a:t>Куземська</a:t>
            </a:r>
            <a:r>
              <a:rPr lang="uk-UA" dirty="0" smtClean="0"/>
              <a:t> О. Ю.</a:t>
            </a:r>
          </a:p>
          <a:p>
            <a:pPr algn="l"/>
            <a:endParaRPr lang="uk-UA" dirty="0"/>
          </a:p>
          <a:p>
            <a:pPr algn="l"/>
            <a:r>
              <a:rPr lang="uk-UA" dirty="0" smtClean="0"/>
              <a:t>Перевірила</a:t>
            </a:r>
          </a:p>
          <a:p>
            <a:pPr algn="l"/>
            <a:r>
              <a:rPr lang="uk-UA" dirty="0" smtClean="0"/>
              <a:t>Вчитель інформатики </a:t>
            </a:r>
          </a:p>
          <a:p>
            <a:pPr algn="l"/>
            <a:r>
              <a:rPr lang="uk-UA" dirty="0" err="1" smtClean="0"/>
              <a:t>Галасюк</a:t>
            </a:r>
            <a:r>
              <a:rPr lang="uk-UA" dirty="0" smtClean="0"/>
              <a:t> О. В.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</a:t>
            </a:r>
            <a:r>
              <a:rPr kumimoji="0" lang="uk-UA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Електро́нна</a:t>
            </a:r>
            <a:r>
              <a:rPr kumimoji="0" lang="uk-UA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uk-UA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по́шта</a:t>
            </a: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 (англ.</a:t>
            </a:r>
            <a:r>
              <a:rPr lang="uk-UA" altLang="ja-JP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uk-UA" altLang="ja-JP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e-</a:t>
            </a:r>
            <a:r>
              <a:rPr kumimoji="0" lang="uk-UA" altLang="ja-JP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mail</a:t>
            </a: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або </a:t>
            </a:r>
            <a:r>
              <a:rPr kumimoji="0" lang="uk-UA" altLang="ja-JP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email</a:t>
            </a: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скорочення від </a:t>
            </a:r>
            <a:r>
              <a:rPr kumimoji="0" lang="uk-UA" altLang="ja-JP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electronic</a:t>
            </a:r>
            <a:r>
              <a:rPr kumimoji="0" lang="uk-UA" altLang="ja-JP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uk-UA" altLang="ja-JP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mail</a:t>
            </a: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 — популярний сервіс в </a:t>
            </a:r>
            <a:r>
              <a:rPr kumimoji="0" lang="uk-UA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інтернеті</a:t>
            </a: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що робить можливим обмін даними будь-якого змісту (текстові документи, </a:t>
            </a:r>
            <a:r>
              <a:rPr kumimoji="0" lang="uk-UA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аудіо-</a:t>
            </a: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kumimoji="0" lang="uk-UA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відеофайли</a:t>
            </a: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архіви, програми).</a:t>
            </a:r>
            <a:endParaRPr kumimoji="0" lang="uk-UA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Призначення та функції E-</a:t>
            </a:r>
            <a:r>
              <a:rPr kumimoji="0" lang="uk-UA" altLang="ja-JP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mail</a:t>
            </a:r>
            <a:endParaRPr kumimoji="0" lang="uk-UA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Електронною поштою можна надсилати не лише текстові повідомлення, але й документи, графіку, </a:t>
            </a:r>
            <a:r>
              <a:rPr kumimoji="0" lang="uk-UA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аудіо-</a:t>
            </a: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kumimoji="0" lang="uk-UA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відеофайли</a:t>
            </a: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програми тощо. Через електронну пошту можна отримати послуги інших сервісних мереж.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Електронна пошта — типовий сервіс відкладеного зчитування. Після відправлення повідомлення, як правило, у вигляді звичайного тексту, адресат отримує його на свій комп'ютер через деякий період часу, і знайомиться з ним, коли йому буде зручно.</a:t>
            </a:r>
            <a:endParaRPr kumimoji="0" lang="uk-UA" altLang="ja-JP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/>
          <a:lstStyle/>
          <a:p>
            <a:r>
              <a:rPr lang="uk-UA" dirty="0" smtClean="0"/>
              <a:t>Особливості електронного листа</a:t>
            </a:r>
            <a:endParaRPr lang="uk-UA" dirty="0"/>
          </a:p>
        </p:txBody>
      </p:sp>
      <p:pic>
        <p:nvPicPr>
          <p:cNvPr id="7" name="Содержимое 6" descr="Вікно електронного лист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908721"/>
            <a:ext cx="5111750" cy="403244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Електронна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пошта схожа на звичайну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пошту.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Звичайний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лист складається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із конверта, на якому зазначена адреса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стоять штампи поштових відділень шляху слідування, та вмісту — власне листа. Електронний лист складається із заголовків, які містять службову інформацію (про автора листа,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шлях проходження листа), які служать, умовно кажучи, конвертом, та власне вміст самого листа. За аналогією зі звичайним листом, відповідним методом можна внести в електронний лист інформацію якого-небудь іншого роду, наприклад,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фотографїі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тощо. Як і у звичайному листі можна поставити свій підпис. Звичайний лист може не дійти до адресата або дійти з запізненням, — аналогічно і електронний лист. Звичайний лист доволі дешевий, а електронна пошта — найдешевший вид зв'язку.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50131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Вікно електронного листа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 дії електронної пошти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Пояснити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принцип роботи електронної пошти можна на прикладі надсилання листа від користувача А користувачеві Б.</a:t>
            </a: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Поштовий клієнт користувача А форматує повідомлення в спеціальний формат та відправляє по протоколу SMTP на місцевий сервер обміну пошти провайдера користувача А (сервер 1).</a:t>
            </a: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Сервер 1 отримує адресу призначення з даних протоколу SMTP (а не з шапки листа). Фрагмент перед знаком @ називають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локальною частиною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адреси, зазвичай, вона збігається з іменем користувача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а фрагмент після знаку @ називають доменним іменем. Сервер 1 використовує доменне ім'я для визначення повного доменного імені сервера обміну листами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доменні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системі імен (DNS)</a:t>
            </a: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DNS сервер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сервер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2), надсилає МХ записи, в яких перелічено сервери обміну пошти, в цьому випадку, сервер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інтернет-провайдера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користувача Б(сервер 3).</a:t>
            </a: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Сервер 3 відправляє лист по протоколу SMTP, який кладе його в скриню користувача Б.</a:t>
            </a: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Користувач Б натискає кнопку «отримати повідомлення» в поштовому клієнті, який отримує листи з сервера 3 по протоколу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Office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(POP3).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Текстовий інтерфейс програми </a:t>
            </a:r>
            <a:r>
              <a:rPr lang="en-US" dirty="0" smtClean="0"/>
              <a:t>mail</a:t>
            </a:r>
            <a:endParaRPr lang="uk-UA" dirty="0"/>
          </a:p>
        </p:txBody>
      </p:sp>
      <p:pic>
        <p:nvPicPr>
          <p:cNvPr id="8" name="Содержимое 7" descr="Текстовий інтерфейс программи mail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4172180" cy="295232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Типовий інтерфейс програми-клієнта електронної пошти</a:t>
            </a:r>
            <a:endParaRPr lang="uk-UA" dirty="0"/>
          </a:p>
        </p:txBody>
      </p:sp>
      <p:pic>
        <p:nvPicPr>
          <p:cNvPr id="9" name="Содержимое 8" descr="Типовий інтерфейс програми-клієнта електронної пошти Thunderbird.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8024" y="2636913"/>
            <a:ext cx="3898776" cy="29523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Вперше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можливість роботи багатьох користувачів на одному комп'ютері була продемонстрована у 1961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Массачусетському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технологічному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інституті, де була створена Сумісна система спільного часу (CTSS). Користувачі отримали можливість входити в систему комп'ютера IBM 7094 через віддалені телефонні термінали і зберігати свої дані на твердому диску.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Загальний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розвиток електронної пошти йшов через розвиток локальної взаємодії користувачів на системах, що розраховані на багато користувачів. Користувачі могли, використовуючи програму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(або її еквівалент), пересилати один одному повідомлення у межах одного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мейнфрейма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(великого комп'ютера). Наступним кроком стала можливість переслати повідомлення користувача на інші машини — для цього використовувалася ім'я машини та ім'я користувача на машині. Адреса могла записуватися у вигляді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foo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joe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(користувач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joe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на комп'ютері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foo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Третій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крок для становлення електронної пошти відбувся після появи можливості передачі листів через третій комп'ютер. У разі використання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UUCP-адреса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користувача включала маршрут до користувача через декілька проміжних машин (наприклад,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gate1!gate2!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foo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joe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— лист для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joe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через машину gate1, gate2 на машину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foo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). Недоліком такої адресації було те, що відправникові (або адміністраторові машини, на якій працював відправник) необхідно було знати точну дорогу до машини адресата.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Після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появи розподіленої глобальної системи імен DNS, для вказівки адреси стали використовуватися доменні імена —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user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example.com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— користувач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user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на машині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example.com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Одночасно з цим відбувалося переосмислення поняття «На машині»: для пошти стали використовуватися виділені сервери, на які не мали доступу звичайні користувачі (лише адміністратори), а користувачі працювали на своїх машинах, при цьому пошта приходила не на робочі машини користувачів, а на поштовий сервер, звідки користувачі забирали свою пошту за різними мережевими протоколами. Одночасно з появою DNS була продумана система резервування маршрутів доставки пошти, а доменне ім'я у поштовій адресі перестало бути ім'ям конкретного комп'ютера і стало просто фрагментом поштової адреси. За обслуговування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домена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можуть відповідати багато серверів (можливо, фізично розміщені на різних континентах і у різних організаціях), а користувачі з одного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домена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можуть не мати між собою нічого спільного (особливо подібне характерне для користувачів безкоштовних серверів електронної пошти).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</a:t>
            </a:r>
            <a:endParaRPr lang="uk-UA" dirty="0"/>
          </a:p>
        </p:txBody>
      </p:sp>
      <p:pic>
        <p:nvPicPr>
          <p:cNvPr id="7" name="Содержимое 6" descr="Массачусетський технологічний інститут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901440" cy="3024336"/>
          </a:xfrm>
        </p:spPr>
      </p:pic>
      <p:pic>
        <p:nvPicPr>
          <p:cNvPr id="8" name="Содержимое 7" descr="IBM_7094_console2.ag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556792"/>
            <a:ext cx="4038600" cy="3028950"/>
          </a:xfrm>
        </p:spPr>
      </p:pic>
      <p:sp>
        <p:nvSpPr>
          <p:cNvPr id="9" name="TextBox 8"/>
          <p:cNvSpPr txBox="1"/>
          <p:nvPr/>
        </p:nvSpPr>
        <p:spPr>
          <a:xfrm>
            <a:off x="539552" y="458112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Массачусетський</a:t>
            </a:r>
            <a:r>
              <a:rPr lang="uk-UA" dirty="0" smtClean="0"/>
              <a:t> технологічний інститут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5811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 ІВМ 7094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Програми-клієнти для роботи з </a:t>
            </a:r>
            <a:r>
              <a:rPr lang="uk-UA" dirty="0" smtClean="0"/>
              <a:t>E-</a:t>
            </a:r>
            <a:r>
              <a:rPr lang="uk-UA" dirty="0" err="1" smtClean="0"/>
              <a:t>mail</a:t>
            </a:r>
            <a:endParaRPr lang="uk-UA" dirty="0"/>
          </a:p>
        </p:txBody>
      </p:sp>
      <p:pic>
        <p:nvPicPr>
          <p:cNvPr id="8" name="Рисунок 7" descr="Логотип Thunderbird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3635896" y="1124744"/>
            <a:ext cx="1555576" cy="116599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2708920"/>
            <a:ext cx="8136904" cy="3672408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Функціонування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електронної пошти побудовано на принципі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клієнт-сервер,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стандартному для більшості мережевих сервісів. Для обміну листами з поштовим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сервером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потрібна спеціальна програма-клієнт.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популярних поштових програм-клієнтів відносять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Mozilla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Thunderbird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Netscape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Mail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Novell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GroupWise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Opera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(M2)</a:t>
            </a: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Outlook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Express</a:t>
            </a: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TheBat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22768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uk-UA" dirty="0" smtClean="0"/>
              <a:t>Логотип </a:t>
            </a:r>
            <a:r>
              <a:rPr lang="en-US" dirty="0" smtClean="0"/>
              <a:t>Thunderbird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uk-UA" dirty="0" err="1" smtClean="0"/>
              <a:t>учаний</a:t>
            </a:r>
            <a:r>
              <a:rPr lang="uk-UA" dirty="0" smtClean="0"/>
              <a:t> інтерфейс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 Сучасний пакет програм електронної пошти має добре організований інтерфейс користувача, який не потребує багато часу і зусиль для засвоєння, та звичайно забезпечує такі додаткові функції:</a:t>
            </a:r>
          </a:p>
          <a:p>
            <a:pPr lvl="0"/>
            <a:r>
              <a:rPr lang="uk-UA" dirty="0" smtClean="0"/>
              <a:t>ідентифікація власника поштової скриньки;</a:t>
            </a:r>
          </a:p>
          <a:p>
            <a:pPr lvl="0"/>
            <a:r>
              <a:rPr lang="uk-UA" dirty="0" smtClean="0"/>
              <a:t>автоматичне приєднання підпису;</a:t>
            </a:r>
          </a:p>
          <a:p>
            <a:pPr lvl="0"/>
            <a:r>
              <a:rPr lang="uk-UA" dirty="0" smtClean="0"/>
              <a:t>адресні книги;</a:t>
            </a:r>
          </a:p>
          <a:p>
            <a:pPr lvl="0"/>
            <a:r>
              <a:rPr lang="uk-UA" dirty="0" smtClean="0"/>
              <a:t>перевірка орфографії;</a:t>
            </a:r>
          </a:p>
          <a:p>
            <a:pPr lvl="0"/>
            <a:r>
              <a:rPr lang="uk-UA" dirty="0" smtClean="0"/>
              <a:t>можливість створення поштових скриньок різного призначення;</a:t>
            </a:r>
          </a:p>
          <a:p>
            <a:pPr lvl="0"/>
            <a:r>
              <a:rPr lang="uk-UA" dirty="0" smtClean="0"/>
              <a:t>шифрування/дешифрування повідомлень;</a:t>
            </a:r>
          </a:p>
          <a:p>
            <a:pPr lvl="0"/>
            <a:r>
              <a:rPr lang="uk-UA" dirty="0" smtClean="0"/>
              <a:t>робота у автономному (off-</a:t>
            </a:r>
            <a:r>
              <a:rPr lang="uk-UA" dirty="0" err="1" smtClean="0"/>
              <a:t>line</a:t>
            </a:r>
            <a:r>
              <a:rPr lang="uk-UA" dirty="0" smtClean="0"/>
              <a:t>) режимі;</a:t>
            </a:r>
          </a:p>
          <a:p>
            <a:pPr lvl="0"/>
            <a:r>
              <a:rPr lang="uk-UA" dirty="0" smtClean="0"/>
              <a:t>фільтрацію/маршрутизацію повідомлень;</a:t>
            </a:r>
          </a:p>
          <a:p>
            <a:pPr lvl="0"/>
            <a:r>
              <a:rPr lang="uk-UA" dirty="0" smtClean="0"/>
              <a:t>автоматична відправка відповіді про тимчасову відсутність </a:t>
            </a:r>
            <a:r>
              <a:rPr lang="uk-UA" dirty="0" err="1" smtClean="0"/>
              <a:t>отримувача</a:t>
            </a:r>
            <a:r>
              <a:rPr lang="uk-UA" dirty="0" smtClean="0"/>
              <a:t> або</a:t>
            </a:r>
          </a:p>
          <a:p>
            <a:pPr lvl="0"/>
            <a:r>
              <a:rPr lang="uk-UA" dirty="0" smtClean="0"/>
              <a:t>автоматична </a:t>
            </a:r>
            <a:r>
              <a:rPr lang="uk-UA" dirty="0" err="1" smtClean="0"/>
              <a:t>переадресація</a:t>
            </a:r>
            <a:r>
              <a:rPr lang="uk-UA" dirty="0" smtClean="0"/>
              <a:t> листа на іншу адресу електронної пошти.</a:t>
            </a:r>
            <a:endParaRPr lang="uk-UA" dirty="0"/>
          </a:p>
        </p:txBody>
      </p:sp>
      <p:pic>
        <p:nvPicPr>
          <p:cNvPr id="8" name="Содержимое 7" descr="@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826768" cy="3662938"/>
          </a:xfrm>
        </p:spPr>
      </p:pic>
      <p:sp>
        <p:nvSpPr>
          <p:cNvPr id="9" name="TextBox 8"/>
          <p:cNvSpPr txBox="1"/>
          <p:nvPr/>
        </p:nvSpPr>
        <p:spPr>
          <a:xfrm>
            <a:off x="4932040" y="522920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 smtClean="0"/>
              <a:t>“Комерційне</a:t>
            </a:r>
            <a:r>
              <a:rPr lang="uk-UA" sz="1200" dirty="0" smtClean="0"/>
              <a:t> </a:t>
            </a:r>
            <a:r>
              <a:rPr lang="uk-UA" sz="1200" dirty="0" err="1" smtClean="0"/>
              <a:t>ет”</a:t>
            </a:r>
            <a:r>
              <a:rPr lang="uk-UA" sz="1200" dirty="0" smtClean="0"/>
              <a:t>, відоме в Україні як </a:t>
            </a:r>
            <a:r>
              <a:rPr lang="uk-UA" sz="1200" dirty="0" err="1" smtClean="0"/>
              <a:t>“равлик”</a:t>
            </a:r>
            <a:r>
              <a:rPr lang="uk-UA" sz="1200" dirty="0" smtClean="0"/>
              <a:t>, </a:t>
            </a:r>
            <a:r>
              <a:rPr lang="uk-UA" sz="1200" dirty="0" err="1" smtClean="0"/>
              <a:t>“собака”</a:t>
            </a:r>
            <a:r>
              <a:rPr lang="uk-UA" sz="1200" dirty="0" smtClean="0"/>
              <a:t>, </a:t>
            </a:r>
            <a:r>
              <a:rPr lang="uk-UA" sz="1200" dirty="0" err="1" smtClean="0"/>
              <a:t>“вухо”</a:t>
            </a:r>
            <a:endParaRPr lang="uk-UA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568</Words>
  <Application>Microsoft Office PowerPoint</Application>
  <PresentationFormat>Экран (4:3)</PresentationFormat>
  <Paragraphs>78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Електронна пошта</vt:lpstr>
      <vt:lpstr>Загальні відомості</vt:lpstr>
      <vt:lpstr>Особливості електронного листа</vt:lpstr>
      <vt:lpstr>Принцип дії електронної пошти</vt:lpstr>
      <vt:lpstr>Історія </vt:lpstr>
      <vt:lpstr>Історія</vt:lpstr>
      <vt:lpstr>Історія</vt:lpstr>
      <vt:lpstr>Програми-клієнти для роботи з E-mail</vt:lpstr>
      <vt:lpstr>Cучаний інтерфейс</vt:lpstr>
      <vt:lpstr>Кінець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Електронна пошта</dc:title>
  <dc:creator>Lida</dc:creator>
  <cp:lastModifiedBy>Lida</cp:lastModifiedBy>
  <cp:revision>6</cp:revision>
  <dcterms:created xsi:type="dcterms:W3CDTF">2015-01-25T11:57:53Z</dcterms:created>
  <dcterms:modified xsi:type="dcterms:W3CDTF">2015-01-25T12:53:30Z</dcterms:modified>
</cp:coreProperties>
</file>