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4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B4CC117-E321-4834-BB99-9940B406F811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C46F9D5-3CB6-4F97-8AE1-1250089EA0E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4CC117-E321-4834-BB99-9940B406F811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6F9D5-3CB6-4F97-8AE1-1250089EA0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B4CC117-E321-4834-BB99-9940B406F811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C46F9D5-3CB6-4F97-8AE1-1250089EA0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4CC117-E321-4834-BB99-9940B406F811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6F9D5-3CB6-4F97-8AE1-1250089EA0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B4CC117-E321-4834-BB99-9940B406F811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C46F9D5-3CB6-4F97-8AE1-1250089EA0E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4CC117-E321-4834-BB99-9940B406F811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6F9D5-3CB6-4F97-8AE1-1250089EA0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4CC117-E321-4834-BB99-9940B406F811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6F9D5-3CB6-4F97-8AE1-1250089EA0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4CC117-E321-4834-BB99-9940B406F811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6F9D5-3CB6-4F97-8AE1-1250089EA0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B4CC117-E321-4834-BB99-9940B406F811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6F9D5-3CB6-4F97-8AE1-1250089EA0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4CC117-E321-4834-BB99-9940B406F811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6F9D5-3CB6-4F97-8AE1-1250089EA0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4CC117-E321-4834-BB99-9940B406F811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6F9D5-3CB6-4F97-8AE1-1250089EA0E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B4CC117-E321-4834-BB99-9940B406F811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C46F9D5-3CB6-4F97-8AE1-1250089EA0E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mtClean="0"/>
              <a:t>Сполучення клавіш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315416"/>
            <a:ext cx="7239000" cy="1143000"/>
          </a:xfrm>
        </p:spPr>
        <p:txBody>
          <a:bodyPr/>
          <a:lstStyle/>
          <a:p>
            <a:r>
              <a:rPr lang="uk-UA" smtClean="0"/>
              <a:t>С</a:t>
            </a:r>
            <a:r>
              <a:rPr lang="en-US" smtClean="0"/>
              <a:t>TRL+SHIFT+</a:t>
            </a:r>
            <a:r>
              <a:rPr lang="ru-RU" smtClean="0"/>
              <a:t>СИМВОЛ</a:t>
            </a:r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23528" y="836712"/>
          <a:ext cx="7139136" cy="5547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9568"/>
                <a:gridCol w="3569568"/>
              </a:tblGrid>
              <a:tr h="24733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9871">
                <a:tc>
                  <a:txBody>
                    <a:bodyPr/>
                    <a:lstStyle/>
                    <a:p>
                      <a:endParaRPr lang="ru-RU" sz="1600" b="1" smtClean="0"/>
                    </a:p>
                    <a:p>
                      <a:r>
                        <a:rPr lang="en-US" sz="1600" b="1" smtClean="0"/>
                        <a:t>CTRL+SHIFT+(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smtClean="0"/>
                        <a:t>Відобразити приховані рядки у виділеному фрагменті.</a:t>
                      </a:r>
                    </a:p>
                    <a:p>
                      <a:endParaRPr lang="ru-RU" sz="1200"/>
                    </a:p>
                  </a:txBody>
                  <a:tcPr/>
                </a:tc>
              </a:tr>
              <a:tr h="792832">
                <a:tc>
                  <a:txBody>
                    <a:bodyPr/>
                    <a:lstStyle/>
                    <a:p>
                      <a:r>
                        <a:rPr lang="ru-RU" sz="1600" b="1" smtClean="0"/>
                        <a:t/>
                      </a:r>
                      <a:br>
                        <a:rPr lang="ru-RU" sz="1600" b="1" smtClean="0"/>
                      </a:br>
                      <a:r>
                        <a:rPr lang="en-US" sz="1600" b="1" smtClean="0"/>
                        <a:t>CTRL+SHIFT+)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smtClean="0"/>
                    </a:p>
                    <a:p>
                      <a:pPr rtl="0"/>
                      <a:r>
                        <a:rPr lang="ru-RU" sz="1200" smtClean="0"/>
                        <a:t>Відобразити приховані стовпці у виділеному фрагменті.</a:t>
                      </a:r>
                    </a:p>
                    <a:p>
                      <a:endParaRPr lang="ru-RU" sz="1200"/>
                    </a:p>
                  </a:txBody>
                  <a:tcPr/>
                </a:tc>
              </a:tr>
              <a:tr h="792832">
                <a:tc>
                  <a:txBody>
                    <a:bodyPr/>
                    <a:lstStyle/>
                    <a:p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en-US" sz="1600" b="1" smtClean="0"/>
                        <a:t>CTRL+SHIFT+&amp;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smtClean="0"/>
                    </a:p>
                    <a:p>
                      <a:pPr rtl="0"/>
                      <a:r>
                        <a:rPr lang="ru-RU" sz="1200" smtClean="0"/>
                        <a:t>Вставити зовнішні кордони у виділені</a:t>
                      </a:r>
                      <a:r>
                        <a:rPr lang="uk-UA" sz="1200" smtClean="0"/>
                        <a:t>й</a:t>
                      </a:r>
                      <a:r>
                        <a:rPr lang="uk-UA" sz="1200" baseline="0" smtClean="0"/>
                        <a:t> клітинці.</a:t>
                      </a:r>
                      <a:endParaRPr lang="ru-RU" sz="1200" smtClean="0"/>
                    </a:p>
                    <a:p>
                      <a:endParaRPr lang="ru-RU" sz="1200"/>
                    </a:p>
                  </a:txBody>
                  <a:tcPr/>
                </a:tc>
              </a:tr>
              <a:tr h="792832">
                <a:tc>
                  <a:txBody>
                    <a:bodyPr/>
                    <a:lstStyle/>
                    <a:p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en-US" sz="1600" b="1" smtClean="0"/>
                        <a:t>CTRL+SHIFT_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smtClean="0"/>
                    </a:p>
                    <a:p>
                      <a:pPr rtl="0"/>
                      <a:r>
                        <a:rPr lang="ru-RU" sz="1200" smtClean="0"/>
                        <a:t>Видалити зовнішні кордони з виділених клітинок.</a:t>
                      </a:r>
                    </a:p>
                    <a:p>
                      <a:endParaRPr lang="ru-RU" sz="1200"/>
                    </a:p>
                  </a:txBody>
                  <a:tcPr/>
                </a:tc>
              </a:tr>
              <a:tr h="426909">
                <a:tc>
                  <a:txBody>
                    <a:bodyPr/>
                    <a:lstStyle/>
                    <a:p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en-US" sz="1600" b="1" smtClean="0"/>
                        <a:t>CTRL+SHIFT+~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smtClean="0"/>
                        <a:t>Застосувати загальний числовий формат.</a:t>
                      </a:r>
                      <a:endParaRPr lang="ru-RU" sz="1200"/>
                    </a:p>
                  </a:txBody>
                  <a:tcPr/>
                </a:tc>
              </a:tr>
              <a:tr h="1036632">
                <a:tc>
                  <a:txBody>
                    <a:bodyPr/>
                    <a:lstStyle/>
                    <a:p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en-US" sz="1600" b="1" smtClean="0"/>
                        <a:t>CTRL+SHIFT+$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smtClean="0"/>
                    </a:p>
                    <a:p>
                      <a:pPr rtl="0"/>
                      <a:r>
                        <a:rPr lang="ru-RU" sz="1200" smtClean="0"/>
                        <a:t>Застосувати грошовий формат з двома десятковими знаками (від'ємні числа відображаються в круглих дужках).</a:t>
                      </a:r>
                    </a:p>
                    <a:p>
                      <a:endParaRPr lang="ru-RU" sz="1200"/>
                    </a:p>
                  </a:txBody>
                  <a:tcPr/>
                </a:tc>
              </a:tr>
              <a:tr h="426909">
                <a:tc>
                  <a:txBody>
                    <a:bodyPr/>
                    <a:lstStyle/>
                    <a:p>
                      <a:r>
                        <a:rPr lang="en-US" sz="1600" b="1" smtClean="0"/>
                        <a:t>CTRL+SHIFT+%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smtClean="0"/>
                        <a:t>Застосувати процентний формат без дробової частини.</a:t>
                      </a:r>
                      <a:endParaRPr lang="ru-RU" sz="12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387424"/>
            <a:ext cx="7239000" cy="1143000"/>
          </a:xfrm>
        </p:spPr>
        <p:txBody>
          <a:bodyPr/>
          <a:lstStyle/>
          <a:p>
            <a:r>
              <a:rPr lang="uk-UA" smtClean="0"/>
              <a:t>С</a:t>
            </a:r>
            <a:r>
              <a:rPr lang="en-US" smtClean="0"/>
              <a:t>TRL+SHIFT+</a:t>
            </a:r>
            <a:r>
              <a:rPr lang="ru-RU" smtClean="0"/>
              <a:t>СИМВОЛ</a:t>
            </a:r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23528" y="908720"/>
          <a:ext cx="72390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3619500"/>
              </a:tblGrid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smtClean="0"/>
                        <a:t>CTRL+SHIFT+^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smtClean="0"/>
                        <a:t>Застосувати експонентний числовий формат з двома десятковими знаками.</a:t>
                      </a:r>
                      <a:endParaRPr lang="ru-RU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en-US" sz="1600" b="1" smtClean="0"/>
                        <a:t>CTRL+SHIFT+#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smtClean="0"/>
                    </a:p>
                    <a:p>
                      <a:pPr rtl="0"/>
                      <a:r>
                        <a:rPr lang="ru-RU" sz="1200" smtClean="0"/>
                        <a:t>Застосувати формат дат із зазначенням дня, місяця та року.</a:t>
                      </a:r>
                    </a:p>
                    <a:p>
                      <a:endParaRPr lang="ru-RU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smtClean="0"/>
                        <a:t>CTRL+SHIFT+@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smtClean="0"/>
                        <a:t>Застосувати формат часу з відображенням годин і хвилин і індексами AM або PM.</a:t>
                      </a:r>
                      <a:endParaRPr lang="ru-RU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en-US" sz="1600" b="1" smtClean="0"/>
                        <a:t>CTRL+SHIFT+!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smtClean="0"/>
                        <a:t>Застосувати числовий формат з двома десятковими знаками, роздільником груп розрядів і знаком мінус (-) для від'ємних значень.</a:t>
                      </a:r>
                      <a:endParaRPr lang="ru-RU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en-US" sz="1600" b="1" smtClean="0"/>
                        <a:t>CTRL+SHIFT+*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smtClean="0"/>
                        <a:t>Виділити поточну область навколо активної комірки (область даних, обмежену порожніми рядками і порожніми стовпцями). </a:t>
                      </a:r>
                      <a:br>
                        <a:rPr lang="uk-UA" sz="1200" smtClean="0"/>
                      </a:br>
                      <a:r>
                        <a:rPr lang="uk-UA" sz="1200" smtClean="0"/>
                        <a:t>У зведеній таблиці виділяється весь звіт зведеної таблиці.</a:t>
                      </a:r>
                      <a:endParaRPr lang="ru-RU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en-US" sz="1600" b="1" smtClean="0"/>
                        <a:t>CTRL+SHIFT+: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smtClean="0"/>
                    </a:p>
                    <a:p>
                      <a:pPr rtl="0"/>
                      <a:r>
                        <a:rPr lang="ru-RU" sz="1200" smtClean="0"/>
                        <a:t>Вставити поточний час.</a:t>
                      </a:r>
                    </a:p>
                    <a:p>
                      <a:endParaRPr lang="ru-RU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smtClean="0"/>
                        <a:t>CTRL+SHIFT+"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smtClean="0"/>
                        <a:t>Скопіювати вміст верхньої клітинки в поточну клітинку або в рядок формул.</a:t>
                      </a:r>
                      <a:endParaRPr lang="ru-RU" sz="12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87424"/>
            <a:ext cx="7239000" cy="1143000"/>
          </a:xfrm>
        </p:spPr>
        <p:txBody>
          <a:bodyPr/>
          <a:lstStyle/>
          <a:p>
            <a:r>
              <a:rPr lang="uk-UA" smtClean="0"/>
              <a:t>С</a:t>
            </a:r>
            <a:r>
              <a:rPr lang="en-US" smtClean="0"/>
              <a:t>TRL+</a:t>
            </a:r>
            <a:r>
              <a:rPr lang="ru-RU" smtClean="0"/>
              <a:t>СИМВОЛ</a:t>
            </a:r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95288" y="981075"/>
          <a:ext cx="72390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3619500"/>
              </a:tblGrid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b="1" smtClean="0"/>
                        <a:t/>
                      </a:r>
                      <a:br>
                        <a:rPr lang="uk-UA" b="1" smtClean="0"/>
                      </a:br>
                      <a:r>
                        <a:rPr lang="en-US" b="1" smtClean="0"/>
                        <a:t>CTRL+;</a:t>
                      </a:r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mtClean="0"/>
                    </a:p>
                    <a:p>
                      <a:pPr rtl="0"/>
                      <a:r>
                        <a:rPr lang="ru-RU" smtClean="0"/>
                        <a:t>Вставити поточну дату.</a:t>
                      </a:r>
                    </a:p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b="1" smtClean="0"/>
                        <a:t/>
                      </a:r>
                      <a:br>
                        <a:rPr lang="uk-UA" b="1" smtClean="0"/>
                      </a:br>
                      <a:r>
                        <a:rPr lang="en-US" b="1" smtClean="0"/>
                        <a:t>CTRL+`</a:t>
                      </a:r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mtClean="0"/>
                        <a:t>Переключитися між висновком в листі значень клітинок і формул.</a:t>
                      </a:r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b="1" smtClean="0"/>
                        <a:t/>
                      </a:r>
                      <a:br>
                        <a:rPr lang="uk-UA" b="1" smtClean="0"/>
                      </a:br>
                      <a:r>
                        <a:rPr lang="uk-UA" b="1" smtClean="0"/>
                        <a:t/>
                      </a:r>
                      <a:br>
                        <a:rPr lang="uk-UA" b="1" smtClean="0"/>
                      </a:br>
                      <a:r>
                        <a:rPr lang="en-US" b="1" smtClean="0"/>
                        <a:t>CTRL+</a:t>
                      </a:r>
                      <a:r>
                        <a:rPr lang="ru-RU" b="1" smtClean="0"/>
                        <a:t>знак минус (-)</a:t>
                      </a:r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mtClean="0"/>
                    </a:p>
                    <a:p>
                      <a:pPr rtl="0"/>
                      <a:r>
                        <a:rPr lang="ru-RU" smtClean="0"/>
                        <a:t>Вивести на екран діалогове вікно Видалення осередків для видалення виділених осередків.</a:t>
                      </a:r>
                    </a:p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b="1" smtClean="0"/>
                        <a:t/>
                      </a:r>
                      <a:br>
                        <a:rPr lang="uk-UA" b="1" smtClean="0"/>
                      </a:br>
                      <a:r>
                        <a:rPr lang="en-US" b="1" smtClean="0"/>
                        <a:t>CTRL+'</a:t>
                      </a:r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mtClean="0"/>
                        <a:t>Скопіювати формулу верхньої комірки в поточну клітинку або в рядок формул.</a:t>
                      </a:r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387424"/>
            <a:ext cx="7239000" cy="1143000"/>
          </a:xfrm>
        </p:spPr>
        <p:txBody>
          <a:bodyPr/>
          <a:lstStyle/>
          <a:p>
            <a:r>
              <a:rPr lang="uk-UA" smtClean="0"/>
              <a:t>С</a:t>
            </a:r>
            <a:r>
              <a:rPr lang="en-US" smtClean="0"/>
              <a:t>TRL+</a:t>
            </a:r>
            <a:r>
              <a:rPr lang="ru-RU" smtClean="0"/>
              <a:t>цифра</a:t>
            </a:r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95288" y="981075"/>
          <a:ext cx="7239000" cy="523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3619500"/>
              </a:tblGrid>
              <a:tr h="370840">
                <a:tc>
                  <a:txBody>
                    <a:bodyPr/>
                    <a:lstStyle/>
                    <a:p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smtClean="0"/>
                        <a:t>CTRL+1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smtClean="0"/>
                        <a:t>Відобразити діалогове вікно Формат клітинок.</a:t>
                      </a:r>
                      <a:endParaRPr lang="ru-RU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smtClean="0"/>
                        <a:t>CTRL+2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smtClean="0"/>
                        <a:t>Застосувати або видалити напівжирне накреслення.</a:t>
                      </a:r>
                      <a:endParaRPr lang="ru-RU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smtClean="0"/>
                        <a:t>CTRL+3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smtClean="0"/>
                        <a:t>Застосувати або видалити курсивне накреслення.</a:t>
                      </a:r>
                      <a:endParaRPr lang="ru-RU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smtClean="0"/>
                        <a:t>CTRL+4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smtClean="0"/>
                        <a:t>Застосувати або видалити підкреслення.</a:t>
                      </a:r>
                      <a:endParaRPr lang="ru-RU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smtClean="0"/>
                        <a:t>CTRL+5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smtClean="0"/>
                        <a:t>Закреслити текст або видалити закреслення.</a:t>
                      </a:r>
                      <a:endParaRPr lang="ru-RU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en-US" sz="1600" b="1" smtClean="0"/>
                        <a:t>CTRL+6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smtClean="0"/>
                        <a:t>Перемикання режимів приховування об'єктів, відображення об'єктів і відображення рамок об'єктів.</a:t>
                      </a:r>
                      <a:endParaRPr lang="ru-RU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en-US" sz="1600" b="1" smtClean="0"/>
                        <a:t>CTRL+8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smtClean="0"/>
                    </a:p>
                    <a:p>
                      <a:pPr rtl="0"/>
                      <a:r>
                        <a:rPr lang="ru-RU" sz="1400" smtClean="0"/>
                        <a:t>Відобразити або приховати знаки структури.</a:t>
                      </a:r>
                    </a:p>
                    <a:p>
                      <a:endParaRPr lang="ru-RU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smtClean="0"/>
                        <a:t>CTRL+9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smtClean="0"/>
                        <a:t>Приховати виділені рядки.</a:t>
                      </a:r>
                      <a:endParaRPr lang="ru-RU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smtClean="0"/>
                        <a:t>CTRL+0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smtClean="0"/>
                        <a:t>Приховати виділені стовпці.</a:t>
                      </a:r>
                      <a:endParaRPr lang="ru-RU" sz="14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7239000" cy="1143000"/>
          </a:xfrm>
        </p:spPr>
        <p:txBody>
          <a:bodyPr/>
          <a:lstStyle/>
          <a:p>
            <a:r>
              <a:rPr lang="uk-UA" smtClean="0"/>
              <a:t>С</a:t>
            </a:r>
            <a:r>
              <a:rPr lang="en-US" smtClean="0"/>
              <a:t>TRL+</a:t>
            </a:r>
            <a:r>
              <a:rPr lang="ru-RU" smtClean="0"/>
              <a:t>Буква</a:t>
            </a:r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95288" y="908050"/>
          <a:ext cx="7239000" cy="568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3619500"/>
              </a:tblGrid>
              <a:tr h="370840">
                <a:tc>
                  <a:txBody>
                    <a:bodyPr/>
                    <a:lstStyle/>
                    <a:p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en-US" sz="1600" b="1" smtClean="0"/>
                        <a:t>CTRL+A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900" smtClean="0"/>
                        <a:t>Виділити лист цілком. </a:t>
                      </a:r>
                      <a:br>
                        <a:rPr lang="uk-UA" sz="900" smtClean="0"/>
                      </a:br>
                      <a:r>
                        <a:rPr lang="uk-UA" sz="900" smtClean="0"/>
                        <a:t>Якщо аркуш містить дані, поєднання клавіш CTRL + A виділяє поточну область. Повторне натискання CTRL + A виділяє поточну область і її підсумкові рядки. При третьому натисненні CTRL + A вибирається весь лист. </a:t>
                      </a:r>
                      <a:br>
                        <a:rPr lang="uk-UA" sz="900" smtClean="0"/>
                      </a:br>
                      <a:r>
                        <a:rPr lang="uk-UA" sz="900" smtClean="0"/>
                        <a:t/>
                      </a:r>
                      <a:br>
                        <a:rPr lang="uk-UA" sz="900" smtClean="0"/>
                      </a:br>
                      <a:r>
                        <a:rPr lang="uk-UA" sz="900" smtClean="0"/>
                        <a:t>Якщо курсор розташований праворуч від імені функції у формулі, відобразити діалогове вікно Аргументи функції. </a:t>
                      </a:r>
                      <a:br>
                        <a:rPr lang="uk-UA" sz="900" smtClean="0"/>
                      </a:br>
                      <a:r>
                        <a:rPr lang="uk-UA" sz="900" smtClean="0"/>
                        <a:t/>
                      </a:r>
                      <a:br>
                        <a:rPr lang="uk-UA" sz="900" smtClean="0"/>
                      </a:br>
                      <a:r>
                        <a:rPr lang="uk-UA" sz="900" smtClean="0"/>
                        <a:t>Якщо курсор розташований праворуч від імені функції у формулі, поєднання клавіш CTRL + SHIFT + A вставляє імена аргументів і дужки.</a:t>
                      </a:r>
                      <a:endParaRPr lang="ru-RU" sz="9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smtClean="0"/>
                        <a:t>CTRL+B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900" smtClean="0"/>
                        <a:t>Застосувати або видалити напівжирне накреслення.</a:t>
                      </a:r>
                      <a:endParaRPr lang="ru-RU" sz="9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en-US" sz="1600" b="1" smtClean="0"/>
                        <a:t>CTRL+C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900" smtClean="0"/>
                        <a:t>Копіювати виділені комірки. </a:t>
                      </a:r>
                      <a:br>
                        <a:rPr lang="uk-UA" sz="900" smtClean="0"/>
                      </a:br>
                      <a:r>
                        <a:rPr lang="uk-UA" sz="900" smtClean="0"/>
                        <a:t>Натискання клавіші CTRL + C, за якому слід повторне натискання цього ж поєднання, виводить на екран вміст буфера обміну.</a:t>
                      </a:r>
                      <a:endParaRPr lang="ru-RU" sz="9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smtClean="0"/>
                        <a:t>CTRL+D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900" smtClean="0"/>
                        <a:t>Використовує команду Заповнити вниз, щоб копіювати вміст і форматувати верхній осередок обраної області на всі нижні осередки.</a:t>
                      </a:r>
                      <a:endParaRPr lang="ru-RU" sz="9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en-US" sz="1600" b="1" smtClean="0"/>
                        <a:t>CTRL+F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900" smtClean="0"/>
                        <a:t>Виводить на екран діалогове вікно Знайти і замінити з обраною вкладкою Знайти. </a:t>
                      </a:r>
                      <a:br>
                        <a:rPr lang="uk-UA" sz="900" smtClean="0"/>
                      </a:br>
                      <a:r>
                        <a:rPr lang="uk-UA" sz="900" smtClean="0"/>
                        <a:t>Поєднання клавіш SHIFT + F5 також виводить на екран цю вкладку, а SHIFT + F4 повторює останню дію на вкладці Знайти. </a:t>
                      </a:r>
                      <a:br>
                        <a:rPr lang="uk-UA" sz="900" smtClean="0"/>
                      </a:br>
                      <a:r>
                        <a:rPr lang="uk-UA" sz="900" smtClean="0"/>
                        <a:t/>
                      </a:r>
                      <a:br>
                        <a:rPr lang="uk-UA" sz="900" smtClean="0"/>
                      </a:br>
                      <a:r>
                        <a:rPr lang="uk-UA" sz="900" smtClean="0"/>
                        <a:t>Поєднання клавіш CTRL + SHIFT + F виводить на екран діалогове вікно Формат ячеек з обраною вкладкою Шрифт.</a:t>
                      </a:r>
                      <a:endParaRPr lang="ru-RU" sz="9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smtClean="0"/>
                        <a:t>CTRL+G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900" smtClean="0"/>
                        <a:t>Відображає діалогове вікно Перехід. </a:t>
                      </a:r>
                      <a:br>
                        <a:rPr lang="uk-UA" sz="900" smtClean="0"/>
                      </a:br>
                      <a:r>
                        <a:rPr lang="uk-UA" sz="900" smtClean="0"/>
                        <a:t>Клавіша F5 також виводить на екран діалогове вікно.</a:t>
                      </a:r>
                      <a:endParaRPr lang="ru-RU" sz="9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en-US" sz="1600" b="1" smtClean="0"/>
                        <a:t>CTRL+H 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900" smtClean="0"/>
                    </a:p>
                    <a:p>
                      <a:pPr rtl="0"/>
                      <a:r>
                        <a:rPr lang="ru-RU" sz="900" smtClean="0"/>
                        <a:t>Виводить на екран діалогове вікно Знайти і замінити з обраною вкладкою Замінити.</a:t>
                      </a:r>
                    </a:p>
                    <a:p>
                      <a:endParaRPr lang="ru-RU" sz="9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87424"/>
            <a:ext cx="7239000" cy="1143000"/>
          </a:xfrm>
        </p:spPr>
        <p:txBody>
          <a:bodyPr>
            <a:normAutofit/>
          </a:bodyPr>
          <a:lstStyle/>
          <a:p>
            <a:r>
              <a:rPr lang="uk-UA" smtClean="0"/>
              <a:t>С</a:t>
            </a:r>
            <a:r>
              <a:rPr lang="en-US" smtClean="0"/>
              <a:t>TRL+</a:t>
            </a:r>
            <a:r>
              <a:rPr lang="ru-RU" smtClean="0"/>
              <a:t>Буква</a:t>
            </a:r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8313" y="836613"/>
          <a:ext cx="7239000" cy="592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3619500"/>
              </a:tblGrid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smtClean="0"/>
                        <a:t>CTRL+I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smtClean="0"/>
                        <a:t>Застосувати або видалити курсивне накреслення.</a:t>
                      </a:r>
                      <a:endParaRPr lang="ru-RU" sz="11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en-US" sz="1600" b="1" smtClean="0"/>
                        <a:t>CTRL+K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smtClean="0"/>
                        <a:t>Виводить на екран діалогове вікно Вставка гіперпосилання для нових гіперпосилань або Зміна гіперпосилання для існуючої обраної гіперпосилання.</a:t>
                      </a:r>
                      <a:endParaRPr lang="ru-RU" sz="11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smtClean="0"/>
                        <a:t>CTRL+N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smtClean="0"/>
                        <a:t>Створює нову порожню книгу.</a:t>
                      </a:r>
                      <a:endParaRPr lang="ru-RU" sz="11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en-US" sz="1600" b="1" smtClean="0"/>
                        <a:t>CTRL+O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smtClean="0"/>
                        <a:t>Виводить на екран діалогове вікно Відкриття документа для відкриття або пошуку файлу. </a:t>
                      </a:r>
                      <a:br>
                        <a:rPr lang="uk-UA" sz="1100" smtClean="0"/>
                      </a:br>
                      <a:r>
                        <a:rPr lang="uk-UA" sz="1100" smtClean="0"/>
                        <a:t>Поєднання клавіш CTRL + SHIFT + O виділяє всі клітинки, які містять коментарі.</a:t>
                      </a:r>
                      <a:endParaRPr lang="ru-RU" sz="11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en-US" sz="1600" b="1" smtClean="0"/>
                        <a:t>CTRL+P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smtClean="0"/>
                    </a:p>
                    <a:p>
                      <a:pPr rtl="0"/>
                      <a:r>
                        <a:rPr lang="ru-RU" sz="1100" smtClean="0"/>
                        <a:t>Відображає діалогове вікно Друк. </a:t>
                      </a:r>
                      <a:br>
                        <a:rPr lang="ru-RU" sz="1100" smtClean="0"/>
                      </a:br>
                      <a:r>
                        <a:rPr lang="ru-RU" sz="1100" smtClean="0"/>
                        <a:t>Поєднання клавіш </a:t>
                      </a:r>
                      <a:r>
                        <a:rPr lang="en-US" sz="1100" smtClean="0"/>
                        <a:t>CTRL + SHIFT + P </a:t>
                      </a:r>
                      <a:r>
                        <a:rPr lang="ru-RU" sz="1100" smtClean="0"/>
                        <a:t>виводить на екран діалогове вікно Формат ячеек з обраною вкладкою Шрифт.</a:t>
                      </a:r>
                    </a:p>
                    <a:p>
                      <a:endParaRPr lang="ru-RU" sz="11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en-US" sz="1600" b="1" smtClean="0"/>
                        <a:t>CTRL+R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smtClean="0"/>
                    </a:p>
                    <a:p>
                      <a:r>
                        <a:rPr lang="ru-RU" sz="1100" smtClean="0"/>
                        <a:t>Возможно, вы имели в виду: Использует команду Заполнить вправо, чтобы </a:t>
                      </a:r>
                      <a:r>
                        <a:rPr lang="ru-RU" sz="1100" b="1" i="1" smtClean="0"/>
                        <a:t>скопировать</a:t>
                      </a:r>
                      <a:r>
                        <a:rPr lang="ru-RU" sz="1100" smtClean="0"/>
                        <a:t> содержимое и форматировать крайнюю левую ячейку выбранной области на все расположенные правее ячейки.</a:t>
                      </a:r>
                    </a:p>
                    <a:p>
                      <a:pPr rtl="0"/>
                      <a:r>
                        <a:rPr lang="ru-RU" sz="1100" smtClean="0"/>
                        <a:t>Використовує команду Заповнити вправо, щоб копіювати вміст і форматувати крайню ліву комірку обраної області на всі розташовані правіше осередки.</a:t>
                      </a:r>
                    </a:p>
                    <a:p>
                      <a:endParaRPr lang="ru-RU" sz="11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smtClean="0"/>
                        <a:t>CTRL+S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smtClean="0"/>
                        <a:t>Зберігає робочий файл з поточним ім'ям файлу в поточному розташуванні і в існуючому форматі.</a:t>
                      </a:r>
                      <a:endParaRPr lang="ru-RU" sz="11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87424"/>
            <a:ext cx="7239000" cy="1143000"/>
          </a:xfrm>
        </p:spPr>
        <p:txBody>
          <a:bodyPr/>
          <a:lstStyle/>
          <a:p>
            <a:r>
              <a:rPr lang="uk-UA" smtClean="0"/>
              <a:t>С</a:t>
            </a:r>
            <a:r>
              <a:rPr lang="en-US" smtClean="0"/>
              <a:t>TRL+</a:t>
            </a:r>
            <a:r>
              <a:rPr lang="ru-RU" smtClean="0"/>
              <a:t>Буква</a:t>
            </a:r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95288" y="908050"/>
          <a:ext cx="7239000" cy="592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3619500"/>
              </a:tblGrid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smtClean="0"/>
                        <a:t>CTRL+T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smtClean="0"/>
                    </a:p>
                    <a:p>
                      <a:pPr rtl="0"/>
                      <a:r>
                        <a:rPr lang="ru-RU" sz="1100" smtClean="0"/>
                        <a:t>Відображає діалогове вікно Створення таблиці.</a:t>
                      </a:r>
                    </a:p>
                    <a:p>
                      <a:endParaRPr lang="ru-RU" sz="11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smtClean="0"/>
                        <a:t>CTRL+U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smtClean="0"/>
                        <a:t>Застосувати або видалити підкреслення. </a:t>
                      </a:r>
                      <a:br>
                        <a:rPr lang="uk-UA" sz="1100" smtClean="0"/>
                      </a:br>
                      <a:r>
                        <a:rPr lang="uk-UA" sz="1100" smtClean="0"/>
                        <a:t>Поєднання клавіш CTRL + SHIFT + U розгортає і згортає рядок формул.</a:t>
                      </a:r>
                      <a:endParaRPr lang="ru-RU" sz="11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en-US" sz="1600" b="1" smtClean="0"/>
                        <a:t>CTRL+V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smtClean="0"/>
                        <a:t>Вставляє вміст буфера обміну в місце вставки і замінює виділений фрагмент. Функціонує тільки при наявності в буфері обміну об'єкта, тексту або вмісту осередків. </a:t>
                      </a:r>
                      <a:br>
                        <a:rPr lang="uk-UA" sz="1100" smtClean="0"/>
                      </a:br>
                      <a:r>
                        <a:rPr lang="uk-UA" sz="1100" smtClean="0"/>
                        <a:t>При натисканні клавіш CTRL + ALT + V відкривається діалогове вікно Спеціальна вставка. Воно доступне тільки після копіювання або вирізання об'єкта, тексту або вмісту клітинки на аркуші або в іншій програмі.</a:t>
                      </a:r>
                      <a:endParaRPr lang="ru-RU" sz="11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smtClean="0"/>
                        <a:t>CTRL+W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smtClean="0"/>
                        <a:t>Закриває вікно обраної книги.</a:t>
                      </a:r>
                      <a:endParaRPr lang="ru-RU" sz="11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smtClean="0"/>
                        <a:t>CTRL+X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smtClean="0"/>
                        <a:t>Видаляє вміст виділених осередків.</a:t>
                      </a:r>
                      <a:endParaRPr lang="ru-RU" sz="11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smtClean="0"/>
                        <a:t>CTRL+Y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smtClean="0"/>
                        <a:t>Повторює останню команду або дія, якщо це можливо.</a:t>
                      </a:r>
                      <a:endParaRPr lang="ru-RU" sz="11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uk-UA" sz="1600" b="1" smtClean="0"/>
                        <a:t/>
                      </a:r>
                      <a:br>
                        <a:rPr lang="uk-UA" sz="1600" b="1" smtClean="0"/>
                      </a:br>
                      <a:r>
                        <a:rPr lang="en-US" sz="1600" b="1" smtClean="0"/>
                        <a:t>CTRL+Z</a:t>
                      </a:r>
                      <a:endParaRPr lang="ru-RU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smtClean="0"/>
                    </a:p>
                    <a:p>
                      <a:pPr rtl="0"/>
                      <a:r>
                        <a:rPr lang="ru-RU" sz="1100" smtClean="0"/>
                        <a:t>Використовує команду Скасувати для скасування останньої команди або видалення останньої введеної записи. </a:t>
                      </a:r>
                      <a:br>
                        <a:rPr lang="ru-RU" sz="1100" smtClean="0"/>
                      </a:br>
                      <a:r>
                        <a:rPr lang="ru-RU" sz="1100" smtClean="0"/>
                        <a:t>CTRL + SHIFT + Z використовує команду Скасувати або Повернути для скасування або відновлення останнього автоматичного виправлення при виведенні смарт-тегів автозаміни.</a:t>
                      </a:r>
                    </a:p>
                    <a:p>
                      <a:endParaRPr lang="ru-RU" sz="11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51</TotalTime>
  <Words>531</Words>
  <Application>Microsoft Office PowerPoint</Application>
  <PresentationFormat>Экран (4:3)</PresentationFormat>
  <Paragraphs>120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Сполучення клавіш</vt:lpstr>
      <vt:lpstr>СTRL+SHIFT+СИМВОЛ</vt:lpstr>
      <vt:lpstr>СTRL+SHIFT+СИМВОЛ</vt:lpstr>
      <vt:lpstr>СTRL+СИМВОЛ</vt:lpstr>
      <vt:lpstr>СTRL+цифра</vt:lpstr>
      <vt:lpstr>СTRL+Буква</vt:lpstr>
      <vt:lpstr>СTRL+Буква</vt:lpstr>
      <vt:lpstr>СTRL+Буква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Функціональні клавіші</dc:title>
  <dc:creator>Полина</dc:creator>
  <cp:lastModifiedBy>Полина</cp:lastModifiedBy>
  <cp:revision>6</cp:revision>
  <dcterms:created xsi:type="dcterms:W3CDTF">2014-01-19T20:24:35Z</dcterms:created>
  <dcterms:modified xsi:type="dcterms:W3CDTF">2014-01-19T21:15:58Z</dcterms:modified>
</cp:coreProperties>
</file>