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4" r:id="rId4"/>
    <p:sldId id="272" r:id="rId5"/>
    <p:sldId id="266" r:id="rId6"/>
    <p:sldId id="265" r:id="rId7"/>
    <p:sldId id="273" r:id="rId8"/>
    <p:sldId id="268" r:id="rId9"/>
    <p:sldId id="267" r:id="rId10"/>
    <p:sldId id="269" r:id="rId11"/>
    <p:sldId id="271" r:id="rId12"/>
    <p:sldId id="270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190" autoAdjust="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CD33D-2EC9-4002-942F-03B3E035B18A}" type="datetimeFigureOut">
              <a:rPr lang="uk-UA" smtClean="0"/>
              <a:pPr/>
              <a:t>05.05.2014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D000F-3C22-4576-8453-0213AC5C31D9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1.gif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uk.dobavkam.net/products/chipsi-lyuks-paprika-92-g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://roshen.com/ua/products/ukraine/crackers/cracker-packaging/kreker-solonij-250-250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iked.in.ua/306600-molochnijj-shokolad-milka-z-fundukom.html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hyperlink" Target="http://uk.wikipedia.org/wiki/E-%D0%BD%D0%BE%D0%BC%D0%B5%D1%8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11455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4884"/>
            <a:ext cx="2594572" cy="2143116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0" y="0"/>
            <a:ext cx="2381250" cy="2200275"/>
          </a:xfrm>
          <a:prstGeom prst="rect">
            <a:avLst/>
          </a:prstGeom>
        </p:spPr>
      </p:pic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2714620"/>
            <a:ext cx="9144000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ПРАКТИЧНА</a:t>
            </a:r>
            <a:r>
              <a:rPr kumimoji="0" lang="uk-UA" sz="3200" b="1" i="0" u="none" strike="noStrike" cap="all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uk-UA" sz="3200" b="1" i="0" u="none" strike="noStrike" cap="all" normalizeH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РОБОТа</a:t>
            </a:r>
            <a:r>
              <a:rPr kumimoji="0" lang="uk-UA" sz="3200" b="1" i="0" u="none" strike="noStrike" cap="all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З ІНФОРМАТИКИ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cap="all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“ХІМІЯ”</a:t>
            </a:r>
            <a:endParaRPr kumimoji="0" lang="ru-RU" sz="24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4942" y="5214950"/>
            <a:ext cx="39290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Роботу виконала:</a:t>
            </a:r>
            <a:endParaRPr lang="ru-RU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Денисюк Олена Миколаївна,</a:t>
            </a:r>
            <a:endParaRPr lang="ru-RU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учениця </a:t>
            </a:r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11-В </a:t>
            </a:r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класу</a:t>
            </a:r>
            <a:endParaRPr lang="ru-RU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Білоцерківської загальноосвітньої</a:t>
            </a:r>
            <a:endParaRPr lang="ru-RU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школи І-ІІІ ступенів № </a:t>
            </a:r>
            <a:r>
              <a:rPr lang="uk-UA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6</a:t>
            </a:r>
            <a:endParaRPr lang="ru-RU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pic>
        <p:nvPicPr>
          <p:cNvPr id="11" name="Рисунок 10" descr="f0f4103ff2037b0578ab6b94fa5020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71612"/>
            <a:ext cx="3857652" cy="3857652"/>
          </a:xfrm>
          <a:prstGeom prst="rect">
            <a:avLst/>
          </a:prstGeom>
        </p:spPr>
      </p:pic>
      <p:sp>
        <p:nvSpPr>
          <p:cNvPr id="13" name="Прямокутник 12"/>
          <p:cNvSpPr/>
          <p:nvPr/>
        </p:nvSpPr>
        <p:spPr>
          <a:xfrm>
            <a:off x="3857620" y="1928802"/>
            <a:ext cx="52863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Харчові добавки «E»: 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Е476.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Склад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шоколаду: 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цукор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какао-масло, какао терте, фундук смажений подрібнений,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молоко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сухе незбиране, молоко сухе знежирене, сироватка суха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молочна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жир молочний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паста горіхова (фундук), емульгатори (лецитин 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соєвий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Е476), ароматизатор ідентичний натуральному.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70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15" name="Рисунок 14" descr="1344527218_informatika.-tvorchestvo.-rekursiy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2214546" y="142852"/>
            <a:ext cx="5143536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Шоколад із подрібненими горіхами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pic>
        <p:nvPicPr>
          <p:cNvPr id="11" name="Рисунок 10" descr="sandora-grana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066" y="1142984"/>
            <a:ext cx="4071934" cy="4143384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57158" y="2143116"/>
            <a:ext cx="5929354" cy="2215991"/>
          </a:xfrm>
          <a:prstGeom prst="rect">
            <a:avLst/>
          </a:prstGeom>
          <a:solidFill>
            <a:srgbClr val="FBFBF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Харчові добавки «E»: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E330.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Склад: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соки винограду червоних сортів (24%), яблука (23%) та граната (3%) концентровані, цукровий сироп, регулятор кислотності 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лимонна кислота (Е330)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натуральні ароматизатори «Гранат».</a:t>
            </a:r>
          </a:p>
        </p:txBody>
      </p:sp>
      <p:sp>
        <p:nvSpPr>
          <p:cNvPr id="14" name="Прямокутник 13"/>
          <p:cNvSpPr/>
          <p:nvPr/>
        </p:nvSpPr>
        <p:spPr>
          <a:xfrm>
            <a:off x="2214546" y="428604"/>
            <a:ext cx="6572296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Виноградно-Яблучно-Гранатовий нектар. Освітлений</a:t>
            </a:r>
            <a:endParaRPr lang="uk-UA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0354" y="4962525"/>
            <a:ext cx="2165424" cy="162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7158" y="2214554"/>
            <a:ext cx="8286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Отже, я виконала поставлені перед мною завдання: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творила таблицю, яка містить групи Е-чисел, їх класифікацію та призначення;</a:t>
            </a:r>
          </a:p>
          <a:p>
            <a:pPr algn="just">
              <a:buClr>
                <a:srgbClr val="0070C0"/>
              </a:buClr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одала відомості про чіпси, крекер, шоколад та напої з Е-числами.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1"/>
            <a:ext cx="2571737" cy="1903085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51761"/>
            <a:ext cx="2428860" cy="2006239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17" y="-1"/>
            <a:ext cx="2285984" cy="2112249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9337" y="4714884"/>
            <a:ext cx="2864663" cy="21431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28794" y="2071678"/>
            <a:ext cx="5500726" cy="255454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ДЯКУЮ ЗА УВАГУ</a:t>
            </a:r>
            <a:endParaRPr lang="uk-UA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11455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4884"/>
            <a:ext cx="2594572" cy="2143116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750" y="0"/>
            <a:ext cx="2381250" cy="22002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2285992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Хімія.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Ваша бабуся звернулася до вас з проханням пояснити, що означають Е-числа на етикетці у складі харчового продукту. Відомо, що за Е-числом можна встановити тип харчової добавки та її призначення. Розробіть текстовий документ з таблицею, яка буде містити групу Е-чисел, їх класифікацію та призначення. Для інформування учнів вашої школи створіть презентацію на тему: “Е у шкільному буфеті?!”, де подайте відомості про чіпси, крекер, шоколад та напої з Е-числами (Е621, Е450, Е966 тощо).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Створіть текстовий документ вбудуйте до слайда презентації як довідку.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0350" y="4962525"/>
            <a:ext cx="2533650" cy="1895475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71604" y="1928802"/>
            <a:ext cx="657229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>
                  <a:lumMod val="75000"/>
                </a:schemeClr>
              </a:buClr>
            </a:pP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Список використаних посилань: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http://liked.in.ua/306600-molochnijj-shokolad-milka-z-fundukom.html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http://roshen.com/ua/products/ukraine/crackers/cracker-packaging/kreker-solonij-250-250/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http://uk.dobavkam.net/products/chipsi-lyuks-paprika-92-g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http://uk.wikipedia.org/wiki/E-%D0%BD%D0%BE%D0%BC%D0%B5%D1%80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2">
                  <a:lumMod val="75000"/>
                </a:schemeClr>
              </a:buClr>
            </a:pPr>
            <a:endParaRPr lang="uk-UA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0354" y="4962525"/>
            <a:ext cx="2165424" cy="1620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271462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ТАБЛИЦЯ</a:t>
            </a:r>
          </a:p>
          <a:p>
            <a:pPr algn="ctr"/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“КЛАСИФІКАЦІЯ Е-ЧИСЕЛ”</a:t>
            </a:r>
            <a:endParaRPr lang="uk-UA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graphicFrame>
        <p:nvGraphicFramePr>
          <p:cNvPr id="18" name="Таблиця 17"/>
          <p:cNvGraphicFramePr>
            <a:graphicFrameLocks noGrp="1"/>
          </p:cNvGraphicFramePr>
          <p:nvPr/>
        </p:nvGraphicFramePr>
        <p:xfrm>
          <a:off x="2000232" y="785794"/>
          <a:ext cx="5429288" cy="5643602"/>
        </p:xfrm>
        <a:graphic>
          <a:graphicData uri="http://schemas.openxmlformats.org/drawingml/2006/table">
            <a:tbl>
              <a:tblPr/>
              <a:tblGrid>
                <a:gridCol w="2714644"/>
                <a:gridCol w="2714644"/>
              </a:tblGrid>
              <a:tr h="4027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 </a:t>
                      </a:r>
                      <a:r>
                        <a:rPr lang="uk-UA" sz="2000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чисела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Призначення 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02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100–199 </a:t>
                      </a:r>
                      <a:b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Харчові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барвники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Група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природних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або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синтетичних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барвників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придатних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фарбування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харчових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продуктів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22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200–299 </a:t>
                      </a:r>
                      <a:b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Консерванти</a:t>
                      </a:r>
                      <a:r>
                        <a:rPr lang="ru-RU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антиокислювачі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Запобігають розмноженню бактерій, грибів і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призначені для подовження термінів зберігання харчів.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35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300–399 </a:t>
                      </a:r>
                      <a:br>
                        <a:rPr lang="uk-UA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uk-UA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Антиоксиданти і регулятори кислотності</a:t>
                      </a:r>
                      <a:endParaRPr lang="uk-UA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Використовують для зберігають свіжості харчових продуктів</a:t>
                      </a:r>
                    </a:p>
                  </a:txBody>
                  <a:tcPr marL="55217" marR="5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89190" cy="1620000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0753" y="0"/>
            <a:ext cx="1753247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graphicFrame>
        <p:nvGraphicFramePr>
          <p:cNvPr id="13" name="Таблиця 12"/>
          <p:cNvGraphicFramePr>
            <a:graphicFrameLocks noGrp="1"/>
          </p:cNvGraphicFramePr>
          <p:nvPr/>
        </p:nvGraphicFramePr>
        <p:xfrm>
          <a:off x="2071670" y="571480"/>
          <a:ext cx="5428800" cy="5362956"/>
        </p:xfrm>
        <a:graphic>
          <a:graphicData uri="http://schemas.openxmlformats.org/drawingml/2006/table">
            <a:tbl>
              <a:tblPr/>
              <a:tblGrid>
                <a:gridCol w="2714400"/>
                <a:gridCol w="2714400"/>
              </a:tblGrid>
              <a:tr h="10876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400–499 </a:t>
                      </a:r>
                      <a:b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Загусники, стабілізатори та емульгатори</a:t>
                      </a:r>
                      <a:endParaRPr lang="uk-UA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02" marR="66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Використовують для збереження наперед заданої консистенції продукту, а також підвищення в’язкості </a:t>
                      </a:r>
                      <a:endParaRPr lang="uk-UA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02" marR="665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8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500–599 </a:t>
                      </a:r>
                      <a:br>
                        <a:rPr lang="uk-UA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pH</a:t>
                      </a: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регулятори</a:t>
                      </a: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Агенти, що запобігають злипанню</a:t>
                      </a: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57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600–699 </a:t>
                      </a:r>
                      <a:br>
                        <a:rPr lang="uk-UA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Підсилювачі смаку</a:t>
                      </a:r>
                      <a:r>
                        <a:rPr lang="uk-UA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і аромату</a:t>
                      </a:r>
                      <a:endParaRPr lang="uk-UA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Посилюють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смакове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сприйняття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надають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продукту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привабливого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аппетитного запаху</a:t>
                      </a:r>
                      <a:endParaRPr lang="uk-UA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5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700–799 </a:t>
                      </a:r>
                      <a:br>
                        <a:rPr lang="uk-UA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</a:br>
                      <a:r>
                        <a:rPr lang="uk-UA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Антибіотики</a:t>
                      </a: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252525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r>
                        <a:rPr lang="uk-UA" sz="1800" dirty="0">
                          <a:solidFill>
                            <a:srgbClr val="252525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природі для захисту від інтервенції інших видів мікроорганізмів, та володіють здатністю пригнічувати розвиток, або вбивати цих </a:t>
                      </a:r>
                      <a:r>
                        <a:rPr lang="uk-UA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мікробів</a:t>
                      </a:r>
                      <a:r>
                        <a:rPr lang="uk-UA" sz="1800" dirty="0">
                          <a:solidFill>
                            <a:srgbClr val="252525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502" marR="66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8" name="Рисунок 7" descr="70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606490" cy="1928802"/>
          </a:xfrm>
          <a:prstGeom prst="rect">
            <a:avLst/>
          </a:prstGeom>
        </p:spPr>
      </p:pic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92753"/>
            <a:ext cx="2500298" cy="2065247"/>
          </a:xfrm>
          <a:prstGeom prst="rect">
            <a:avLst/>
          </a:prstGeom>
        </p:spPr>
      </p:pic>
      <p:pic>
        <p:nvPicPr>
          <p:cNvPr id="10" name="Рисунок 9" descr="1344527218_informatika.-tvorchestvo.-rekursiy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1" y="-1"/>
            <a:ext cx="2071670" cy="1914223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074" y="4666808"/>
            <a:ext cx="2928926" cy="219119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2714620"/>
            <a:ext cx="91440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 у шкільному буфеті?!</a:t>
            </a:r>
            <a:endParaRPr lang="uk-UA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pic>
        <p:nvPicPr>
          <p:cNvPr id="13" name="Рисунок 12" descr="lyuks_paprik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85860"/>
            <a:ext cx="3571868" cy="3647874"/>
          </a:xfrm>
          <a:prstGeom prst="rect">
            <a:avLst/>
          </a:prstGeom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928926" y="1285860"/>
            <a:ext cx="6000760" cy="3693319"/>
          </a:xfrm>
          <a:prstGeom prst="rect">
            <a:avLst/>
          </a:prstGeom>
          <a:solidFill>
            <a:srgbClr val="FBFBF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Харчові добавки «E»: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E551, E1450,  E160c, E100, E621, E459.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Склад: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картопля, олія рослинна, натурально-ідентичний ароматизатор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паприка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: сіль, "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паприка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" суха мелена, цукор, екстракт червоного стручкового перцю, порошок цибулі, підсилювач смаку та аромату            (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 621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), 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мальтодекстрин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модифікований крохмаль     (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 1450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), натуральний барвник 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куркумін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добавки для попередження злежування та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грудкування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 551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), суха молочна сироватка.</a:t>
            </a:r>
            <a:endParaRPr kumimoji="0" lang="uk-UA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2428860" y="428604"/>
            <a:ext cx="514353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Чіпси «Люкс» Паприка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http://school37.admsurgut.ru/images/70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9" name="Рисунок 8" descr="X9iIrLMZFррd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8000"/>
            <a:ext cx="1961258" cy="1620000"/>
          </a:xfrm>
          <a:prstGeom prst="rect">
            <a:avLst/>
          </a:prstGeom>
        </p:spPr>
      </p:pic>
      <p:pic>
        <p:nvPicPr>
          <p:cNvPr id="12" name="Рисунок 11" descr="ImageHand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8576" y="5238000"/>
            <a:ext cx="2165424" cy="1620000"/>
          </a:xfrm>
          <a:prstGeom prst="rect">
            <a:avLst/>
          </a:prstGeom>
        </p:spPr>
      </p:pic>
      <p:pic>
        <p:nvPicPr>
          <p:cNvPr id="13" name="Рисунок 12" descr="23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928671"/>
            <a:ext cx="3929058" cy="3429024"/>
          </a:xfrm>
          <a:prstGeom prst="rect">
            <a:avLst/>
          </a:prstGeom>
        </p:spPr>
      </p:pic>
      <p:sp>
        <p:nvSpPr>
          <p:cNvPr id="14" name="Прямокутник 13"/>
          <p:cNvSpPr/>
          <p:nvPr/>
        </p:nvSpPr>
        <p:spPr>
          <a:xfrm>
            <a:off x="357158" y="928670"/>
            <a:ext cx="478634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Харчові добавки «E»: 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Е500, Е503, Е322.</a:t>
            </a:r>
          </a:p>
          <a:p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Склад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 борошно пшеничне 1/ґ, маргарин молочний,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інвертний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сироп (цукор, регулятори кислотності: молочна кислота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натрій двовуглекислий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(Е500) ),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олія соняшникова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стабілізована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цукор, сіль кухонна, розпушувачі: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вуглеамонійна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сіль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(Е503),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натрій двовуглекислий;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емульгатор соєвий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лецитин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(Е322),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екстракт кори дуба на пропілен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гліколевій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основі.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15" name="Прямокутник 14"/>
          <p:cNvSpPr/>
          <p:nvPr/>
        </p:nvSpPr>
        <p:spPr>
          <a:xfrm>
            <a:off x="2000232" y="357166"/>
            <a:ext cx="5143536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Крекер. ніжний</a:t>
            </a:r>
            <a:endParaRPr lang="uk-UA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313</Words>
  <PresentationFormat>Екран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Aliona</dc:creator>
  <cp:lastModifiedBy>Aliona</cp:lastModifiedBy>
  <cp:revision>84</cp:revision>
  <dcterms:modified xsi:type="dcterms:W3CDTF">2014-05-05T19:19:10Z</dcterms:modified>
</cp:coreProperties>
</file>