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7" r:id="rId10"/>
    <p:sldId id="266" r:id="rId11"/>
    <p:sldId id="268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C42851-1539-4C9F-AF76-F19672E09CFB}" type="datetimeFigureOut">
              <a:rPr lang="uk-UA" smtClean="0"/>
              <a:pPr/>
              <a:t>01.02.2015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852936"/>
            <a:ext cx="8062912" cy="1752600"/>
          </a:xfrm>
        </p:spPr>
        <p:txBody>
          <a:bodyPr/>
          <a:lstStyle/>
          <a:p>
            <a:endParaRPr lang="uk-UA" dirty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764704"/>
            <a:ext cx="50195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Процесори</a:t>
            </a:r>
            <a:endParaRPr lang="uk-U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uk-UA" dirty="0" smtClean="0"/>
              <a:t>                         Будова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2304256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pic>
        <p:nvPicPr>
          <p:cNvPr id="24578" name="Picture 2" descr="Процессор, или более полно микропроцессор, а также часто называемый ЦПУ (CPU - central processing unit) является центральным ко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692696"/>
            <a:ext cx="4283968" cy="290530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504" y="0"/>
            <a:ext cx="3384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Пристрій керування (ПК).</a:t>
            </a:r>
            <a:r>
              <a:rPr lang="uk-UA" dirty="0" smtClean="0"/>
              <a:t> Здійснює координацію роботи всіх інших пристроїв, виконує функції керування пристроями, керує обчисленнями в комп'ютері.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2276872"/>
            <a:ext cx="32403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Арифметико-логічний пристрій (</a:t>
            </a:r>
            <a:r>
              <a:rPr lang="uk-UA" b="1" dirty="0" err="1" smtClean="0"/>
              <a:t>АЛП</a:t>
            </a:r>
            <a:r>
              <a:rPr lang="uk-UA" b="1" dirty="0" smtClean="0"/>
              <a:t>).</a:t>
            </a:r>
            <a:r>
              <a:rPr lang="uk-UA" dirty="0" smtClean="0"/>
              <a:t> Так називається пристрій для цілочислових операцій. Арифметичні операції, такі як додавання, множення і ділення, а також логічні операції (</a:t>
            </a:r>
            <a:r>
              <a:rPr lang="en-US" dirty="0" smtClean="0"/>
              <a:t>OR, AND, ASL, ROL </a:t>
            </a:r>
            <a:r>
              <a:rPr lang="uk-UA" dirty="0" smtClean="0"/>
              <a:t>і ін.) обробляються за допомогою </a:t>
            </a:r>
            <a:r>
              <a:rPr lang="uk-UA" dirty="0" err="1" smtClean="0"/>
              <a:t>АЛП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55976" y="357301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AGU (Address Generation Unit) — </a:t>
            </a:r>
            <a:r>
              <a:rPr lang="uk-UA" b="1" dirty="0" smtClean="0"/>
              <a:t>пристрій генерації адрес</a:t>
            </a:r>
            <a:r>
              <a:rPr lang="uk-UA" dirty="0" smtClean="0"/>
              <a:t>. Це пристрій не менш важливий, ніж </a:t>
            </a:r>
            <a:r>
              <a:rPr lang="uk-UA" dirty="0" err="1" smtClean="0"/>
              <a:t>АЛП</a:t>
            </a:r>
            <a:r>
              <a:rPr lang="uk-UA" dirty="0" smtClean="0"/>
              <a:t>, тому що він відповідає за коректну адресацію при завантаженні або збереженні даних.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5380672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Математичний співпроцесор (</a:t>
            </a:r>
            <a:r>
              <a:rPr lang="en-US" b="1" dirty="0" smtClean="0"/>
              <a:t>FPU).</a:t>
            </a:r>
            <a:r>
              <a:rPr lang="en-US" dirty="0" smtClean="0"/>
              <a:t> </a:t>
            </a:r>
            <a:r>
              <a:rPr lang="uk-UA" dirty="0" smtClean="0"/>
              <a:t>Процесор може містити декілька математичних співпроцесорів. Кожний з них здатний виконувати, щонайменше, одну операцію з плаваючою комою, незалежно від того, що роблять інші </a:t>
            </a:r>
            <a:r>
              <a:rPr lang="uk-UA" dirty="0" err="1" smtClean="0"/>
              <a:t>АЛП</a:t>
            </a:r>
            <a:r>
              <a:rPr lang="uk-UA" dirty="0" smtClean="0"/>
              <a:t>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2204864"/>
            <a:ext cx="5050904" cy="2521752"/>
          </a:xfrm>
        </p:spPr>
        <p:txBody>
          <a:bodyPr>
            <a:normAutofit/>
          </a:bodyPr>
          <a:lstStyle/>
          <a:p>
            <a:r>
              <a:rPr lang="uk-UA" sz="6600" dirty="0" smtClean="0"/>
              <a:t>Дякую за увагу!!!</a:t>
            </a:r>
            <a:endParaRPr lang="uk-UA" sz="6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712968" cy="7389440"/>
          </a:xfrm>
        </p:spPr>
        <p:txBody>
          <a:bodyPr>
            <a:normAutofit/>
          </a:bodyPr>
          <a:lstStyle/>
          <a:p>
            <a:r>
              <a:rPr lang="uk-UA" b="1" dirty="0" smtClean="0"/>
              <a:t>Центральний процесор, ЦП</a:t>
            </a:r>
            <a:r>
              <a:rPr lang="uk-UA" dirty="0" smtClean="0"/>
              <a:t> (англ. </a:t>
            </a:r>
            <a:r>
              <a:rPr lang="en-US" i="1" dirty="0" smtClean="0"/>
              <a:t>Central processing unit, CPU</a:t>
            </a:r>
            <a:r>
              <a:rPr lang="en-US" dirty="0" smtClean="0"/>
              <a:t>) — </a:t>
            </a:r>
            <a:r>
              <a:rPr lang="uk-UA" dirty="0" smtClean="0"/>
              <a:t>функціональна частина ЕОМ, що призначена для інтерпретації   команд.</a:t>
            </a:r>
          </a:p>
          <a:p>
            <a:endParaRPr lang="uk-UA" dirty="0" smtClean="0"/>
          </a:p>
        </p:txBody>
      </p:sp>
      <p:pic>
        <p:nvPicPr>
          <p:cNvPr id="18434" name="Picture 2" descr="https://upload.wikimedia.org/wikipedia/commons/thumb/e/e7/Intel_80486DX2_bottom.jpg/220px-Intel_80486DX2_bott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708920"/>
            <a:ext cx="4320480" cy="35349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19672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smtClean="0"/>
              <a:t>Інтерпретація</a:t>
            </a:r>
            <a:r>
              <a:rPr lang="uk-UA" dirty="0" smtClean="0"/>
              <a:t> (лат. </a:t>
            </a:r>
            <a:r>
              <a:rPr lang="en-US" i="1" dirty="0" err="1" smtClean="0"/>
              <a:t>interpretatio</a:t>
            </a:r>
            <a:r>
              <a:rPr lang="en-US" dirty="0" smtClean="0"/>
              <a:t>) — </a:t>
            </a:r>
            <a:r>
              <a:rPr lang="uk-UA" b="1" dirty="0" smtClean="0"/>
              <a:t>роз'яснення, тлумачення</a:t>
            </a:r>
            <a:r>
              <a:rPr lang="uk-UA" dirty="0" smtClean="0"/>
              <a:t> </a:t>
            </a:r>
            <a:endParaRPr lang="uk-UA" dirty="0"/>
          </a:p>
        </p:txBody>
      </p:sp>
      <p:pic>
        <p:nvPicPr>
          <p:cNvPr id="18436" name="Picture 4" descr="ПРОЦЕССОРЫ INTEL цены - Коллекция рефератов по биологии, георгафии и ОБЖ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708920"/>
            <a:ext cx="3672408" cy="367240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399032"/>
          </a:xfrm>
        </p:spPr>
        <p:txBody>
          <a:bodyPr/>
          <a:lstStyle/>
          <a:p>
            <a:r>
              <a:rPr lang="uk-UA" dirty="0" smtClean="0"/>
              <a:t>             Функції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572000"/>
          </a:xfrm>
        </p:spPr>
        <p:txBody>
          <a:bodyPr/>
          <a:lstStyle/>
          <a:p>
            <a:r>
              <a:rPr lang="ru-RU" dirty="0" err="1" smtClean="0"/>
              <a:t>обробка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по </a:t>
            </a:r>
            <a:r>
              <a:rPr lang="ru-RU" dirty="0" err="1" smtClean="0"/>
              <a:t>заданій</a:t>
            </a:r>
            <a:r>
              <a:rPr lang="ru-RU" dirty="0" smtClean="0"/>
              <a:t> </a:t>
            </a:r>
            <a:r>
              <a:rPr lang="ru-RU" dirty="0" err="1" smtClean="0"/>
              <a:t>програмі</a:t>
            </a:r>
            <a:r>
              <a:rPr lang="ru-RU" dirty="0" smtClean="0"/>
              <a:t> шляхом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арифметичних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логічних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програмне</a:t>
            </a:r>
            <a:r>
              <a:rPr lang="ru-RU" dirty="0" smtClean="0"/>
              <a:t> </a:t>
            </a:r>
            <a:r>
              <a:rPr lang="ru-RU" dirty="0" err="1" smtClean="0"/>
              <a:t>керування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пристроїв</a:t>
            </a:r>
            <a:r>
              <a:rPr lang="ru-RU" dirty="0" smtClean="0"/>
              <a:t> </a:t>
            </a:r>
            <a:r>
              <a:rPr lang="ru-RU" dirty="0" err="1" smtClean="0"/>
              <a:t>комп'ютера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17410" name="Picture 2" descr="Процессор AMD Phenom II X2 Callisto 550 Tray - низкая цена, обзоры и отзывы. Купить процессор AMD Phenom II X2 Callisto 550 Tra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140968"/>
            <a:ext cx="4799856" cy="3577393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35280" cy="1399032"/>
          </a:xfrm>
        </p:spPr>
        <p:txBody>
          <a:bodyPr/>
          <a:lstStyle/>
          <a:p>
            <a:r>
              <a:rPr lang="uk-UA" dirty="0" smtClean="0"/>
              <a:t>Характеристика процесора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arenR"/>
            </a:pPr>
            <a:r>
              <a:rPr lang="uk-UA" dirty="0" smtClean="0"/>
              <a:t>Потужність ( тактова частота)</a:t>
            </a:r>
          </a:p>
          <a:p>
            <a:pPr marL="578358" indent="-514350">
              <a:buFont typeface="+mj-lt"/>
              <a:buAutoNum type="arabicParenR"/>
            </a:pPr>
            <a:r>
              <a:rPr lang="uk-UA" dirty="0" smtClean="0"/>
              <a:t>Частота системної шини </a:t>
            </a:r>
          </a:p>
          <a:p>
            <a:pPr marL="578358" indent="-514350">
              <a:buFont typeface="+mj-lt"/>
              <a:buAutoNum type="arabicParenR"/>
            </a:pPr>
            <a:r>
              <a:rPr lang="en-US" dirty="0" smtClean="0"/>
              <a:t>Socket </a:t>
            </a:r>
          </a:p>
          <a:p>
            <a:pPr marL="578358" indent="-514350">
              <a:buFont typeface="+mj-lt"/>
              <a:buAutoNum type="arabicParenR"/>
            </a:pPr>
            <a:r>
              <a:rPr lang="uk-UA" dirty="0" smtClean="0"/>
              <a:t>Внутрішня пам’ять процесора –КЕШ</a:t>
            </a:r>
          </a:p>
          <a:p>
            <a:pPr marL="578358" indent="-514350">
              <a:buFont typeface="+mj-lt"/>
              <a:buAutoNum type="arabicParenR"/>
            </a:pPr>
            <a:r>
              <a:rPr lang="uk-UA" dirty="0" smtClean="0"/>
              <a:t>Набір мікрокоманд</a:t>
            </a:r>
          </a:p>
          <a:p>
            <a:pPr marL="578358" indent="-514350">
              <a:buFont typeface="+mj-lt"/>
              <a:buAutoNum type="arabicParenR"/>
            </a:pPr>
            <a:r>
              <a:rPr lang="uk-UA" dirty="0" smtClean="0"/>
              <a:t>Технологічний процес </a:t>
            </a:r>
          </a:p>
          <a:p>
            <a:pPr marL="578358" indent="-514350">
              <a:buFont typeface="+mj-lt"/>
              <a:buAutoNum type="arabicParenR"/>
            </a:pPr>
            <a:r>
              <a:rPr lang="uk-UA" dirty="0" smtClean="0"/>
              <a:t>Кількість ядер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Архітектура процесора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229600" cy="457200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З погляду програмістів, під архітектурою процесора мається на увазі його здатність виконувати певний набір машинних кодів. Більшість сучасних </a:t>
            </a:r>
            <a:r>
              <a:rPr lang="uk-UA" dirty="0" err="1" smtClean="0"/>
              <a:t>десктопних</a:t>
            </a:r>
            <a:r>
              <a:rPr lang="uk-UA" dirty="0" smtClean="0"/>
              <a:t> процесорів відносяться до сімейства </a:t>
            </a:r>
            <a:r>
              <a:rPr lang="en-US" dirty="0" smtClean="0"/>
              <a:t>x86, </a:t>
            </a:r>
            <a:r>
              <a:rPr lang="uk-UA" dirty="0" smtClean="0"/>
              <a:t>або </a:t>
            </a:r>
            <a:r>
              <a:rPr lang="en-US" dirty="0" smtClean="0"/>
              <a:t>Intel-</a:t>
            </a:r>
            <a:r>
              <a:rPr lang="uk-UA" dirty="0" smtClean="0"/>
              <a:t>сумісних процесорів архітектури </a:t>
            </a:r>
            <a:r>
              <a:rPr lang="en-US" dirty="0" smtClean="0"/>
              <a:t>IA32 (</a:t>
            </a:r>
            <a:r>
              <a:rPr lang="uk-UA" dirty="0" smtClean="0"/>
              <a:t>архітектура 32-бітових процесорів </a:t>
            </a:r>
            <a:r>
              <a:rPr lang="en-US" dirty="0" smtClean="0"/>
              <a:t>Intel). </a:t>
            </a:r>
            <a:r>
              <a:rPr lang="uk-UA" dirty="0" smtClean="0"/>
              <a:t>Її основа була закладена компанією </a:t>
            </a:r>
            <a:r>
              <a:rPr lang="en-US" dirty="0" smtClean="0"/>
              <a:t>Intel </a:t>
            </a:r>
            <a:r>
              <a:rPr lang="uk-UA" dirty="0" smtClean="0"/>
              <a:t>в процесорі </a:t>
            </a:r>
            <a:r>
              <a:rPr lang="en-US" dirty="0" smtClean="0"/>
              <a:t>i80386</a:t>
            </a: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r>
              <a:rPr lang="en-US" dirty="0" smtClean="0"/>
              <a:t> </a:t>
            </a:r>
            <a:r>
              <a:rPr lang="uk-UA" dirty="0" smtClean="0"/>
              <a:t>проте в подальших поколіннях процесорів вона була доповнена і розширена як самою </a:t>
            </a:r>
            <a:r>
              <a:rPr lang="en-US" dirty="0" smtClean="0"/>
              <a:t>Intel (</a:t>
            </a:r>
            <a:r>
              <a:rPr lang="uk-UA" dirty="0" smtClean="0"/>
              <a:t>введені нові набори команд </a:t>
            </a:r>
            <a:r>
              <a:rPr lang="en-US" dirty="0" smtClean="0"/>
              <a:t>MMX, SSE, SSE2 </a:t>
            </a:r>
            <a:r>
              <a:rPr lang="uk-UA" dirty="0" smtClean="0"/>
              <a:t>і </a:t>
            </a:r>
            <a:r>
              <a:rPr lang="en-US" dirty="0" smtClean="0"/>
              <a:t>SSE3), </a:t>
            </a:r>
            <a:r>
              <a:rPr lang="uk-UA" dirty="0" smtClean="0"/>
              <a:t>так і сторонніми виробниками (набори команд </a:t>
            </a:r>
            <a:r>
              <a:rPr lang="en-US" dirty="0" smtClean="0"/>
              <a:t>EMMX, 3DNow! </a:t>
            </a:r>
            <a:r>
              <a:rPr lang="uk-UA" dirty="0" smtClean="0"/>
              <a:t>і </a:t>
            </a:r>
            <a:r>
              <a:rPr lang="en-US" dirty="0" smtClean="0"/>
              <a:t>Extended 3DNow!, </a:t>
            </a:r>
            <a:r>
              <a:rPr lang="uk-UA" dirty="0" smtClean="0"/>
              <a:t>розроблені компанією </a:t>
            </a:r>
            <a:r>
              <a:rPr lang="en-US" dirty="0" smtClean="0"/>
              <a:t>AMD).</a:t>
            </a:r>
            <a:endParaRPr lang="uk-UA" dirty="0"/>
          </a:p>
        </p:txBody>
      </p:sp>
      <p:pic>
        <p:nvPicPr>
          <p:cNvPr id="21506" name="Picture 2" descr="https://upload.wikimedia.org/wikipedia/commons/thumb/2/24/KL_Intel_i386CX.jpg/220px-KL_Intel_i386C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366377"/>
            <a:ext cx="3816424" cy="3491623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14295 L 0.00382 -0.4760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99032"/>
          </a:xfrm>
        </p:spPr>
        <p:txBody>
          <a:bodyPr/>
          <a:lstStyle/>
          <a:p>
            <a:r>
              <a:rPr lang="uk-UA" dirty="0" smtClean="0"/>
              <a:t>                Ядро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Ядро - </a:t>
            </a:r>
            <a:r>
              <a:rPr lang="ru-RU" dirty="0" err="1" smtClean="0"/>
              <a:t>найголовніший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центрального </a:t>
            </a:r>
            <a:r>
              <a:rPr lang="ru-RU" dirty="0" err="1" smtClean="0"/>
              <a:t>процесора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процесора</a:t>
            </a:r>
            <a:r>
              <a:rPr lang="ru-RU" dirty="0" smtClean="0"/>
              <a:t>, </a:t>
            </a:r>
            <a:r>
              <a:rPr lang="ru-RU" dirty="0" err="1" smtClean="0"/>
              <a:t>здатне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один </a:t>
            </a:r>
            <a:r>
              <a:rPr lang="ru-RU" dirty="0" err="1" smtClean="0"/>
              <a:t>потік</a:t>
            </a:r>
            <a:r>
              <a:rPr lang="ru-RU" dirty="0" smtClean="0"/>
              <a:t> команд. Ядра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за </a:t>
            </a:r>
            <a:r>
              <a:rPr lang="ru-RU" dirty="0" err="1" smtClean="0"/>
              <a:t>розміром</a:t>
            </a:r>
            <a:r>
              <a:rPr lang="ru-RU" dirty="0" smtClean="0"/>
              <a:t> </a:t>
            </a:r>
            <a:r>
              <a:rPr lang="ru-RU" dirty="0" err="1" smtClean="0"/>
              <a:t>кеш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, </a:t>
            </a:r>
            <a:r>
              <a:rPr lang="ru-RU" dirty="0" err="1" smtClean="0"/>
              <a:t>частоті</a:t>
            </a:r>
            <a:r>
              <a:rPr lang="ru-RU" dirty="0" smtClean="0"/>
              <a:t> </a:t>
            </a:r>
            <a:r>
              <a:rPr lang="ru-RU" dirty="0" err="1" smtClean="0"/>
              <a:t>шини</a:t>
            </a:r>
            <a:r>
              <a:rPr lang="ru-RU" dirty="0" smtClean="0"/>
              <a:t>,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 </a:t>
            </a:r>
            <a:r>
              <a:rPr lang="ru-RU" dirty="0" err="1" smtClean="0"/>
              <a:t>Багатоядерні</a:t>
            </a:r>
            <a:r>
              <a:rPr lang="ru-RU" dirty="0" smtClean="0"/>
              <a:t> </a:t>
            </a:r>
            <a:r>
              <a:rPr lang="ru-RU" dirty="0" err="1" smtClean="0"/>
              <a:t>процесори</a:t>
            </a:r>
            <a:r>
              <a:rPr lang="ru-RU" dirty="0" smtClean="0"/>
              <a:t> </a:t>
            </a:r>
            <a:r>
              <a:rPr lang="ru-RU" dirty="0" err="1" smtClean="0"/>
              <a:t>зможуть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 </a:t>
            </a:r>
            <a:r>
              <a:rPr lang="ru-RU" dirty="0" err="1" smtClean="0"/>
              <a:t>впоратися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архівацією</a:t>
            </a:r>
            <a:r>
              <a:rPr lang="ru-RU" dirty="0" smtClean="0"/>
              <a:t>, </a:t>
            </a:r>
            <a:r>
              <a:rPr lang="ru-RU" dirty="0" err="1" smtClean="0"/>
              <a:t>декодуванням</a:t>
            </a:r>
            <a:r>
              <a:rPr lang="ru-RU" dirty="0" smtClean="0"/>
              <a:t> </a:t>
            </a:r>
            <a:r>
              <a:rPr lang="ru-RU" dirty="0" err="1" smtClean="0"/>
              <a:t>відео</a:t>
            </a:r>
            <a:r>
              <a:rPr lang="ru-RU" dirty="0" smtClean="0"/>
              <a:t>,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відеоігор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т.д</a:t>
            </a:r>
            <a:r>
              <a:rPr lang="ru-RU" dirty="0" smtClean="0"/>
              <a:t> .. На </a:t>
            </a:r>
            <a:r>
              <a:rPr lang="ru-RU" dirty="0" err="1" smtClean="0"/>
              <a:t>даний</a:t>
            </a:r>
            <a:r>
              <a:rPr lang="ru-RU" dirty="0" smtClean="0"/>
              <a:t> момент </a:t>
            </a:r>
            <a:r>
              <a:rPr lang="ru-RU" dirty="0" err="1" smtClean="0"/>
              <a:t>масово</a:t>
            </a:r>
            <a:r>
              <a:rPr lang="ru-RU" dirty="0" smtClean="0"/>
              <a:t> </a:t>
            </a:r>
            <a:r>
              <a:rPr lang="ru-RU" dirty="0" err="1" smtClean="0"/>
              <a:t>доступні</a:t>
            </a:r>
            <a:r>
              <a:rPr lang="ru-RU" dirty="0" smtClean="0"/>
              <a:t> </a:t>
            </a:r>
            <a:r>
              <a:rPr lang="ru-RU" dirty="0" err="1" smtClean="0"/>
              <a:t>процесори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2, 3, 4 </a:t>
            </a:r>
            <a:r>
              <a:rPr lang="ru-RU" dirty="0" err="1" smtClean="0"/>
              <a:t>і</a:t>
            </a:r>
            <a:r>
              <a:rPr lang="ru-RU" dirty="0" smtClean="0"/>
              <a:t> 6 ядрами.</a:t>
            </a:r>
            <a:endParaRPr lang="uk-UA" dirty="0"/>
          </a:p>
        </p:txBody>
      </p:sp>
      <p:pic>
        <p:nvPicPr>
          <p:cNvPr id="20482" name="Picture 2" descr="http://mediapure.ru/wp-content/uploads/2012/03/CPU_Core-300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4248472" cy="4248472"/>
          </a:xfrm>
          <a:prstGeom prst="rect">
            <a:avLst/>
          </a:prstGeom>
          <a:noFill/>
        </p:spPr>
      </p:pic>
      <p:pic>
        <p:nvPicPr>
          <p:cNvPr id="20484" name="Picture 4" descr="Прагма/Обзоры/Обзор четырехъядерного процессора Int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276872"/>
            <a:ext cx="4211960" cy="424847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0"/>
            <a:ext cx="8229600" cy="1399032"/>
          </a:xfrm>
        </p:spPr>
        <p:txBody>
          <a:bodyPr/>
          <a:lstStyle/>
          <a:p>
            <a:r>
              <a:rPr lang="uk-UA" dirty="0" smtClean="0"/>
              <a:t>Частота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8892480" cy="374441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Крім кількості ядер на продуктивність впливає тактова частота. Значення цієї характеристики відображає продуктивність </a:t>
            </a:r>
            <a:r>
              <a:rPr lang="en-US" dirty="0" smtClean="0"/>
              <a:t>CPU </a:t>
            </a:r>
            <a:r>
              <a:rPr lang="uk-UA" dirty="0" smtClean="0"/>
              <a:t>в кількості тактів (операцій) в секунду. Ще однією важливою характеристикою є частота шини (</a:t>
            </a:r>
            <a:r>
              <a:rPr lang="en-US" dirty="0" smtClean="0"/>
              <a:t>FSB - Front Side Bus) </a:t>
            </a:r>
            <a:r>
              <a:rPr lang="uk-UA" dirty="0" smtClean="0"/>
              <a:t>демонструє швидкість, з якою відбувається обмін даних між процесором і периферією комп'ютера. Тактова частота пропорційна частоті шини.</a:t>
            </a:r>
            <a:endParaRPr lang="uk-UA" dirty="0"/>
          </a:p>
        </p:txBody>
      </p:sp>
      <p:pic>
        <p:nvPicPr>
          <p:cNvPr id="15362" name="Picture 2" descr="Ролики из категории &quot;Компьютер&quot; - Смотри и учис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861048"/>
            <a:ext cx="4953000" cy="2713484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</a:t>
            </a:r>
            <a:br>
              <a:rPr lang="en-US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Щоб майбутній процесор при </a:t>
            </a:r>
            <a:r>
              <a:rPr lang="uk-UA" dirty="0" err="1" smtClean="0"/>
              <a:t>апгрейді</a:t>
            </a:r>
            <a:r>
              <a:rPr lang="uk-UA" dirty="0" smtClean="0"/>
              <a:t> був сумісний з наявною материнською платою, необхідно знати його </a:t>
            </a:r>
            <a:r>
              <a:rPr lang="uk-UA" dirty="0" err="1" smtClean="0"/>
              <a:t>сокет</a:t>
            </a:r>
            <a:r>
              <a:rPr lang="uk-UA" dirty="0" smtClean="0"/>
              <a:t>. </a:t>
            </a:r>
            <a:r>
              <a:rPr lang="uk-UA" dirty="0" err="1" smtClean="0"/>
              <a:t>Сокетом</a:t>
            </a:r>
            <a:r>
              <a:rPr lang="uk-UA" dirty="0" smtClean="0"/>
              <a:t> називають </a:t>
            </a:r>
            <a:r>
              <a:rPr lang="uk-UA" dirty="0" err="1" smtClean="0"/>
              <a:t>роз'єм</a:t>
            </a:r>
            <a:r>
              <a:rPr lang="uk-UA" dirty="0" smtClean="0"/>
              <a:t>, в який встановлюється ЦП на материнську плату комп'ютера. Тип </a:t>
            </a:r>
            <a:r>
              <a:rPr lang="uk-UA" dirty="0" err="1" smtClean="0"/>
              <a:t>сокета</a:t>
            </a:r>
            <a:r>
              <a:rPr lang="uk-UA" dirty="0" smtClean="0"/>
              <a:t> характеризується кількістю ніжок і виробником процесора. Різні </a:t>
            </a:r>
            <a:r>
              <a:rPr lang="uk-UA" dirty="0" err="1" smtClean="0"/>
              <a:t>сокети</a:t>
            </a:r>
            <a:r>
              <a:rPr lang="uk-UA" dirty="0" smtClean="0"/>
              <a:t> відповідають певним типам </a:t>
            </a:r>
            <a:r>
              <a:rPr lang="en-US" dirty="0" smtClean="0"/>
              <a:t>CPU, </a:t>
            </a:r>
            <a:r>
              <a:rPr lang="uk-UA" dirty="0" smtClean="0"/>
              <a:t>таким чином, кожен </a:t>
            </a:r>
            <a:r>
              <a:rPr lang="uk-UA" dirty="0" err="1" smtClean="0"/>
              <a:t>роз'єм</a:t>
            </a:r>
            <a:r>
              <a:rPr lang="uk-UA" dirty="0" smtClean="0"/>
              <a:t> допускає установку процесора певного типу. </a:t>
            </a:r>
            <a:endParaRPr lang="uk-UA" dirty="0"/>
          </a:p>
        </p:txBody>
      </p:sp>
      <p:pic>
        <p:nvPicPr>
          <p:cNvPr id="14338" name="Picture 2" descr="http://mediapure.ru/wp-content/uploads/2012/03/Socket_1366-150x1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4664"/>
            <a:ext cx="3456384" cy="3456384"/>
          </a:xfrm>
          <a:prstGeom prst="rect">
            <a:avLst/>
          </a:prstGeom>
          <a:noFill/>
        </p:spPr>
      </p:pic>
      <p:pic>
        <p:nvPicPr>
          <p:cNvPr id="14340" name="Picture 4" descr="I7 Sock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753636"/>
            <a:ext cx="3528392" cy="3551916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Кеш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err="1" smtClean="0"/>
              <a:t>Кеш</a:t>
            </a:r>
            <a:r>
              <a:rPr lang="uk-UA" dirty="0" smtClean="0"/>
              <a:t> - обсяг пам'яті з дуже великою швидкістю доступу, необхідний для прискорення звернення до даних, які постійно знаходяться в пам'яті з меншою швидкістю доступу (оперативної пам'яті).</a:t>
            </a:r>
          </a:p>
          <a:p>
            <a:r>
              <a:rPr lang="uk-UA" dirty="0" err="1" smtClean="0"/>
              <a:t>Кеш</a:t>
            </a:r>
            <a:r>
              <a:rPr lang="uk-UA" dirty="0" smtClean="0"/>
              <a:t> центрального процесора розрізняється трьома рівнями (</a:t>
            </a:r>
            <a:r>
              <a:rPr lang="en-US" dirty="0" smtClean="0"/>
              <a:t>L1, L2 </a:t>
            </a:r>
            <a:r>
              <a:rPr lang="uk-UA" dirty="0" smtClean="0"/>
              <a:t>і </a:t>
            </a:r>
            <a:r>
              <a:rPr lang="en-US" dirty="0" smtClean="0"/>
              <a:t>L3), </a:t>
            </a:r>
            <a:r>
              <a:rPr lang="uk-UA" dirty="0" smtClean="0"/>
              <a:t>розташовуючись безпосередньо на ядрі процесора. У нього потрапляють дані з оперативної пам'яті для більш високої швидкості обробки. Варто також врахувати, що для багатоядерних </a:t>
            </a:r>
            <a:r>
              <a:rPr lang="en-US" dirty="0" smtClean="0"/>
              <a:t>CPU </a:t>
            </a:r>
            <a:r>
              <a:rPr lang="uk-UA" dirty="0" smtClean="0"/>
              <a:t>вказується об'єм кеш-пам'яті першого рівня для одного ядра. </a:t>
            </a:r>
            <a:r>
              <a:rPr lang="uk-UA" dirty="0" err="1" smtClean="0"/>
              <a:t>Кеш</a:t>
            </a:r>
            <a:r>
              <a:rPr lang="uk-UA" dirty="0" smtClean="0"/>
              <a:t> другого рівня виконує аналогічні функції, відрізняючись більш низькою швидкістю і великим обсягом</a:t>
            </a:r>
            <a:endParaRPr lang="uk-UA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115</TotalTime>
  <Words>381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Слайд 1</vt:lpstr>
      <vt:lpstr>Слайд 2</vt:lpstr>
      <vt:lpstr>             Функції </vt:lpstr>
      <vt:lpstr>Характеристика процесора</vt:lpstr>
      <vt:lpstr>Архітектура процесора </vt:lpstr>
      <vt:lpstr>                Ядро </vt:lpstr>
      <vt:lpstr>Частота </vt:lpstr>
      <vt:lpstr>Socket  </vt:lpstr>
      <vt:lpstr>Кеш</vt:lpstr>
      <vt:lpstr>                         Будова 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Олег</cp:lastModifiedBy>
  <cp:revision>9</cp:revision>
  <dcterms:created xsi:type="dcterms:W3CDTF">2014-12-27T11:39:05Z</dcterms:created>
  <dcterms:modified xsi:type="dcterms:W3CDTF">2015-02-01T13:21:56Z</dcterms:modified>
</cp:coreProperties>
</file>