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0" r:id="rId1"/>
  </p:sldMasterIdLst>
  <p:notesMasterIdLst>
    <p:notesMasterId r:id="rId8"/>
  </p:notesMasterIdLst>
  <p:sldIdLst>
    <p:sldId id="260" r:id="rId2"/>
    <p:sldId id="256" r:id="rId3"/>
    <p:sldId id="259" r:id="rId4"/>
    <p:sldId id="258" r:id="rId5"/>
    <p:sldId id="257"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99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p:scale>
          <a:sx n="69" d="100"/>
          <a:sy n="69" d="100"/>
        </p:scale>
        <p:origin x="-2208" y="-9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8F11D0-B966-4F1F-849E-32B94E8887CE}" type="datetimeFigureOut">
              <a:rPr lang="ru-RU" smtClean="0"/>
              <a:pPr/>
              <a:t>03.02.2014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7BC17-DD86-49D9-A4C1-1015EC7600D8}" type="slidenum">
              <a:rPr lang="ru-RU" smtClean="0"/>
              <a:pPr/>
              <a:t>‹№›</a:t>
            </a:fld>
            <a:endParaRPr lang="ru-RU"/>
          </a:p>
        </p:txBody>
      </p:sp>
    </p:spTree>
    <p:extLst>
      <p:ext uri="{BB962C8B-B14F-4D97-AF65-F5344CB8AC3E}">
        <p14:creationId xmlns:p14="http://schemas.microsoft.com/office/powerpoint/2010/main" val="3993720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6D7BC17-DD86-49D9-A4C1-1015EC7600D8}" type="slidenum">
              <a:rPr lang="ru-RU" smtClean="0"/>
              <a:pPr/>
              <a:t>3</a:t>
            </a:fld>
            <a:endParaRPr lang="ru-RU"/>
          </a:p>
        </p:txBody>
      </p:sp>
    </p:spTree>
    <p:extLst>
      <p:ext uri="{BB962C8B-B14F-4D97-AF65-F5344CB8AC3E}">
        <p14:creationId xmlns:p14="http://schemas.microsoft.com/office/powerpoint/2010/main" val="3920004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47370905-7BA0-4123-9A3D-CA81647F5B86}" type="datetimeFigureOut">
              <a:rPr lang="ru-RU" smtClean="0"/>
              <a:pPr/>
              <a:t>03.02.2014</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452A069B-C581-443C-ABD5-ABBF2ECA8710}" type="slidenum">
              <a:rPr lang="ru-RU" smtClean="0"/>
              <a:pPr/>
              <a:t>‹№›</a:t>
            </a:fld>
            <a:endParaRPr lang="ru-RU"/>
          </a:p>
        </p:txBody>
      </p:sp>
    </p:spTree>
    <p:extLst>
      <p:ext uri="{BB962C8B-B14F-4D97-AF65-F5344CB8AC3E}">
        <p14:creationId xmlns:p14="http://schemas.microsoft.com/office/powerpoint/2010/main" val="2569004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47370905-7BA0-4123-9A3D-CA81647F5B86}" type="datetimeFigureOut">
              <a:rPr lang="ru-RU" smtClean="0"/>
              <a:pPr/>
              <a:t>03.02.2014</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452A069B-C581-443C-ABD5-ABBF2ECA8710}" type="slidenum">
              <a:rPr lang="ru-RU" smtClean="0"/>
              <a:pPr/>
              <a:t>‹№›</a:t>
            </a:fld>
            <a:endParaRPr lang="ru-RU"/>
          </a:p>
        </p:txBody>
      </p:sp>
    </p:spTree>
    <p:extLst>
      <p:ext uri="{BB962C8B-B14F-4D97-AF65-F5344CB8AC3E}">
        <p14:creationId xmlns:p14="http://schemas.microsoft.com/office/powerpoint/2010/main" val="2399365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47370905-7BA0-4123-9A3D-CA81647F5B86}" type="datetimeFigureOut">
              <a:rPr lang="ru-RU" smtClean="0"/>
              <a:pPr/>
              <a:t>03.02.2014</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452A069B-C581-443C-ABD5-ABBF2ECA8710}" type="slidenum">
              <a:rPr lang="ru-RU" smtClean="0"/>
              <a:pPr/>
              <a:t>‹№›</a:t>
            </a:fld>
            <a:endParaRPr lang="ru-RU"/>
          </a:p>
        </p:txBody>
      </p:sp>
    </p:spTree>
    <p:extLst>
      <p:ext uri="{BB962C8B-B14F-4D97-AF65-F5344CB8AC3E}">
        <p14:creationId xmlns:p14="http://schemas.microsoft.com/office/powerpoint/2010/main" val="1930314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47370905-7BA0-4123-9A3D-CA81647F5B86}" type="datetimeFigureOut">
              <a:rPr lang="ru-RU" smtClean="0"/>
              <a:pPr/>
              <a:t>03.02.2014</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452A069B-C581-443C-ABD5-ABBF2ECA8710}" type="slidenum">
              <a:rPr lang="ru-RU" smtClean="0"/>
              <a:pPr/>
              <a:t>‹№›</a:t>
            </a:fld>
            <a:endParaRPr lang="ru-RU"/>
          </a:p>
        </p:txBody>
      </p:sp>
    </p:spTree>
    <p:extLst>
      <p:ext uri="{BB962C8B-B14F-4D97-AF65-F5344CB8AC3E}">
        <p14:creationId xmlns:p14="http://schemas.microsoft.com/office/powerpoint/2010/main" val="2371191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47370905-7BA0-4123-9A3D-CA81647F5B86}" type="datetimeFigureOut">
              <a:rPr lang="ru-RU" smtClean="0"/>
              <a:pPr/>
              <a:t>03.02.2014</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452A069B-C581-443C-ABD5-ABBF2ECA8710}" type="slidenum">
              <a:rPr lang="ru-RU" smtClean="0"/>
              <a:pPr/>
              <a:t>‹№›</a:t>
            </a:fld>
            <a:endParaRPr lang="ru-RU"/>
          </a:p>
        </p:txBody>
      </p:sp>
    </p:spTree>
    <p:extLst>
      <p:ext uri="{BB962C8B-B14F-4D97-AF65-F5344CB8AC3E}">
        <p14:creationId xmlns:p14="http://schemas.microsoft.com/office/powerpoint/2010/main" val="63209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47370905-7BA0-4123-9A3D-CA81647F5B86}" type="datetimeFigureOut">
              <a:rPr lang="ru-RU" smtClean="0"/>
              <a:pPr/>
              <a:t>03.02.2014</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452A069B-C581-443C-ABD5-ABBF2ECA8710}" type="slidenum">
              <a:rPr lang="ru-RU" smtClean="0"/>
              <a:pPr/>
              <a:t>‹№›</a:t>
            </a:fld>
            <a:endParaRPr lang="ru-RU"/>
          </a:p>
        </p:txBody>
      </p:sp>
    </p:spTree>
    <p:extLst>
      <p:ext uri="{BB962C8B-B14F-4D97-AF65-F5344CB8AC3E}">
        <p14:creationId xmlns:p14="http://schemas.microsoft.com/office/powerpoint/2010/main" val="418079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47370905-7BA0-4123-9A3D-CA81647F5B86}" type="datetimeFigureOut">
              <a:rPr lang="ru-RU" smtClean="0"/>
              <a:pPr/>
              <a:t>03.02.2014</a:t>
            </a:fld>
            <a:endParaRPr lang="ru-RU"/>
          </a:p>
        </p:txBody>
      </p:sp>
      <p:sp>
        <p:nvSpPr>
          <p:cNvPr id="8" name="Місце для нижнього колонтитула 7"/>
          <p:cNvSpPr>
            <a:spLocks noGrp="1"/>
          </p:cNvSpPr>
          <p:nvPr>
            <p:ph type="ftr" sz="quarter" idx="11"/>
          </p:nvPr>
        </p:nvSpPr>
        <p:spPr/>
        <p:txBody>
          <a:bodyPr/>
          <a:lstStyle/>
          <a:p>
            <a:endParaRPr lang="ru-RU"/>
          </a:p>
        </p:txBody>
      </p:sp>
      <p:sp>
        <p:nvSpPr>
          <p:cNvPr id="9" name="Місце для номера слайда 8"/>
          <p:cNvSpPr>
            <a:spLocks noGrp="1"/>
          </p:cNvSpPr>
          <p:nvPr>
            <p:ph type="sldNum" sz="quarter" idx="12"/>
          </p:nvPr>
        </p:nvSpPr>
        <p:spPr/>
        <p:txBody>
          <a:bodyPr/>
          <a:lstStyle/>
          <a:p>
            <a:fld id="{452A069B-C581-443C-ABD5-ABBF2ECA8710}" type="slidenum">
              <a:rPr lang="ru-RU" smtClean="0"/>
              <a:pPr/>
              <a:t>‹№›</a:t>
            </a:fld>
            <a:endParaRPr lang="ru-RU"/>
          </a:p>
        </p:txBody>
      </p:sp>
    </p:spTree>
    <p:extLst>
      <p:ext uri="{BB962C8B-B14F-4D97-AF65-F5344CB8AC3E}">
        <p14:creationId xmlns:p14="http://schemas.microsoft.com/office/powerpoint/2010/main" val="301553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47370905-7BA0-4123-9A3D-CA81647F5B86}" type="datetimeFigureOut">
              <a:rPr lang="ru-RU" smtClean="0"/>
              <a:pPr/>
              <a:t>03.02.2014</a:t>
            </a:fld>
            <a:endParaRPr lang="ru-RU"/>
          </a:p>
        </p:txBody>
      </p:sp>
      <p:sp>
        <p:nvSpPr>
          <p:cNvPr id="4" name="Місце для нижнього колонтитула 3"/>
          <p:cNvSpPr>
            <a:spLocks noGrp="1"/>
          </p:cNvSpPr>
          <p:nvPr>
            <p:ph type="ftr" sz="quarter" idx="11"/>
          </p:nvPr>
        </p:nvSpPr>
        <p:spPr/>
        <p:txBody>
          <a:bodyPr/>
          <a:lstStyle/>
          <a:p>
            <a:endParaRPr lang="ru-RU"/>
          </a:p>
        </p:txBody>
      </p:sp>
      <p:sp>
        <p:nvSpPr>
          <p:cNvPr id="5" name="Місце для номера слайда 4"/>
          <p:cNvSpPr>
            <a:spLocks noGrp="1"/>
          </p:cNvSpPr>
          <p:nvPr>
            <p:ph type="sldNum" sz="quarter" idx="12"/>
          </p:nvPr>
        </p:nvSpPr>
        <p:spPr/>
        <p:txBody>
          <a:bodyPr/>
          <a:lstStyle/>
          <a:p>
            <a:fld id="{452A069B-C581-443C-ABD5-ABBF2ECA8710}" type="slidenum">
              <a:rPr lang="ru-RU" smtClean="0"/>
              <a:pPr/>
              <a:t>‹№›</a:t>
            </a:fld>
            <a:endParaRPr lang="ru-RU"/>
          </a:p>
        </p:txBody>
      </p:sp>
    </p:spTree>
    <p:extLst>
      <p:ext uri="{BB962C8B-B14F-4D97-AF65-F5344CB8AC3E}">
        <p14:creationId xmlns:p14="http://schemas.microsoft.com/office/powerpoint/2010/main" val="111613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7370905-7BA0-4123-9A3D-CA81647F5B86}" type="datetimeFigureOut">
              <a:rPr lang="ru-RU" smtClean="0"/>
              <a:pPr/>
              <a:t>03.02.2014</a:t>
            </a:fld>
            <a:endParaRPr lang="ru-RU"/>
          </a:p>
        </p:txBody>
      </p:sp>
      <p:sp>
        <p:nvSpPr>
          <p:cNvPr id="3" name="Місце для нижнього колонтитула 2"/>
          <p:cNvSpPr>
            <a:spLocks noGrp="1"/>
          </p:cNvSpPr>
          <p:nvPr>
            <p:ph type="ftr" sz="quarter" idx="11"/>
          </p:nvPr>
        </p:nvSpPr>
        <p:spPr/>
        <p:txBody>
          <a:bodyPr/>
          <a:lstStyle/>
          <a:p>
            <a:endParaRPr lang="ru-RU"/>
          </a:p>
        </p:txBody>
      </p:sp>
      <p:sp>
        <p:nvSpPr>
          <p:cNvPr id="4" name="Місце для номера слайда 3"/>
          <p:cNvSpPr>
            <a:spLocks noGrp="1"/>
          </p:cNvSpPr>
          <p:nvPr>
            <p:ph type="sldNum" sz="quarter" idx="12"/>
          </p:nvPr>
        </p:nvSpPr>
        <p:spPr/>
        <p:txBody>
          <a:bodyPr/>
          <a:lstStyle/>
          <a:p>
            <a:fld id="{452A069B-C581-443C-ABD5-ABBF2ECA8710}" type="slidenum">
              <a:rPr lang="ru-RU" smtClean="0"/>
              <a:pPr/>
              <a:t>‹№›</a:t>
            </a:fld>
            <a:endParaRPr lang="ru-RU"/>
          </a:p>
        </p:txBody>
      </p:sp>
    </p:spTree>
    <p:extLst>
      <p:ext uri="{BB962C8B-B14F-4D97-AF65-F5344CB8AC3E}">
        <p14:creationId xmlns:p14="http://schemas.microsoft.com/office/powerpoint/2010/main" val="405135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47370905-7BA0-4123-9A3D-CA81647F5B86}" type="datetimeFigureOut">
              <a:rPr lang="ru-RU" smtClean="0"/>
              <a:pPr/>
              <a:t>03.02.2014</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452A069B-C581-443C-ABD5-ABBF2ECA8710}" type="slidenum">
              <a:rPr lang="ru-RU" smtClean="0"/>
              <a:pPr/>
              <a:t>‹№›</a:t>
            </a:fld>
            <a:endParaRPr lang="ru-RU"/>
          </a:p>
        </p:txBody>
      </p:sp>
    </p:spTree>
    <p:extLst>
      <p:ext uri="{BB962C8B-B14F-4D97-AF65-F5344CB8AC3E}">
        <p14:creationId xmlns:p14="http://schemas.microsoft.com/office/powerpoint/2010/main" val="5455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47370905-7BA0-4123-9A3D-CA81647F5B86}" type="datetimeFigureOut">
              <a:rPr lang="ru-RU" smtClean="0"/>
              <a:pPr/>
              <a:t>03.02.2014</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452A069B-C581-443C-ABD5-ABBF2ECA8710}" type="slidenum">
              <a:rPr lang="ru-RU" smtClean="0"/>
              <a:pPr/>
              <a:t>‹№›</a:t>
            </a:fld>
            <a:endParaRPr lang="ru-RU"/>
          </a:p>
        </p:txBody>
      </p:sp>
    </p:spTree>
    <p:extLst>
      <p:ext uri="{BB962C8B-B14F-4D97-AF65-F5344CB8AC3E}">
        <p14:creationId xmlns:p14="http://schemas.microsoft.com/office/powerpoint/2010/main" val="552495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70905-7BA0-4123-9A3D-CA81647F5B86}" type="datetimeFigureOut">
              <a:rPr lang="ru-RU" smtClean="0"/>
              <a:pPr/>
              <a:t>03.02.2014</a:t>
            </a:fld>
            <a:endParaRPr lang="ru-RU"/>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A069B-C581-443C-ABD5-ABBF2ECA8710}" type="slidenum">
              <a:rPr lang="ru-RU" smtClean="0"/>
              <a:pPr/>
              <a:t>‹№›</a:t>
            </a:fld>
            <a:endParaRPr lang="ru-RU"/>
          </a:p>
        </p:txBody>
      </p:sp>
    </p:spTree>
    <p:extLst>
      <p:ext uri="{BB962C8B-B14F-4D97-AF65-F5344CB8AC3E}">
        <p14:creationId xmlns:p14="http://schemas.microsoft.com/office/powerpoint/2010/main" val="1107987214"/>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15000" r="-1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36912"/>
            <a:ext cx="8229600" cy="1143000"/>
          </a:xfrm>
        </p:spPr>
        <p:txBody>
          <a:bodyPr>
            <a:noAutofit/>
          </a:bodyPr>
          <a:lstStyle/>
          <a:p>
            <a:r>
              <a:rPr lang="en-US" sz="9600" b="1" dirty="0" smtClean="0">
                <a:ln w="17780" cmpd="sng">
                  <a:solidFill>
                    <a:schemeClr val="accent1">
                      <a:tint val="3000"/>
                    </a:schemeClr>
                  </a:solidFill>
                  <a:prstDash val="solid"/>
                  <a:miter lim="800000"/>
                </a:ln>
                <a:solidFill>
                  <a:schemeClr val="tx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Woodcutter Anonymous" pitchFamily="2" charset="0"/>
              </a:rPr>
              <a:t>Places to visit in big cities</a:t>
            </a:r>
            <a:endParaRPr lang="uk-UA" sz="9600" b="1" dirty="0">
              <a:ln w="17780" cmpd="sng">
                <a:solidFill>
                  <a:schemeClr val="accent1">
                    <a:tint val="3000"/>
                  </a:schemeClr>
                </a:solidFill>
                <a:prstDash val="solid"/>
                <a:miter lim="800000"/>
              </a:ln>
              <a:solidFill>
                <a:schemeClr val="tx2">
                  <a:lumMod val="75000"/>
                </a:schemeClr>
              </a:solidFill>
              <a:effectLst>
                <a:outerShdw blurRad="50800" dist="38100" algn="l" rotWithShape="0">
                  <a:prstClr val="black">
                    <a:alpha val="40000"/>
                  </a:prstClr>
                </a:outerShdw>
                <a:reflection blurRad="6350" stA="55000" endA="300" endPos="45500" dir="5400000" sy="-100000" algn="bl" rotWithShape="0"/>
              </a:effectLst>
            </a:endParaRPr>
          </a:p>
        </p:txBody>
      </p:sp>
    </p:spTree>
    <p:extLst>
      <p:ext uri="{BB962C8B-B14F-4D97-AF65-F5344CB8AC3E}">
        <p14:creationId xmlns:p14="http://schemas.microsoft.com/office/powerpoint/2010/main" val="39911551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237" y="-120852"/>
            <a:ext cx="2190507" cy="2325696"/>
          </a:xfrm>
          <a:prstGeom prst="rect">
            <a:avLst/>
          </a:prstGeom>
          <a:ln>
            <a:noFill/>
          </a:ln>
          <a:effectLst>
            <a:softEdge rad="112500"/>
          </a:effectLst>
        </p:spPr>
      </p:pic>
      <p:sp>
        <p:nvSpPr>
          <p:cNvPr id="2" name="Заголовок 1"/>
          <p:cNvSpPr>
            <a:spLocks noGrp="1"/>
          </p:cNvSpPr>
          <p:nvPr>
            <p:ph type="ctrTitle"/>
          </p:nvPr>
        </p:nvSpPr>
        <p:spPr>
          <a:xfrm>
            <a:off x="323528" y="44624"/>
            <a:ext cx="4013200" cy="599440"/>
          </a:xfrm>
        </p:spPr>
        <p:txBody>
          <a:bodyPr>
            <a:normAutofit fontScale="90000"/>
          </a:bodyPr>
          <a:lstStyle/>
          <a:p>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4" y="2066323"/>
            <a:ext cx="2461274" cy="2880320"/>
          </a:xfrm>
          <a:prstGeom prst="rect">
            <a:avLst/>
          </a:prstGeom>
          <a:ln>
            <a:noFill/>
          </a:ln>
          <a:effectLst>
            <a:softEdge rad="112500"/>
          </a:effec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59" y="-173443"/>
            <a:ext cx="3672408" cy="2373204"/>
          </a:xfrm>
          <a:prstGeom prst="rect">
            <a:avLst/>
          </a:prstGeom>
          <a:ln>
            <a:noFill/>
          </a:ln>
          <a:effectLst>
            <a:softEdge rad="112500"/>
          </a:effectLst>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7356" y="2168751"/>
            <a:ext cx="3440321" cy="2777892"/>
          </a:xfrm>
          <a:prstGeom prst="rect">
            <a:avLst/>
          </a:prstGeom>
          <a:ln>
            <a:noFill/>
          </a:ln>
          <a:effectLst>
            <a:softEdge rad="112500"/>
          </a:effectLst>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9016" y="4973252"/>
            <a:ext cx="3301148" cy="1985672"/>
          </a:xfrm>
          <a:prstGeom prst="rect">
            <a:avLst/>
          </a:prstGeom>
          <a:ln>
            <a:noFill/>
          </a:ln>
          <a:effectLst>
            <a:softEdge rad="112500"/>
          </a:effectLst>
        </p:spPr>
      </p:pic>
      <p:pic>
        <p:nvPicPr>
          <p:cNvPr id="13" name="Рисунок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7744" y="4802582"/>
            <a:ext cx="3539612" cy="2135658"/>
          </a:xfrm>
          <a:prstGeom prst="rect">
            <a:avLst/>
          </a:prstGeom>
          <a:ln>
            <a:noFill/>
          </a:ln>
          <a:effectLst>
            <a:softEdge rad="112500"/>
          </a:effectLst>
        </p:spPr>
      </p:pic>
      <p:pic>
        <p:nvPicPr>
          <p:cNvPr id="14" name="Рисунок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4826142"/>
            <a:ext cx="2352755" cy="2086195"/>
          </a:xfrm>
          <a:prstGeom prst="rect">
            <a:avLst/>
          </a:prstGeom>
          <a:ln>
            <a:noFill/>
          </a:ln>
          <a:effectLst>
            <a:softEdge rad="112500"/>
          </a:effectLst>
        </p:spPr>
      </p:pic>
      <p:pic>
        <p:nvPicPr>
          <p:cNvPr id="7" name="Рисунок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69746" y="-156945"/>
            <a:ext cx="3770731" cy="2356706"/>
          </a:xfrm>
          <a:prstGeom prst="rect">
            <a:avLst/>
          </a:prstGeom>
          <a:ln>
            <a:noFill/>
          </a:ln>
          <a:effectLst>
            <a:softEdge rad="112500"/>
          </a:effectLst>
        </p:spPr>
      </p:pic>
      <p:pic>
        <p:nvPicPr>
          <p:cNvPr id="6" name="Рисунок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67744" y="2126440"/>
            <a:ext cx="3680272" cy="2682713"/>
          </a:xfrm>
          <a:prstGeom prst="rect">
            <a:avLst/>
          </a:prstGeom>
          <a:ln>
            <a:noFill/>
          </a:ln>
          <a:effectLst>
            <a:glow rad="127000">
              <a:schemeClr val="accent1">
                <a:alpha val="0"/>
              </a:schemeClr>
            </a:glow>
            <a:reflection stA="0" endPos="65000" dist="50800" dir="5400000" sy="-100000" algn="bl" rotWithShape="0"/>
            <a:softEdge rad="112500"/>
          </a:effectLst>
        </p:spPr>
      </p:pic>
    </p:spTree>
    <p:extLst>
      <p:ext uri="{BB962C8B-B14F-4D97-AF65-F5344CB8AC3E}">
        <p14:creationId xmlns:p14="http://schemas.microsoft.com/office/powerpoint/2010/main" val="28100819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4150">
              <a:schemeClr val="accent6">
                <a:lumMod val="40000"/>
                <a:lumOff val="60000"/>
              </a:schemeClr>
            </a:gs>
            <a:gs pos="23000">
              <a:schemeClr val="accent6">
                <a:lumMod val="20000"/>
                <a:lumOff val="80000"/>
              </a:schemeClr>
            </a:gs>
            <a:gs pos="62920">
              <a:srgbClr val="FDCB61">
                <a:alpha val="69000"/>
              </a:srgbClr>
            </a:gs>
            <a:gs pos="0">
              <a:schemeClr val="accent6">
                <a:lumMod val="40000"/>
                <a:lumOff val="60000"/>
              </a:schemeClr>
            </a:gs>
            <a:gs pos="41000">
              <a:srgbClr val="FFC000">
                <a:alpha val="23000"/>
              </a:srgb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94" y="3616984"/>
            <a:ext cx="3150070" cy="3241016"/>
          </a:xfrm>
          <a:prstGeom prst="rect">
            <a:avLst/>
          </a:prstGeom>
          <a:ln>
            <a:noFill/>
          </a:ln>
          <a:effectLst>
            <a:softEdge rad="112500"/>
          </a:effectLst>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793" y="25731"/>
            <a:ext cx="3150071" cy="3492388"/>
          </a:xfrm>
          <a:prstGeom prst="rect">
            <a:avLst/>
          </a:prstGeom>
          <a:ln>
            <a:noFill/>
          </a:ln>
          <a:effectLst>
            <a:softEdge rad="112500"/>
          </a:effectLst>
        </p:spPr>
      </p:pic>
      <p:sp>
        <p:nvSpPr>
          <p:cNvPr id="11" name="Прямоугольник 10"/>
          <p:cNvSpPr/>
          <p:nvPr/>
        </p:nvSpPr>
        <p:spPr>
          <a:xfrm>
            <a:off x="3695707" y="1052527"/>
            <a:ext cx="5448293" cy="6524863"/>
          </a:xfrm>
          <a:prstGeom prst="rect">
            <a:avLst/>
          </a:prstGeom>
        </p:spPr>
        <p:txBody>
          <a:bodyPr wrap="square">
            <a:spAutoFit/>
          </a:bodyPr>
          <a:lstStyle/>
          <a:p>
            <a:r>
              <a:rPr lang="en-US" sz="1600" dirty="0">
                <a:ln>
                  <a:solidFill>
                    <a:schemeClr val="accent2">
                      <a:lumMod val="50000"/>
                    </a:schemeClr>
                  </a:solidFill>
                </a:ln>
                <a:solidFill>
                  <a:srgbClr val="FFFF00"/>
                </a:solidFill>
              </a:rPr>
              <a:t>You couldn't possibly visit Paris without seeing the Eiffel Tower. Even if you do not want to visit this world famous structure, you will see its top from all over Paris. The tower rises 300 meters tall (984 </a:t>
            </a:r>
            <a:r>
              <a:rPr lang="en-US" sz="1600" dirty="0" err="1">
                <a:ln>
                  <a:solidFill>
                    <a:schemeClr val="accent2">
                      <a:lumMod val="50000"/>
                    </a:schemeClr>
                  </a:solidFill>
                </a:ln>
                <a:solidFill>
                  <a:srgbClr val="FFFF00"/>
                </a:solidFill>
              </a:rPr>
              <a:t>ft</a:t>
            </a:r>
            <a:r>
              <a:rPr lang="en-US" sz="1600" dirty="0">
                <a:ln>
                  <a:solidFill>
                    <a:schemeClr val="accent2">
                      <a:lumMod val="50000"/>
                    </a:schemeClr>
                  </a:solidFill>
                </a:ln>
                <a:solidFill>
                  <a:srgbClr val="FFFF00"/>
                </a:solidFill>
              </a:rPr>
              <a:t>); when it was completed at the end of the nineteenth century it was twice as high as the Washington Monument, at the time the tallest structure in the world. </a:t>
            </a:r>
            <a:r>
              <a:rPr lang="en-US" sz="1600" dirty="0" err="1">
                <a:ln>
                  <a:solidFill>
                    <a:schemeClr val="accent2">
                      <a:lumMod val="50000"/>
                    </a:schemeClr>
                  </a:solidFill>
                </a:ln>
                <a:solidFill>
                  <a:srgbClr val="FFFF00"/>
                </a:solidFill>
              </a:rPr>
              <a:t>Gustave</a:t>
            </a:r>
            <a:r>
              <a:rPr lang="en-US" sz="1600" dirty="0">
                <a:ln>
                  <a:solidFill>
                    <a:schemeClr val="accent2">
                      <a:lumMod val="50000"/>
                    </a:schemeClr>
                  </a:solidFill>
                </a:ln>
                <a:solidFill>
                  <a:srgbClr val="FFFF00"/>
                </a:solidFill>
              </a:rPr>
              <a:t> Eiffel</a:t>
            </a:r>
          </a:p>
          <a:p>
            <a:r>
              <a:rPr lang="en-US" sz="1600" dirty="0">
                <a:ln>
                  <a:solidFill>
                    <a:schemeClr val="accent2">
                      <a:lumMod val="50000"/>
                    </a:schemeClr>
                  </a:solidFill>
                </a:ln>
                <a:solidFill>
                  <a:srgbClr val="FFFF00"/>
                </a:solidFill>
              </a:rPr>
              <a:t>The man behind the Eiffel Tower was </a:t>
            </a:r>
            <a:r>
              <a:rPr lang="en-US" sz="1600" dirty="0" err="1">
                <a:ln>
                  <a:solidFill>
                    <a:schemeClr val="accent2">
                      <a:lumMod val="50000"/>
                    </a:schemeClr>
                  </a:solidFill>
                </a:ln>
                <a:solidFill>
                  <a:srgbClr val="FFFF00"/>
                </a:solidFill>
              </a:rPr>
              <a:t>Gustave</a:t>
            </a:r>
            <a:r>
              <a:rPr lang="en-US" sz="1600" dirty="0">
                <a:ln>
                  <a:solidFill>
                    <a:schemeClr val="accent2">
                      <a:lumMod val="50000"/>
                    </a:schemeClr>
                  </a:solidFill>
                </a:ln>
                <a:solidFill>
                  <a:srgbClr val="FFFF00"/>
                </a:solidFill>
              </a:rPr>
              <a:t> Eiffel, known from his revolutionary bridge building techniques, as employed in the great viaduct at </a:t>
            </a:r>
            <a:r>
              <a:rPr lang="en-US" sz="1600" dirty="0" err="1">
                <a:ln>
                  <a:solidFill>
                    <a:schemeClr val="accent2">
                      <a:lumMod val="50000"/>
                    </a:schemeClr>
                  </a:solidFill>
                </a:ln>
                <a:solidFill>
                  <a:srgbClr val="FFFF00"/>
                </a:solidFill>
              </a:rPr>
              <a:t>Garabit</a:t>
            </a:r>
            <a:r>
              <a:rPr lang="en-US" sz="1600" dirty="0">
                <a:ln>
                  <a:solidFill>
                    <a:schemeClr val="accent2">
                      <a:lumMod val="50000"/>
                    </a:schemeClr>
                  </a:solidFill>
                </a:ln>
                <a:solidFill>
                  <a:srgbClr val="FFFF00"/>
                </a:solidFill>
              </a:rPr>
              <a:t> in 1884. These techniques would form the basis for the construction of the Eiffel Tower. He was also known for the construction of the Statue of Liberty's iron framework. </a:t>
            </a:r>
          </a:p>
          <a:p>
            <a:endParaRPr lang="en-US" sz="1600" dirty="0">
              <a:ln>
                <a:solidFill>
                  <a:schemeClr val="accent2">
                    <a:lumMod val="50000"/>
                  </a:schemeClr>
                </a:solidFill>
              </a:ln>
              <a:solidFill>
                <a:srgbClr val="FFFF00"/>
              </a:solidFill>
            </a:endParaRPr>
          </a:p>
          <a:p>
            <a:r>
              <a:rPr lang="en-US" sz="1600" dirty="0">
                <a:ln>
                  <a:solidFill>
                    <a:schemeClr val="accent2">
                      <a:lumMod val="50000"/>
                    </a:schemeClr>
                  </a:solidFill>
                </a:ln>
                <a:solidFill>
                  <a:srgbClr val="FFFF00"/>
                </a:solidFill>
              </a:rPr>
              <a:t>The structure took more than two years to complete. Each one of the about 12,000 iron pieces were designed separately to give them exactly the shape needed. All pieces were prefabricated and fit together using approx. seven million nails. </a:t>
            </a:r>
          </a:p>
          <a:p>
            <a:r>
              <a:rPr lang="en-US" sz="1600" dirty="0" smtClean="0">
                <a:ln>
                  <a:solidFill>
                    <a:schemeClr val="accent2">
                      <a:lumMod val="50000"/>
                    </a:schemeClr>
                  </a:solidFill>
                </a:ln>
                <a:solidFill>
                  <a:srgbClr val="FFFF00"/>
                </a:solidFill>
              </a:rPr>
              <a:t>The </a:t>
            </a:r>
            <a:r>
              <a:rPr lang="en-US" sz="1600" dirty="0">
                <a:ln>
                  <a:solidFill>
                    <a:schemeClr val="accent2">
                      <a:lumMod val="50000"/>
                    </a:schemeClr>
                  </a:solidFill>
                </a:ln>
                <a:solidFill>
                  <a:srgbClr val="FFFF00"/>
                </a:solidFill>
              </a:rPr>
              <a:t>Tallest</a:t>
            </a:r>
          </a:p>
          <a:p>
            <a:r>
              <a:rPr lang="en-US" sz="1600" dirty="0">
                <a:ln>
                  <a:solidFill>
                    <a:schemeClr val="accent2">
                      <a:lumMod val="50000"/>
                    </a:schemeClr>
                  </a:solidFill>
                </a:ln>
                <a:solidFill>
                  <a:srgbClr val="FFFF00"/>
                </a:solidFill>
              </a:rPr>
              <a:t>Inaugurated March 31, 1889, the Eiffel Tower would be the tallest structure in the world until the completion of the Chrysler Building in 1930. </a:t>
            </a:r>
          </a:p>
          <a:p>
            <a:endParaRPr lang="en-US" sz="1600" dirty="0">
              <a:ln>
                <a:solidFill>
                  <a:schemeClr val="accent2">
                    <a:lumMod val="50000"/>
                  </a:schemeClr>
                </a:solidFill>
              </a:ln>
              <a:solidFill>
                <a:srgbClr val="CC9900"/>
              </a:solidFill>
            </a:endParaRPr>
          </a:p>
          <a:p>
            <a:endParaRPr lang="en-US" sz="1600" dirty="0">
              <a:ln>
                <a:solidFill>
                  <a:schemeClr val="accent2">
                    <a:lumMod val="50000"/>
                  </a:schemeClr>
                </a:solidFill>
              </a:ln>
              <a:solidFill>
                <a:srgbClr val="CC9900"/>
              </a:solidFill>
            </a:endParaRPr>
          </a:p>
          <a:p>
            <a:endParaRPr lang="en-US" dirty="0">
              <a:ln>
                <a:solidFill>
                  <a:schemeClr val="accent2">
                    <a:lumMod val="50000"/>
                  </a:schemeClr>
                </a:solidFill>
              </a:ln>
            </a:endParaRPr>
          </a:p>
        </p:txBody>
      </p:sp>
      <p:sp>
        <p:nvSpPr>
          <p:cNvPr id="2" name="Прямокутник 1"/>
          <p:cNvSpPr/>
          <p:nvPr/>
        </p:nvSpPr>
        <p:spPr>
          <a:xfrm>
            <a:off x="3821038" y="129406"/>
            <a:ext cx="4999434"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50800" dist="38100" dir="2700000" algn="tl" rotWithShape="0">
                    <a:prstClr val="black">
                      <a:alpha val="40000"/>
                    </a:prstClr>
                  </a:outerShdw>
                  <a:reflection blurRad="6350" stA="55000" endA="300" endPos="45500" dir="5400000" sy="-100000" algn="bl" rotWithShape="0"/>
                </a:effectLst>
                <a:latin typeface="Matura MT Script Capitals" pitchFamily="66" charset="0"/>
              </a:rPr>
              <a:t>Eiffel Tower</a:t>
            </a:r>
            <a:endParaRPr lang="uk-UA"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50800" dist="38100" dir="2700000" algn="tl" rotWithShape="0">
                  <a:prstClr val="black">
                    <a:alpha val="40000"/>
                  </a:prstClr>
                </a:outerShdw>
                <a:reflection blurRad="6350" stA="55000" endA="300" endPos="45500" dir="5400000" sy="-100000" algn="bl" rotWithShape="0"/>
              </a:effectLst>
            </a:endParaRPr>
          </a:p>
        </p:txBody>
      </p:sp>
    </p:spTree>
    <p:extLst>
      <p:ext uri="{BB962C8B-B14F-4D97-AF65-F5344CB8AC3E}">
        <p14:creationId xmlns:p14="http://schemas.microsoft.com/office/powerpoint/2010/main" val="5634957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28" y="2204866"/>
            <a:ext cx="9120072" cy="701040"/>
          </a:xfrm>
        </p:spPr>
        <p:txBody>
          <a:bodyPr>
            <a:noAutofit/>
          </a:bodyPr>
          <a:lstStyle/>
          <a:p>
            <a:r>
              <a:rPr lang="en-US" sz="1400" dirty="0" smtClean="0">
                <a:effectLst>
                  <a:reflection blurRad="6350" stA="55000" endA="300" endPos="45500" dir="5400000" sy="-100000" algn="bl" rotWithShape="0"/>
                </a:effectLst>
                <a:latin typeface="Goudy Stout" pitchFamily="18" charset="0"/>
              </a:rPr>
              <a:t>Construction</a:t>
            </a:r>
            <a:br>
              <a:rPr lang="en-US" sz="1400" dirty="0" smtClean="0">
                <a:effectLst>
                  <a:reflection blurRad="6350" stA="55000" endA="300" endPos="45500" dir="5400000" sy="-100000" algn="bl" rotWithShape="0"/>
                </a:effectLst>
                <a:latin typeface="Goudy Stout" pitchFamily="18" charset="0"/>
              </a:rPr>
            </a:br>
            <a:r>
              <a:rPr lang="en-US" sz="1400" dirty="0" smtClean="0">
                <a:effectLst>
                  <a:reflection blurRad="6350" stA="55000" endA="300" endPos="45500" dir="5400000" sy="-100000" algn="bl" rotWithShape="0"/>
                </a:effectLst>
                <a:latin typeface="Goudy Stout" pitchFamily="18" charset="0"/>
              </a:rPr>
              <a:t>Work </a:t>
            </a:r>
            <a:r>
              <a:rPr lang="en-US" sz="1400" dirty="0">
                <a:effectLst>
                  <a:reflection blurRad="6350" stA="55000" endA="300" endPos="45500" dir="5400000" sy="-100000" algn="bl" rotWithShape="0"/>
                </a:effectLst>
                <a:latin typeface="Goudy Stout" pitchFamily="18" charset="0"/>
              </a:rPr>
              <a:t>on the foundations started </a:t>
            </a:r>
            <a:r>
              <a:rPr lang="en-US" sz="1400" dirty="0" smtClean="0">
                <a:effectLst>
                  <a:reflection blurRad="6350" stA="55000" endA="300" endPos="45500" dir="5400000" sy="-100000" algn="bl" rotWithShape="0"/>
                </a:effectLst>
                <a:latin typeface="Goudy Stout" pitchFamily="18" charset="0"/>
              </a:rPr>
              <a:t> on </a:t>
            </a:r>
            <a:r>
              <a:rPr lang="en-US" sz="1400" dirty="0">
                <a:effectLst>
                  <a:reflection blurRad="6350" stA="55000" endA="300" endPos="45500" dir="5400000" sy="-100000" algn="bl" rotWithShape="0"/>
                </a:effectLst>
                <a:latin typeface="Goudy Stout" pitchFamily="18" charset="0"/>
              </a:rPr>
              <a:t>28 January </a:t>
            </a:r>
            <a:r>
              <a:rPr lang="en-US" sz="1400" dirty="0" smtClean="0">
                <a:effectLst>
                  <a:reflection blurRad="6350" stA="55000" endA="300" endPos="45500" dir="5400000" sy="-100000" algn="bl" rotWithShape="0"/>
                </a:effectLst>
                <a:latin typeface="Goudy Stout" pitchFamily="18" charset="0"/>
              </a:rPr>
              <a:t>1887   </a:t>
            </a:r>
            <a:endParaRPr lang="ru-RU" sz="1400" dirty="0">
              <a:effectLst>
                <a:reflection blurRad="6350" stA="55000" endA="300" endPos="45500" dir="5400000" sy="-100000" algn="bl" rotWithShape="0"/>
              </a:effectLs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93" y="-17512"/>
            <a:ext cx="3212525" cy="2219077"/>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1432" y="2"/>
            <a:ext cx="3312368" cy="220486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3365" y="2"/>
            <a:ext cx="2760635" cy="2204864"/>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28" y="2823011"/>
            <a:ext cx="2819880" cy="4006646"/>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3808" y="2823011"/>
            <a:ext cx="3375032" cy="4034989"/>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8840" y="2823011"/>
            <a:ext cx="2925160" cy="4034989"/>
          </a:xfrm>
          <a:prstGeom prst="rect">
            <a:avLst/>
          </a:prstGeom>
        </p:spPr>
      </p:pic>
    </p:spTree>
    <p:extLst>
      <p:ext uri="{BB962C8B-B14F-4D97-AF65-F5344CB8AC3E}">
        <p14:creationId xmlns:p14="http://schemas.microsoft.com/office/powerpoint/2010/main" val="20926001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1500"/>
                            </p:stCondLst>
                            <p:childTnLst>
                              <p:par>
                                <p:cTn id="13" presetID="16" presetClass="entr" presetSubtype="2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1000"/>
                                        <p:tgtEl>
                                          <p:spTgt spid="5"/>
                                        </p:tgtEl>
                                      </p:cBhvr>
                                    </p:animEffect>
                                  </p:childTnLst>
                                </p:cTn>
                              </p:par>
                            </p:childTnLst>
                          </p:cTn>
                        </p:par>
                        <p:par>
                          <p:cTn id="16" fill="hold">
                            <p:stCondLst>
                              <p:cond delay="2500"/>
                            </p:stCondLst>
                            <p:childTnLst>
                              <p:par>
                                <p:cTn id="17" presetID="16" presetClass="entr" presetSubtype="2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1000"/>
                                        <p:tgtEl>
                                          <p:spTgt spid="6"/>
                                        </p:tgtEl>
                                      </p:cBhvr>
                                    </p:animEffect>
                                  </p:childTnLst>
                                </p:cTn>
                              </p:par>
                            </p:childTnLst>
                          </p:cTn>
                        </p:par>
                        <p:par>
                          <p:cTn id="20" fill="hold">
                            <p:stCondLst>
                              <p:cond delay="3500"/>
                            </p:stCondLst>
                            <p:childTnLst>
                              <p:par>
                                <p:cTn id="21" presetID="16" presetClass="entr" presetSubtype="2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1000"/>
                                        <p:tgtEl>
                                          <p:spTgt spid="7"/>
                                        </p:tgtEl>
                                      </p:cBhvr>
                                    </p:animEffect>
                                  </p:childTnLst>
                                </p:cTn>
                              </p:par>
                            </p:childTnLst>
                          </p:cTn>
                        </p:par>
                        <p:par>
                          <p:cTn id="24" fill="hold">
                            <p:stCondLst>
                              <p:cond delay="4500"/>
                            </p:stCondLst>
                            <p:childTnLst>
                              <p:par>
                                <p:cTn id="25" presetID="16" presetClass="entr" presetSubtype="2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1000"/>
                                        <p:tgtEl>
                                          <p:spTgt spid="8"/>
                                        </p:tgtEl>
                                      </p:cBhvr>
                                    </p:animEffect>
                                  </p:childTnLst>
                                </p:cTn>
                              </p:par>
                            </p:childTnLst>
                          </p:cTn>
                        </p:par>
                        <p:par>
                          <p:cTn id="28" fill="hold">
                            <p:stCondLst>
                              <p:cond delay="5500"/>
                            </p:stCondLst>
                            <p:childTnLst>
                              <p:par>
                                <p:cTn id="29" presetID="16" presetClass="entr" presetSubtype="21"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74150">
              <a:schemeClr val="tx2">
                <a:lumMod val="75000"/>
              </a:schemeClr>
            </a:gs>
            <a:gs pos="16000">
              <a:schemeClr val="tx2">
                <a:lumMod val="40000"/>
                <a:lumOff val="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3481" y="18225"/>
            <a:ext cx="4899407" cy="390626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741" y="1019637"/>
            <a:ext cx="3955682" cy="3477875"/>
          </a:xfrm>
          <a:prstGeom prst="rect">
            <a:avLst/>
          </a:prstGeom>
          <a:noFill/>
        </p:spPr>
        <p:txBody>
          <a:bodyPr wrap="square" rtlCol="0">
            <a:spAutoFit/>
          </a:bodyPr>
          <a:lstStyle/>
          <a:p>
            <a:r>
              <a:rPr lang="en-US" sz="2000" dirty="0" err="1">
                <a:solidFill>
                  <a:schemeClr val="tx2">
                    <a:lumMod val="75000"/>
                  </a:schemeClr>
                </a:solidFill>
                <a:latin typeface="Mistral" pitchFamily="66" charset="0"/>
              </a:rPr>
              <a:t>Taj</a:t>
            </a:r>
            <a:r>
              <a:rPr lang="en-US" sz="2000" dirty="0">
                <a:solidFill>
                  <a:schemeClr val="tx2">
                    <a:lumMod val="75000"/>
                  </a:schemeClr>
                </a:solidFill>
                <a:latin typeface="Mistral" pitchFamily="66" charset="0"/>
              </a:rPr>
              <a:t> </a:t>
            </a:r>
            <a:r>
              <a:rPr lang="en-US" sz="2000" dirty="0" err="1">
                <a:solidFill>
                  <a:schemeClr val="tx2">
                    <a:lumMod val="75000"/>
                  </a:schemeClr>
                </a:solidFill>
                <a:latin typeface="Mistral" pitchFamily="66" charset="0"/>
              </a:rPr>
              <a:t>Mahal</a:t>
            </a:r>
            <a:r>
              <a:rPr lang="en-US" sz="2000" dirty="0">
                <a:solidFill>
                  <a:schemeClr val="tx2">
                    <a:lumMod val="75000"/>
                  </a:schemeClr>
                </a:solidFill>
                <a:latin typeface="Mistral" pitchFamily="66" charset="0"/>
              </a:rPr>
              <a:t> is regarded as one of the eight wonders of the world, and some Western historians have noted that its architectural beauty has never been surpassed. The </a:t>
            </a:r>
            <a:r>
              <a:rPr lang="en-US" sz="2000" dirty="0" err="1">
                <a:solidFill>
                  <a:schemeClr val="tx2">
                    <a:lumMod val="75000"/>
                  </a:schemeClr>
                </a:solidFill>
                <a:latin typeface="Mistral" pitchFamily="66" charset="0"/>
              </a:rPr>
              <a:t>Taj</a:t>
            </a:r>
            <a:r>
              <a:rPr lang="en-US" sz="2000" dirty="0">
                <a:solidFill>
                  <a:schemeClr val="tx2">
                    <a:lumMod val="75000"/>
                  </a:schemeClr>
                </a:solidFill>
                <a:latin typeface="Mistral" pitchFamily="66" charset="0"/>
              </a:rPr>
              <a:t> is the most beautiful monument built by the Mughals, the Muslim rulers of India. </a:t>
            </a:r>
            <a:r>
              <a:rPr lang="en-US" sz="2000" dirty="0" err="1">
                <a:solidFill>
                  <a:schemeClr val="tx2">
                    <a:lumMod val="75000"/>
                  </a:schemeClr>
                </a:solidFill>
                <a:latin typeface="Mistral" pitchFamily="66" charset="0"/>
              </a:rPr>
              <a:t>Taj</a:t>
            </a:r>
            <a:r>
              <a:rPr lang="en-US" sz="2000" dirty="0">
                <a:solidFill>
                  <a:schemeClr val="tx2">
                    <a:lumMod val="75000"/>
                  </a:schemeClr>
                </a:solidFill>
                <a:latin typeface="Mistral" pitchFamily="66" charset="0"/>
              </a:rPr>
              <a:t> </a:t>
            </a:r>
            <a:r>
              <a:rPr lang="en-US" sz="2000" dirty="0" err="1">
                <a:solidFill>
                  <a:schemeClr val="tx2">
                    <a:lumMod val="75000"/>
                  </a:schemeClr>
                </a:solidFill>
                <a:latin typeface="Mistral" pitchFamily="66" charset="0"/>
              </a:rPr>
              <a:t>Mahal</a:t>
            </a:r>
            <a:r>
              <a:rPr lang="en-US" sz="2000" dirty="0">
                <a:solidFill>
                  <a:schemeClr val="tx2">
                    <a:lumMod val="75000"/>
                  </a:schemeClr>
                </a:solidFill>
                <a:latin typeface="Mistral" pitchFamily="66" charset="0"/>
              </a:rPr>
              <a:t> is built entirely of white marble. Its stunning architectural beauty is beyond adequate description, particularly at dawn and sunset. The </a:t>
            </a:r>
            <a:r>
              <a:rPr lang="en-US" sz="2000" dirty="0" err="1">
                <a:solidFill>
                  <a:schemeClr val="tx2">
                    <a:lumMod val="75000"/>
                  </a:schemeClr>
                </a:solidFill>
                <a:latin typeface="Mistral" pitchFamily="66" charset="0"/>
              </a:rPr>
              <a:t>Taj</a:t>
            </a:r>
            <a:r>
              <a:rPr lang="en-US" sz="2000" dirty="0">
                <a:solidFill>
                  <a:schemeClr val="tx2">
                    <a:lumMod val="75000"/>
                  </a:schemeClr>
                </a:solidFill>
                <a:latin typeface="Mistral" pitchFamily="66" charset="0"/>
              </a:rPr>
              <a:t> seems to glow in the light of the full moon.</a:t>
            </a:r>
          </a:p>
        </p:txBody>
      </p:sp>
      <p:sp>
        <p:nvSpPr>
          <p:cNvPr id="9" name="TextBox 8"/>
          <p:cNvSpPr txBox="1"/>
          <p:nvPr/>
        </p:nvSpPr>
        <p:spPr>
          <a:xfrm>
            <a:off x="132923" y="188640"/>
            <a:ext cx="3697319" cy="830997"/>
          </a:xfrm>
          <a:prstGeom prst="rect">
            <a:avLst/>
          </a:prstGeom>
          <a:noFill/>
        </p:spPr>
        <p:txBody>
          <a:bodyPr wrap="square" rtlCol="0">
            <a:spAutoFit/>
          </a:bodyPr>
          <a:lstStyle/>
          <a:p>
            <a:r>
              <a:rPr lang="en-US" sz="4800" b="1"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0800" dist="38100" dir="2700000" algn="tl" rotWithShape="0">
                    <a:prstClr val="black">
                      <a:alpha val="40000"/>
                    </a:prstClr>
                  </a:outerShdw>
                  <a:reflection blurRad="6350" stA="55000" endA="300" endPos="45500" dir="5400000" sy="-100000" algn="bl" rotWithShape="0"/>
                </a:effectLst>
                <a:latin typeface="Snap ITC" pitchFamily="82" charset="0"/>
              </a:rPr>
              <a:t>Taj</a:t>
            </a:r>
            <a:r>
              <a:rPr lang="en-U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0800" dist="38100" dir="2700000" algn="tl" rotWithShape="0">
                    <a:prstClr val="black">
                      <a:alpha val="40000"/>
                    </a:prstClr>
                  </a:outerShdw>
                  <a:reflection blurRad="6350" stA="55000" endA="300" endPos="45500" dir="5400000" sy="-100000" algn="bl" rotWithShape="0"/>
                </a:effectLst>
                <a:latin typeface="Snap ITC" pitchFamily="82" charset="0"/>
              </a:rPr>
              <a:t> </a:t>
            </a:r>
            <a:r>
              <a:rPr lang="en-US" sz="4800" b="1"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0800" dist="38100" dir="2700000" algn="tl" rotWithShape="0">
                    <a:prstClr val="black">
                      <a:alpha val="40000"/>
                    </a:prstClr>
                  </a:outerShdw>
                  <a:reflection blurRad="6350" stA="55000" endA="300" endPos="45500" dir="5400000" sy="-100000" algn="bl" rotWithShape="0"/>
                </a:effectLst>
                <a:latin typeface="Snap ITC" pitchFamily="82" charset="0"/>
              </a:rPr>
              <a:t>Mahal</a:t>
            </a:r>
            <a:endParaRPr lang="ru-RU"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0800" dist="38100" dir="2700000" algn="tl" rotWithShape="0">
                  <a:prstClr val="black">
                    <a:alpha val="40000"/>
                  </a:prstClr>
                </a:outerShdw>
                <a:reflection blurRad="6350" stA="55000" endA="300" endPos="45500" dir="5400000" sy="-100000" algn="bl" rotWithShape="0"/>
              </a:effectLst>
            </a:endParaRPr>
          </a:p>
        </p:txBody>
      </p:sp>
      <p:pic>
        <p:nvPicPr>
          <p:cNvPr id="1026" name="Picture 2" descr="D:\Users\Wasin corporation\Desktop\Amazing-Places-to-Visit-in-the-World-300x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0" y="4497512"/>
            <a:ext cx="3985859" cy="22965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2" descr="D:\Users\Wasin corporation\Desktop\reWalls.com_2238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1" y="4115290"/>
            <a:ext cx="4902937" cy="2702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459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par>
                          <p:cTn id="16" fill="hold">
                            <p:stCondLst>
                              <p:cond delay="4500"/>
                            </p:stCondLst>
                            <p:childTnLst>
                              <p:par>
                                <p:cTn id="17" presetID="21"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par>
                          <p:cTn id="20" fill="hold">
                            <p:stCondLst>
                              <p:cond delay="6500"/>
                            </p:stCondLst>
                            <p:childTnLst>
                              <p:par>
                                <p:cTn id="21" presetID="21" presetClass="entr" presetSubtype="1"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wheel(1)">
                                      <p:cBhvr>
                                        <p:cTn id="2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94163">
              <a:srgbClr val="FFFF00">
                <a:alpha val="79000"/>
              </a:srgbClr>
            </a:gs>
            <a:gs pos="85407">
              <a:srgbClr val="FFC000">
                <a:alpha val="64000"/>
              </a:srgbClr>
            </a:gs>
            <a:gs pos="70400">
              <a:schemeClr val="accent6">
                <a:lumMod val="60000"/>
                <a:lumOff val="40000"/>
              </a:schemeClr>
            </a:gs>
            <a:gs pos="28350">
              <a:schemeClr val="tx2">
                <a:lumMod val="60000"/>
                <a:lumOff val="40000"/>
              </a:schemeClr>
            </a:gs>
            <a:gs pos="0">
              <a:schemeClr val="accent1">
                <a:tint val="66000"/>
                <a:satMod val="160000"/>
              </a:schemeClr>
            </a:gs>
            <a:gs pos="50000">
              <a:schemeClr val="accent1">
                <a:tint val="44500"/>
                <a:satMod val="160000"/>
              </a:schemeClr>
            </a:gs>
            <a:gs pos="100000">
              <a:schemeClr val="accent2">
                <a:lumMod val="75000"/>
              </a:schemeClr>
            </a:gs>
          </a:gsLst>
          <a:lin ang="5400000" scaled="0"/>
        </a:gradFill>
        <a:effectLst/>
      </p:bgPr>
    </p:bg>
    <p:spTree>
      <p:nvGrpSpPr>
        <p:cNvPr id="1" name=""/>
        <p:cNvGrpSpPr/>
        <p:nvPr/>
      </p:nvGrpSpPr>
      <p:grpSpPr>
        <a:xfrm>
          <a:off x="0" y="0"/>
          <a:ext cx="0" cy="0"/>
          <a:chOff x="0" y="0"/>
          <a:chExt cx="0" cy="0"/>
        </a:xfrm>
      </p:grpSpPr>
      <p:pic>
        <p:nvPicPr>
          <p:cNvPr id="2050" name="Picture 2" descr="D:\Users\Wasin corporation\Desktop\ae2e49c25d8ef5c6a4e4d97701b1c8b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5" y="29700"/>
            <a:ext cx="4494426" cy="31101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D:\Users\Wasin corporation\Desktop\aa21ae25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78" y="3192663"/>
            <a:ext cx="2389165" cy="35949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D:\Users\Wasin corporation\Desktop\tumblr_lg9eb9zVPQ1qe4ohjo1_5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005" y="56665"/>
            <a:ext cx="4548351" cy="30831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descr="D:\Users\Wasin corporation\Desktop\4(5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3" y="3192664"/>
            <a:ext cx="3933007" cy="35949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кутник 3"/>
          <p:cNvSpPr/>
          <p:nvPr/>
        </p:nvSpPr>
        <p:spPr>
          <a:xfrm>
            <a:off x="2432866" y="3145961"/>
            <a:ext cx="2794101" cy="3785652"/>
          </a:xfrm>
          <a:prstGeom prst="rect">
            <a:avLst/>
          </a:prstGeom>
        </p:spPr>
        <p:txBody>
          <a:bodyPr wrap="square">
            <a:spAutoFit/>
          </a:bodyPr>
          <a:lstStyle/>
          <a:p>
            <a:r>
              <a:rPr lang="en-US" sz="2000" b="1" dirty="0" smtClean="0">
                <a:ln>
                  <a:solidFill>
                    <a:schemeClr val="accent2">
                      <a:lumMod val="50000"/>
                    </a:schemeClr>
                  </a:solidFill>
                </a:ln>
                <a:latin typeface="Chiller" pitchFamily="82" charset="0"/>
              </a:rPr>
              <a:t>Myth </a:t>
            </a:r>
            <a:r>
              <a:rPr lang="en-US" sz="2000" b="1" dirty="0">
                <a:ln>
                  <a:solidFill>
                    <a:schemeClr val="accent2">
                      <a:lumMod val="50000"/>
                    </a:schemeClr>
                  </a:solidFill>
                </a:ln>
                <a:latin typeface="Chiller" pitchFamily="82" charset="0"/>
              </a:rPr>
              <a:t>also told that Shah </a:t>
            </a:r>
            <a:r>
              <a:rPr lang="en-US" sz="2000" b="1" dirty="0" err="1">
                <a:ln>
                  <a:solidFill>
                    <a:schemeClr val="accent2">
                      <a:lumMod val="50000"/>
                    </a:schemeClr>
                  </a:solidFill>
                </a:ln>
                <a:latin typeface="Chiller" pitchFamily="82" charset="0"/>
              </a:rPr>
              <a:t>Jahan</a:t>
            </a:r>
            <a:r>
              <a:rPr lang="en-US" sz="2000" b="1" dirty="0">
                <a:ln>
                  <a:solidFill>
                    <a:schemeClr val="accent2">
                      <a:lumMod val="50000"/>
                    </a:schemeClr>
                  </a:solidFill>
                </a:ln>
                <a:latin typeface="Chiller" pitchFamily="82" charset="0"/>
              </a:rPr>
              <a:t> got the hands of his sculptors and architects cut off so that they would never be able to build a monument as magnificent and beautiful as the </a:t>
            </a:r>
            <a:r>
              <a:rPr lang="en-US" sz="2000" b="1" dirty="0" err="1">
                <a:ln>
                  <a:solidFill>
                    <a:schemeClr val="accent2">
                      <a:lumMod val="50000"/>
                    </a:schemeClr>
                  </a:solidFill>
                </a:ln>
                <a:latin typeface="Chiller" pitchFamily="82" charset="0"/>
              </a:rPr>
              <a:t>Taj</a:t>
            </a:r>
            <a:r>
              <a:rPr lang="en-US" sz="2000" b="1" dirty="0">
                <a:ln>
                  <a:solidFill>
                    <a:schemeClr val="accent2">
                      <a:lumMod val="50000"/>
                    </a:schemeClr>
                  </a:solidFill>
                </a:ln>
                <a:latin typeface="Chiller" pitchFamily="82" charset="0"/>
              </a:rPr>
              <a:t> again and he even got their eyes pulled out so that they would never be able to witness anything bigger and more beautiful than the monument that they had built during their lifetime.</a:t>
            </a:r>
            <a:endParaRPr lang="uk-UA" sz="2000" b="1" dirty="0">
              <a:ln>
                <a:solidFill>
                  <a:schemeClr val="accent2">
                    <a:lumMod val="50000"/>
                  </a:schemeClr>
                </a:solidFill>
              </a:ln>
            </a:endParaRPr>
          </a:p>
        </p:txBody>
      </p:sp>
    </p:spTree>
    <p:extLst>
      <p:ext uri="{BB962C8B-B14F-4D97-AF65-F5344CB8AC3E}">
        <p14:creationId xmlns:p14="http://schemas.microsoft.com/office/powerpoint/2010/main" val="2473166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9"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additive="base">
                                        <p:cTn id="14" dur="1000" fill="hold"/>
                                        <p:tgtEl>
                                          <p:spTgt spid="2050"/>
                                        </p:tgtEl>
                                        <p:attrNameLst>
                                          <p:attrName>ppt_x</p:attrName>
                                        </p:attrNameLst>
                                      </p:cBhvr>
                                      <p:tavLst>
                                        <p:tav tm="0">
                                          <p:val>
                                            <p:strVal val="0-#ppt_w/2"/>
                                          </p:val>
                                        </p:tav>
                                        <p:tav tm="100000">
                                          <p:val>
                                            <p:strVal val="#ppt_x"/>
                                          </p:val>
                                        </p:tav>
                                      </p:tavLst>
                                    </p:anim>
                                    <p:anim calcmode="lin" valueType="num">
                                      <p:cBhvr additive="base">
                                        <p:cTn id="15" dur="1000" fill="hold"/>
                                        <p:tgtEl>
                                          <p:spTgt spid="2050"/>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2" presetClass="entr" presetSubtype="3" fill="hold" nodeType="after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1000" fill="hold"/>
                                        <p:tgtEl>
                                          <p:spTgt spid="2052"/>
                                        </p:tgtEl>
                                        <p:attrNameLst>
                                          <p:attrName>ppt_x</p:attrName>
                                        </p:attrNameLst>
                                      </p:cBhvr>
                                      <p:tavLst>
                                        <p:tav tm="0">
                                          <p:val>
                                            <p:strVal val="1+#ppt_w/2"/>
                                          </p:val>
                                        </p:tav>
                                        <p:tav tm="100000">
                                          <p:val>
                                            <p:strVal val="#ppt_x"/>
                                          </p:val>
                                        </p:tav>
                                      </p:tavLst>
                                    </p:anim>
                                    <p:anim calcmode="lin" valueType="num">
                                      <p:cBhvr additive="base">
                                        <p:cTn id="20" dur="1000" fill="hold"/>
                                        <p:tgtEl>
                                          <p:spTgt spid="2052"/>
                                        </p:tgtEl>
                                        <p:attrNameLst>
                                          <p:attrName>ppt_y</p:attrName>
                                        </p:attrNameLst>
                                      </p:cBhvr>
                                      <p:tavLst>
                                        <p:tav tm="0">
                                          <p:val>
                                            <p:strVal val="0-#ppt_h/2"/>
                                          </p:val>
                                        </p:tav>
                                        <p:tav tm="100000">
                                          <p:val>
                                            <p:strVal val="#ppt_y"/>
                                          </p:val>
                                        </p:tav>
                                      </p:tavLst>
                                    </p:anim>
                                  </p:childTnLst>
                                </p:cTn>
                              </p:par>
                            </p:childTnLst>
                          </p:cTn>
                        </p:par>
                        <p:par>
                          <p:cTn id="21" fill="hold">
                            <p:stCondLst>
                              <p:cond delay="3000"/>
                            </p:stCondLst>
                            <p:childTnLst>
                              <p:par>
                                <p:cTn id="22" presetID="2" presetClass="entr" presetSubtype="6" fill="hold" nodeType="afterEffect">
                                  <p:stCondLst>
                                    <p:cond delay="0"/>
                                  </p:stCondLst>
                                  <p:childTnLst>
                                    <p:set>
                                      <p:cBhvr>
                                        <p:cTn id="23" dur="1" fill="hold">
                                          <p:stCondLst>
                                            <p:cond delay="0"/>
                                          </p:stCondLst>
                                        </p:cTn>
                                        <p:tgtEl>
                                          <p:spTgt spid="2053"/>
                                        </p:tgtEl>
                                        <p:attrNameLst>
                                          <p:attrName>style.visibility</p:attrName>
                                        </p:attrNameLst>
                                      </p:cBhvr>
                                      <p:to>
                                        <p:strVal val="visible"/>
                                      </p:to>
                                    </p:set>
                                    <p:anim calcmode="lin" valueType="num">
                                      <p:cBhvr additive="base">
                                        <p:cTn id="24" dur="1000" fill="hold"/>
                                        <p:tgtEl>
                                          <p:spTgt spid="2053"/>
                                        </p:tgtEl>
                                        <p:attrNameLst>
                                          <p:attrName>ppt_x</p:attrName>
                                        </p:attrNameLst>
                                      </p:cBhvr>
                                      <p:tavLst>
                                        <p:tav tm="0">
                                          <p:val>
                                            <p:strVal val="1+#ppt_w/2"/>
                                          </p:val>
                                        </p:tav>
                                        <p:tav tm="100000">
                                          <p:val>
                                            <p:strVal val="#ppt_x"/>
                                          </p:val>
                                        </p:tav>
                                      </p:tavLst>
                                    </p:anim>
                                    <p:anim calcmode="lin" valueType="num">
                                      <p:cBhvr additive="base">
                                        <p:cTn id="25" dur="1000" fill="hold"/>
                                        <p:tgtEl>
                                          <p:spTgt spid="2053"/>
                                        </p:tgtEl>
                                        <p:attrNameLst>
                                          <p:attrName>ppt_y</p:attrName>
                                        </p:attrNameLst>
                                      </p:cBhvr>
                                      <p:tavLst>
                                        <p:tav tm="0">
                                          <p:val>
                                            <p:strVal val="1+#ppt_h/2"/>
                                          </p:val>
                                        </p:tav>
                                        <p:tav tm="100000">
                                          <p:val>
                                            <p:strVal val="#ppt_y"/>
                                          </p:val>
                                        </p:tav>
                                      </p:tavLst>
                                    </p:anim>
                                  </p:childTnLst>
                                </p:cTn>
                              </p:par>
                            </p:childTnLst>
                          </p:cTn>
                        </p:par>
                        <p:par>
                          <p:cTn id="26" fill="hold">
                            <p:stCondLst>
                              <p:cond delay="4000"/>
                            </p:stCondLst>
                            <p:childTnLst>
                              <p:par>
                                <p:cTn id="27" presetID="2" presetClass="entr" presetSubtype="12" fill="hold" nodeType="afterEffect">
                                  <p:stCondLst>
                                    <p:cond delay="0"/>
                                  </p:stCondLst>
                                  <p:childTnLst>
                                    <p:set>
                                      <p:cBhvr>
                                        <p:cTn id="28" dur="1" fill="hold">
                                          <p:stCondLst>
                                            <p:cond delay="0"/>
                                          </p:stCondLst>
                                        </p:cTn>
                                        <p:tgtEl>
                                          <p:spTgt spid="2051"/>
                                        </p:tgtEl>
                                        <p:attrNameLst>
                                          <p:attrName>style.visibility</p:attrName>
                                        </p:attrNameLst>
                                      </p:cBhvr>
                                      <p:to>
                                        <p:strVal val="visible"/>
                                      </p:to>
                                    </p:set>
                                    <p:anim calcmode="lin" valueType="num">
                                      <p:cBhvr additive="base">
                                        <p:cTn id="29" dur="1000" fill="hold"/>
                                        <p:tgtEl>
                                          <p:spTgt spid="2051"/>
                                        </p:tgtEl>
                                        <p:attrNameLst>
                                          <p:attrName>ppt_x</p:attrName>
                                        </p:attrNameLst>
                                      </p:cBhvr>
                                      <p:tavLst>
                                        <p:tav tm="0">
                                          <p:val>
                                            <p:strVal val="0-#ppt_w/2"/>
                                          </p:val>
                                        </p:tav>
                                        <p:tav tm="100000">
                                          <p:val>
                                            <p:strVal val="#ppt_x"/>
                                          </p:val>
                                        </p:tav>
                                      </p:tavLst>
                                    </p:anim>
                                    <p:anim calcmode="lin" valueType="num">
                                      <p:cBhvr additive="base">
                                        <p:cTn id="30" dur="10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2216</TotalTime>
  <Words>371</Words>
  <Application>Microsoft Office PowerPoint</Application>
  <PresentationFormat>Екран (4:3)</PresentationFormat>
  <Paragraphs>14</Paragraphs>
  <Slides>6</Slides>
  <Notes>1</Notes>
  <HiddenSlides>0</HiddenSlides>
  <MMClips>0</MMClips>
  <ScaleCrop>false</ScaleCrop>
  <HeadingPairs>
    <vt:vector size="4" baseType="variant">
      <vt:variant>
        <vt:lpstr>Тема</vt:lpstr>
      </vt:variant>
      <vt:variant>
        <vt:i4>1</vt:i4>
      </vt:variant>
      <vt:variant>
        <vt:lpstr>Заголовки слайдів</vt:lpstr>
      </vt:variant>
      <vt:variant>
        <vt:i4>6</vt:i4>
      </vt:variant>
    </vt:vector>
  </HeadingPairs>
  <TitlesOfParts>
    <vt:vector size="7" baseType="lpstr">
      <vt:lpstr>Тема Office</vt:lpstr>
      <vt:lpstr>Places to visit in big cities</vt:lpstr>
      <vt:lpstr>Презентація PowerPoint</vt:lpstr>
      <vt:lpstr>Презентація PowerPoint</vt:lpstr>
      <vt:lpstr>Construction Work on the foundations started  on 28 January 1887   </vt:lpstr>
      <vt:lpstr>Презентація PowerPoint</vt:lpstr>
      <vt:lpstr>Презентація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Polina</dc:creator>
  <cp:lastModifiedBy>Wasin corporation</cp:lastModifiedBy>
  <cp:revision>137</cp:revision>
  <dcterms:created xsi:type="dcterms:W3CDTF">2013-06-20T13:47:58Z</dcterms:created>
  <dcterms:modified xsi:type="dcterms:W3CDTF">2014-02-03T20:07:06Z</dcterms:modified>
</cp:coreProperties>
</file>