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01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3" r:id="rId24"/>
    <p:sldId id="294" r:id="rId25"/>
    <p:sldId id="279" r:id="rId26"/>
    <p:sldId id="299" r:id="rId27"/>
    <p:sldId id="295" r:id="rId28"/>
    <p:sldId id="297" r:id="rId29"/>
    <p:sldId id="302" r:id="rId30"/>
    <p:sldId id="298" r:id="rId31"/>
    <p:sldId id="30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40C3E"/>
    <a:srgbClr val="FF0000"/>
    <a:srgbClr val="33CC33"/>
    <a:srgbClr val="FFFF66"/>
    <a:srgbClr val="99FF66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709" autoAdjust="0"/>
  </p:normalViewPr>
  <p:slideViewPr>
    <p:cSldViewPr>
      <p:cViewPr varScale="1">
        <p:scale>
          <a:sx n="102" d="100"/>
          <a:sy n="102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3.bin"/><Relationship Id="rId2" Type="http://schemas.microsoft.com/office/2006/relationships/legacyDiagramText" Target="legacyDiagramText12.bin"/><Relationship Id="rId1" Type="http://schemas.microsoft.com/office/2006/relationships/legacyDiagramText" Target="legacyDiagramText11.bin"/><Relationship Id="rId4" Type="http://schemas.microsoft.com/office/2006/relationships/legacyDiagramText" Target="legacyDiagramText14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7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Relationship Id="rId5" Type="http://schemas.microsoft.com/office/2006/relationships/legacyDiagramText" Target="legacyDiagramText19.bin"/><Relationship Id="rId4" Type="http://schemas.microsoft.com/office/2006/relationships/legacyDiagramText" Target="legacyDiagramText18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2.bin"/><Relationship Id="rId2" Type="http://schemas.microsoft.com/office/2006/relationships/legacyDiagramText" Target="legacyDiagramText21.bin"/><Relationship Id="rId1" Type="http://schemas.microsoft.com/office/2006/relationships/legacyDiagramText" Target="legacyDiagramText2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F5E0-C544-4CA2-8F34-CCB7744DD95E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756D-9CF8-4FA2-BF3C-B2CC5D591F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7756D-9CF8-4FA2-BF3C-B2CC5D591F8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7756D-9CF8-4FA2-BF3C-B2CC5D591F83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1D2D-543F-474D-A3E3-077CDEFDE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4E0F-0E5D-41FA-8998-DA7C445D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A53D-B42E-4CBD-B77B-88D24BAE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19FA-7E79-40D2-9C14-2321F651A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D3D6-A509-4ADC-91B8-53E61E94C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B1BF-D05D-4C8B-A2FE-7748297B7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E225-7FE7-4B59-B11F-8A39C73A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1C05-E7FC-47C4-A987-F8D9D6512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1B4D0-F312-4A7C-B340-2AE55370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C333-224E-4E9A-971F-38813D25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29F8-71A2-4CAE-9CD2-B7ADAA97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C6DD-51C8-46CE-A0EC-ADCD52C4E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46805E3-87DB-46BE-98D7-1F6845ED4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a.convdocs.org/pars_docs/refs/235/234302/234302_html_14d56b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717"/>
            <a:ext cx="9144000" cy="694171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uk-UA" sz="9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Антивірусні програмні засоби</a:t>
            </a:r>
            <a:endParaRPr lang="ru-RU" sz="96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conomics.unian.net/photos/2011_04/13020849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356" y="0"/>
            <a:ext cx="50426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www.complace.ru/wp-content/uploads/2008/05/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5029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Завантажувальні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0386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Записують себе або в завантажувальний сектор диска (</a:t>
            </a:r>
            <a:r>
              <a:rPr lang="en-US" sz="2800" dirty="0" err="1" smtClean="0"/>
              <a:t>bootce</a:t>
            </a:r>
            <a:r>
              <a:rPr lang="uk-UA" sz="2800" dirty="0" err="1" smtClean="0"/>
              <a:t>кт</a:t>
            </a:r>
            <a:r>
              <a:rPr lang="en-US" sz="2800" dirty="0" smtClean="0"/>
              <a:t>op</a:t>
            </a:r>
            <a:r>
              <a:rPr lang="uk-UA" sz="2800" dirty="0" smtClean="0"/>
              <a:t>), або сектор, який містить системний завантажник вінчестера (</a:t>
            </a:r>
            <a:r>
              <a:rPr lang="en-US" sz="2800" dirty="0" smtClean="0"/>
              <a:t>Master Boot Record</a:t>
            </a:r>
            <a:r>
              <a:rPr lang="uk-UA" sz="2800" dirty="0" smtClean="0"/>
              <a:t>), або змінюють покажчик на активний </a:t>
            </a:r>
            <a:r>
              <a:rPr lang="en-US" sz="2800" dirty="0" err="1" smtClean="0"/>
              <a:t>bootce</a:t>
            </a:r>
            <a:r>
              <a:rPr lang="uk-UA" sz="2800" dirty="0" err="1" smtClean="0"/>
              <a:t>кт</a:t>
            </a:r>
            <a:r>
              <a:rPr lang="en-US" sz="2800" dirty="0" smtClean="0"/>
              <a:t>op</a:t>
            </a:r>
            <a:r>
              <a:rPr lang="ru-RU" sz="2800" dirty="0" smtClean="0"/>
              <a:t> 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7620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iki.ciit.zp.ua/wikiimg/thumb/c/c9/Kondakova28032013virus5.jpg/200px-Kondakova28032013viru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052" y="2438400"/>
            <a:ext cx="422494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uk-UA" dirty="0" smtClean="0"/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Файлово-завантажувальні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Заражають як файли, так і завантажувальні сектори дисків</a:t>
            </a:r>
            <a:r>
              <a:rPr lang="ru-RU" sz="2800" dirty="0" smtClean="0"/>
              <a:t>.</a:t>
            </a:r>
          </a:p>
        </p:txBody>
      </p:sp>
      <p:sp>
        <p:nvSpPr>
          <p:cNvPr id="122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0" name="Picture 2" descr="http://informatic-10.at.ua/urok13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5181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wiki.ciit.zp.ua/wikiimg/7/72/Rkondkova28032013vir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1524000"/>
            <a:ext cx="4048125" cy="290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://1.bp.blogspot.com/-kG1WHYV-wHQ/UH796Xst12I/AAAAAAAAAA8/_ZvbZ5ATfs8/s1600/eed26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426" y="3962401"/>
            <a:ext cx="391757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Мережні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Поширюються комп'ютерними мережами.</a:t>
            </a:r>
            <a:endParaRPr lang="ru-RU" sz="2800" dirty="0" smtClean="0"/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26" name="Picture 2" descr="http://i.balkivsky.ru/u/pic/ef/b6d71658a711e29f714e2832933b38/-/%D0%B2%D1%96%D1%80%D1%83%D1%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533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2.bp.blogspot.com/-MVmuvaMxGq0/UG2Ra9UP59I/AAAAAAAAABw/MyCCWybOI20/s1600/40776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48099"/>
            <a:ext cx="6324600" cy="30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2895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Безпечні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2819400" cy="5943600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Вплив обмежується зменшенням вільної пам'яті на диску та графічними, звуковими й іншими ефектами.</a:t>
            </a:r>
            <a:r>
              <a:rPr lang="ru-RU" sz="2800" dirty="0" smtClean="0"/>
              <a:t> 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2" name="Picture 2" descr="http://meest-online.com/wp-content/uploads/2012/08/triya-450x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6324600" cy="438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.obozrevatel.ua/9/1033251/454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600200"/>
            <a:ext cx="428625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Небезпечні віруси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220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Можуть призвести до серйозних збоїв у роботі комп’ютера.</a:t>
            </a:r>
            <a:r>
              <a:rPr lang="ru-RU" sz="2800" dirty="0" smtClean="0"/>
              <a:t> </a:t>
            </a:r>
          </a:p>
        </p:txBody>
      </p:sp>
      <p:sp>
        <p:nvSpPr>
          <p:cNvPr id="15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78" name="Picture 2" descr="http://gway.com.ua/img/id_69/virusi-0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600199"/>
            <a:ext cx="5678902" cy="525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microsoftua.files.wordpress.com/2012/09/hack_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362199"/>
            <a:ext cx="4572000" cy="449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Найпростіші віруси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(паразитичні)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Змінюють уміст файлів і секторів диска; їх можна достатньо легко виявити і знищити.</a:t>
            </a:r>
            <a:r>
              <a:rPr lang="ru-RU" sz="2800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8130" name="Picture 2" descr="http://best-free-soft.at.ua/_pu/1/07226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7438"/>
            <a:ext cx="4572000" cy="44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0.gstatic.com/images?q=tbn:ANd9GcQBx4X4go8QFJ5I65ED-v0kpUfrhsgPdfb_ryJUDAhM8cbMFa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0"/>
            <a:ext cx="5715000" cy="427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ar25.org/sites/default/files/node/2013/10/23156/maikrosoftivirusi-olieksandrkostinskiinarodniiogliad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4267200"/>
            <a:ext cx="547687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nbukids.files.wordpress.com/2012/02/jpg?w=210&amp;h=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4229"/>
            <a:ext cx="4267200" cy="349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9000" cy="1143000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Віруси-реплікатори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MS Mincho" pitchFamily="49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12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Так називані хробаки, що поширюються комп'ютерними мережами.</a:t>
            </a:r>
            <a:r>
              <a:rPr lang="ru-RU" sz="2800" dirty="0" smtClean="0"/>
              <a:t> </a:t>
            </a:r>
          </a:p>
        </p:txBody>
      </p:sp>
      <p:sp>
        <p:nvSpPr>
          <p:cNvPr id="184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itservice38.ru/images/User/virus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69203"/>
            <a:ext cx="9144000" cy="548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Віруси мутанти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2964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Містять алгоритми шифрування-розшифрування.</a:t>
            </a:r>
            <a:r>
              <a:rPr lang="ru-RU" sz="2800" dirty="0" smtClean="0"/>
              <a:t> 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cs402120.vk.me/v402120654/4ebe/DQcD5Pdgr_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2514600"/>
            <a:ext cx="4775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роянські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програми»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Не спроможні до </a:t>
            </a:r>
            <a:r>
              <a:rPr lang="uk-UA" sz="2800" dirty="0" err="1" smtClean="0"/>
              <a:t>саморозповсюдження</a:t>
            </a:r>
            <a:r>
              <a:rPr lang="uk-UA" sz="2800" dirty="0" smtClean="0"/>
              <a:t>, проте дуже небезпечні, оскільки,    маскуючись під корисну програму, руйнують завантажувальний сектор і файлову систему дисків.</a:t>
            </a:r>
            <a:r>
              <a:rPr lang="ru-RU" sz="2800" dirty="0" smtClean="0"/>
              <a:t> 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4" name="Picture 2" descr="http://t1.gstatic.com/images?q=tbn:ANd9GcR4ei5Ei8X-CTIzQZ_ZifUjX8oYZ97WYwisZGAtFcK_ET2EbD-s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82244"/>
            <a:ext cx="4419600" cy="437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reanimators.files.wordpress.com/2009/04/comp32.jpg?w=450&amp;h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1"/>
            <a:ext cx="4495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762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Резидентний вірус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762000"/>
            <a:ext cx="4724400" cy="52117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У разі інфікування комп'ютер залишає в оперативній пам'яті свою резидентну частину, що потім перехоплює обертання ОС до об'єктів зараження і вбудовується в них. Цей вид </a:t>
            </a:r>
            <a:r>
              <a:rPr lang="uk-UA" sz="2800" dirty="0" err="1" smtClean="0"/>
              <a:t>віруса</a:t>
            </a:r>
            <a:r>
              <a:rPr lang="uk-UA" sz="2800" dirty="0" smtClean="0"/>
              <a:t> міститься в пам'яті і є активним аж до вимикання комп'ютера або </a:t>
            </a:r>
            <a:r>
              <a:rPr lang="uk-UA" sz="2800" dirty="0" err="1" smtClean="0"/>
              <a:t>перезавантаження</a:t>
            </a:r>
            <a:r>
              <a:rPr lang="uk-UA" sz="2800" dirty="0" smtClean="0"/>
              <a:t> ОС</a:t>
            </a:r>
            <a:r>
              <a:rPr lang="ru-RU" sz="2800" dirty="0" smtClean="0"/>
              <a:t>.</a:t>
            </a:r>
          </a:p>
        </p:txBody>
      </p:sp>
      <p:sp>
        <p:nvSpPr>
          <p:cNvPr id="215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0" name="Picture 2" descr="http://nbukids.files.wordpress.com/2012/02/jpg?w=210&amp;h=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04" y="0"/>
            <a:ext cx="446729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a.convdocs.org/pars_docs/refs/235/234302/234302_html_33fd3963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29"/>
            <a:ext cx="9144000" cy="681567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pPr eaLnBrk="1" hangingPunct="1"/>
            <a:r>
              <a:rPr lang="uk-UA" sz="9600" b="1" dirty="0" smtClean="0">
                <a:latin typeface="Monotype Corsiva" pitchFamily="66" charset="0"/>
              </a:rPr>
              <a:t>ЗМІСТ</a:t>
            </a:r>
            <a:endParaRPr lang="ru-RU" sz="9600" b="1" dirty="0" smtClean="0">
              <a:latin typeface="Monotype Corsiva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 action="ppaction://hlinksldjump"/>
              </a:rPr>
              <a:t>Класифікація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 action="ppaction://hlinksldjump"/>
              </a:rPr>
              <a:t>комп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 action="ppaction://hlinksldjump"/>
              </a:rPr>
              <a:t>’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 action="ppaction://hlinksldjump"/>
              </a:rPr>
              <a:t>ютерних</a:t>
            </a: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 action="ppaction://hlinksldjump"/>
              </a:rPr>
              <a:t> вірусів</a:t>
            </a:r>
            <a:endParaRPr lang="uk-UA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4" action="ppaction://hlinksldjump"/>
              </a:rPr>
              <a:t>Антивірусні </a:t>
            </a: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4" action="ppaction://hlinksldjump"/>
              </a:rPr>
              <a:t>програми</a:t>
            </a:r>
            <a:endParaRPr lang="uk-UA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uk-UA" sz="18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uk-UA" sz="18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uk-UA" sz="18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18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Для </a:t>
            </a:r>
            <a:r>
              <a:rPr lang="uk-UA" sz="18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детальної інформації натисніть на розділ який вас цікавить</a:t>
            </a:r>
            <a:endParaRPr lang="ru-RU" sz="18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-O6eYhS4_t9U/Ul0Y_VbCXyI/AAAAAAAAACA/N3Z0AQePsx8/s400/%D0%B7%D0%B0%D0%B3%D1%80%D1%83%D0%B6%D0%B5%D0%BD%D0%BD%D0%BE%D0%B5+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5867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propcinfo.com/Image/computer-viru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290" y="0"/>
            <a:ext cx="62157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0400" cy="1143000"/>
          </a:xfrm>
        </p:spPr>
        <p:txBody>
          <a:bodyPr/>
          <a:lstStyle/>
          <a:p>
            <a:pPr eaLnBrk="1" hangingPunct="1"/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Нерезидентний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2667000" cy="3276600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Зберігають активність обмежений час.</a:t>
            </a:r>
            <a:endParaRPr lang="ru-RU" sz="2800" dirty="0" smtClean="0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vitfactiv.com/images/25.10.2012/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4970"/>
            <a:ext cx="4038601" cy="472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Віруси невидимки -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стелсвіруси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Перехоплюють обертання ОС до уражених файлів і секторів дисків та   підставляють замість свого тіла незаражені ділянки диска.</a:t>
            </a:r>
            <a:r>
              <a:rPr lang="ru-RU" sz="2800" dirty="0" smtClean="0"/>
              <a:t> 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2" name="Picture 2" descr="http://masterservis24.ru/uploads/posts/2011-11/thumbs/1320995531_viri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4191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WordArt 1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458200" cy="403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46644"/>
              </a:avLst>
            </a:prstTxWarp>
          </a:bodyPr>
          <a:lstStyle/>
          <a:p>
            <a:pPr algn="ctr"/>
            <a:r>
              <a:rPr lang="ru-RU" sz="3600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/>
              </a:rPr>
              <a:t>Антивірусні</a:t>
            </a:r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6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br>
              <a:rPr lang="ru-RU" sz="36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3600" kern="10" dirty="0" err="1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/>
              </a:rPr>
              <a:t>програми</a:t>
            </a:r>
            <a:endParaRPr lang="ru-RU" sz="36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olston3d.com/wp-content/uploads/2013/11/old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b="1" u="sng" dirty="0" smtClean="0">
                <a:hlinkClick r:id="rId3" action="ppaction://hlinksldjump"/>
              </a:rPr>
              <a:t>Антивірусні програми </a:t>
            </a:r>
            <a:r>
              <a:rPr lang="uk-UA" sz="2800" dirty="0" smtClean="0"/>
              <a:t>— </a:t>
            </a:r>
            <a:r>
              <a:rPr lang="uk-UA" sz="2800" dirty="0" err="1" smtClean="0"/>
              <a:t>програми</a:t>
            </a:r>
            <a:r>
              <a:rPr lang="uk-UA" sz="2800" dirty="0" smtClean="0"/>
              <a:t> для виявлення, видалення і захищення від комп'ютерних вірусів</a:t>
            </a:r>
            <a:r>
              <a:rPr lang="uk-UA" sz="2800" dirty="0" smtClean="0"/>
              <a:t>.</a:t>
            </a:r>
            <a:endParaRPr lang="uk-UA" sz="2800" dirty="0" smtClean="0"/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Шпаргалка по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Symantec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65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914400"/>
            <a:ext cx="3657600" cy="5410200"/>
          </a:xfrm>
          <a:noFill/>
        </p:spPr>
      </p:pic>
      <p:sp>
        <p:nvSpPr>
          <p:cNvPr id="2662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400800"/>
            <a:ext cx="762000" cy="4572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400800"/>
            <a:ext cx="685800" cy="4572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3962400" y="2667000"/>
            <a:ext cx="1219200" cy="1219200"/>
          </a:xfrm>
          <a:prstGeom prst="rightArrow">
            <a:avLst>
              <a:gd name="adj1" fmla="val 31250"/>
              <a:gd name="adj2" fmla="val 233333"/>
            </a:avLst>
          </a:prstGeom>
          <a:solidFill>
            <a:schemeClr val="accent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iubavyshka.ru/_ph/57/1/97424354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9446"/>
            <a:ext cx="5257800" cy="4687677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Види антивірусних програм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066800"/>
            <a:ext cx="6400800" cy="49831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детектори або сканери</a:t>
            </a:r>
          </a:p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монітори</a:t>
            </a:r>
          </a:p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лікарі або </a:t>
            </a:r>
            <a:r>
              <a:rPr lang="uk-UA" sz="2800" dirty="0" err="1" smtClean="0">
                <a:solidFill>
                  <a:schemeClr val="tx2"/>
                </a:solidFill>
              </a:rPr>
              <a:t>фаги</a:t>
            </a:r>
            <a:endParaRPr lang="uk-UA" sz="2800" dirty="0" smtClean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ревізори</a:t>
            </a:r>
          </a:p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фільтри або </a:t>
            </a:r>
            <a:r>
              <a:rPr lang="uk-UA" sz="2800" dirty="0" err="1" smtClean="0">
                <a:solidFill>
                  <a:schemeClr val="tx2"/>
                </a:solidFill>
              </a:rPr>
              <a:t>“сторожі”</a:t>
            </a:r>
            <a:endParaRPr lang="uk-UA" sz="2800" dirty="0" smtClean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Програми вакцини, або </a:t>
            </a:r>
            <a:r>
              <a:rPr lang="uk-UA" sz="2800" dirty="0" err="1" smtClean="0">
                <a:solidFill>
                  <a:schemeClr val="tx2"/>
                </a:solidFill>
              </a:rPr>
              <a:t>імунізатори</a:t>
            </a:r>
            <a:endParaRPr lang="uk-UA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pp.nashaucheba.ru/pars_docs/refs/129/128589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Антивірусні програми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3" name="Picture 9" descr="1164180695_kavq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2667000" cy="2667001"/>
          </a:xfrm>
          <a:noFill/>
        </p:spPr>
      </p:pic>
      <p:pic>
        <p:nvPicPr>
          <p:cNvPr id="40964" name="Picture 10" descr="1200219733_antivirus_7bo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77025" y="990600"/>
            <a:ext cx="2466975" cy="3162966"/>
          </a:xfrm>
          <a:noFill/>
        </p:spPr>
      </p:pic>
      <p:pic>
        <p:nvPicPr>
          <p:cNvPr id="40965" name="Picture 11" descr="1201455845_120142458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656671"/>
            <a:ext cx="2667000" cy="3201329"/>
          </a:xfrm>
          <a:noFill/>
        </p:spPr>
      </p:pic>
      <p:pic>
        <p:nvPicPr>
          <p:cNvPr id="40966" name="Picture 12" descr="1182975226_kaspersk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86400" y="4042686"/>
            <a:ext cx="3759200" cy="2815314"/>
          </a:xfrm>
          <a:noFill/>
        </p:spPr>
      </p:pic>
      <p:sp>
        <p:nvSpPr>
          <p:cNvPr id="4096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 descr="http://best-free-soft.at.ua/_pu/0/419259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4580" name="Picture 4" descr="http://vorobus.com/wp-content/uploads/2010/07/kaspersky2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990600"/>
            <a:ext cx="4038600" cy="30670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Вікна антивірусних програм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Касперського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NOD32)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3011" name="Picture 7" descr="1181626956_Kasp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484176" cy="4800600"/>
          </a:xfrm>
          <a:noFill/>
        </p:spPr>
      </p:pic>
      <p:pic>
        <p:nvPicPr>
          <p:cNvPr id="43012" name="Picture 8" descr="1204649579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752600"/>
            <a:ext cx="4198749" cy="4750279"/>
          </a:xfrm>
          <a:noFill/>
        </p:spPr>
      </p:pic>
      <p:sp>
        <p:nvSpPr>
          <p:cNvPr id="430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static5.depositphotos.com/1036149/437/i/950/depositphotos_4374198-Virus-3d-ani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903" y="228600"/>
            <a:ext cx="347109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6553200" cy="6858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Ознаки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зараження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"/>
            <a:ext cx="5867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Зменшення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Уповільнення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комп'ютера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Затримки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виконанні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Незрозумілі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в файлах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Зміна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модифікації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файлів</a:t>
            </a:r>
            <a:r>
              <a:rPr lang="ru-RU" sz="2800" dirty="0" smtClean="0"/>
              <a:t> без причини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Незрозумілі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помилки</a:t>
            </a:r>
            <a:r>
              <a:rPr lang="ru-RU" sz="2800" dirty="0" smtClean="0"/>
              <a:t> </a:t>
            </a:r>
            <a:r>
              <a:rPr lang="en-US" sz="2800" dirty="0" smtClean="0"/>
              <a:t>Write-protection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Помилки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інсталяції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запуску </a:t>
            </a:r>
            <a:r>
              <a:rPr lang="en-US" sz="2800" dirty="0" smtClean="0"/>
              <a:t>Windows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Відключення</a:t>
            </a:r>
            <a:r>
              <a:rPr lang="ru-RU" sz="2800" dirty="0" smtClean="0"/>
              <a:t> 32-розрядного допуску до диску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Погана</a:t>
            </a:r>
            <a:r>
              <a:rPr lang="ru-RU" sz="2800" dirty="0" smtClean="0"/>
              <a:t> </a:t>
            </a:r>
            <a:r>
              <a:rPr lang="ru-RU" sz="2800" dirty="0" smtClean="0"/>
              <a:t>робота </a:t>
            </a:r>
            <a:r>
              <a:rPr lang="ru-RU" sz="2800" dirty="0" err="1" smtClean="0"/>
              <a:t>дисків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Файли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невідомого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endParaRPr lang="ru-RU" sz="2800" dirty="0"/>
          </a:p>
        </p:txBody>
      </p:sp>
      <p:pic>
        <p:nvPicPr>
          <p:cNvPr id="47106" name="Picture 2" descr="http://s3.amazonaws.com/MagicMediaForce/Blogs/2013/downloading-unwanted-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355052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 smtClean="0"/>
              <a:t>Комп'ютерний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вірус</a:t>
            </a:r>
            <a:r>
              <a:rPr lang="ru-RU" sz="2800" dirty="0" smtClean="0"/>
              <a:t> (англ. </a:t>
            </a:r>
            <a:r>
              <a:rPr lang="en-US" sz="2800" i="1" dirty="0" smtClean="0"/>
              <a:t>computer virus</a:t>
            </a:r>
            <a:r>
              <a:rPr lang="en-US" sz="2800" dirty="0" smtClean="0"/>
              <a:t>) — </a:t>
            </a:r>
            <a:r>
              <a:rPr lang="ru-RU" sz="2800" dirty="0" err="1" smtClean="0"/>
              <a:t>комп'ютерна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прихованого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саморозмноження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Одночасно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копій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віруси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: </a:t>
            </a:r>
            <a:r>
              <a:rPr lang="ru-RU" sz="2800" dirty="0" err="1" smtClean="0"/>
              <a:t>знищувати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пошкоджувати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викрадати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знижувати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унеможливлювати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подальшу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працездатність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8130" name="Picture 2" descr="http://t2.gstatic.com/images?q=tbn:ANd9GcRx2ExiGXsTbwBh8VCKDesiF3_nTPmpkKUZFo3DCcy3v-1RbW6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ticapac.pp.ua/wp-content/uploads/2010/08/20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34845"/>
            <a:ext cx="4800600" cy="342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.xvatit.com/images/c/c1/To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33"/>
            <a:ext cx="9144000" cy="686863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!!!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http://justclickit.ru/flash/comp/comp%20%281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6"/>
            <a:ext cx="4531180" cy="3429004"/>
          </a:xfrm>
          <a:prstGeom prst="rect">
            <a:avLst/>
          </a:prstGeom>
          <a:noFill/>
        </p:spPr>
      </p:pic>
      <p:pic>
        <p:nvPicPr>
          <p:cNvPr id="21508" name="Picture 4" descr="http://smayli.ru/data/smiles/komputeri-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41570"/>
            <a:ext cx="3733800" cy="34164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8"/>
          <p:cNvGraphicFramePr>
            <a:graphicFrameLocks/>
          </p:cNvGraphicFramePr>
          <p:nvPr>
            <p:ph idx="1"/>
          </p:nvPr>
        </p:nvGraphicFramePr>
        <p:xfrm>
          <a:off x="0" y="1447800"/>
          <a:ext cx="8991600" cy="5410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2" name="Picture 14" descr="http://allara-studio.ru/blog/wp-content/uploads/2013/11/%D0%9D%D0%B5%D0%BC%D0%BD%D0%BE%D0%B3%D0%BE-%D0%BF%D1%80%D0%BE-%D0%BA%D0%BE%D0%BC%D0%BF%D1%8C%D1%8E%D1%82%D0%B5%D1%80%D0%BD%D1%8B%D0%B5-%D0%B2%D0%B8%D1%80%D1%83%D1%81%D1%8B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  <p:sp>
        <p:nvSpPr>
          <p:cNvPr id="1037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6019800" cy="114300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Класифікація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ютерних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вірусів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38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AutoShape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7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019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http://2.bp.blogspot.com/-KeMwUYK1nBA/UMeqiNAXKqI/AAAAAAAAABw/g-aef98yeoQ/s1600/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4" descr="http://bestdocs.ru/pars_docs/refs/295/d-294306/294306_html_m777e4e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0"/>
            <a:ext cx="2819400" cy="253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bestdocs.ru/pars_docs/refs/295/d-294306/294306_html_ma08ad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99709"/>
            <a:ext cx="3810000" cy="315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4" name="Organization Chart 7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59436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08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rganization Chart 7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0198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411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Picture 14" descr="http://4.bp.blogspot.com/-0W-lwsCweTk/UHRR2RF1UoI/AAAAAAAAAAw/JhfLE21zK0A/s1600/yak-znayti-virus-v-komp-yute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0" cy="242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3.bp.blogspot.com/-jP2nCpAj-eo/UH1Ra8KNwwI/AAAAAAAAAA0/DJydXf80bko/s1600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2590800" cy="239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http://www.oleksandrdadak.com/wp-content/gallery/it-news/trojan_virus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77220"/>
            <a:ext cx="4495800" cy="318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2" name="Organization Chart 7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36576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513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Picture 12" descr="http://wiki.ciit.zp.ua/wikiimg/thumb/4/48/Kondakova28032013virus4.jpg/200px-Kondakova28032013viru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89604"/>
            <a:ext cx="3200400" cy="316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tech-buy.pp.ua/img/6/virusi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-55033"/>
            <a:ext cx="5257800" cy="691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-152400"/>
            <a:ext cx="4343400" cy="838200"/>
          </a:xfrm>
        </p:spPr>
        <p:txBody>
          <a:bodyPr/>
          <a:lstStyle/>
          <a:p>
            <a:pPr eaLnBrk="1" hangingPunct="1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Файлові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581400" cy="6248400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dirty="0" smtClean="0"/>
              <a:t> Вбудовуються у виконувані файли (найбільш поширений тип вірусів), або  створюють файли-двійники (компаньйон-віруси), або використовують особливості організації файлової системи (</a:t>
            </a:r>
            <a:r>
              <a:rPr lang="en-US" sz="2800" dirty="0" smtClean="0"/>
              <a:t>link </a:t>
            </a:r>
            <a:r>
              <a:rPr lang="uk-UA" sz="2800" dirty="0" smtClean="0"/>
              <a:t>віруси)</a:t>
            </a:r>
            <a:endParaRPr lang="ru-RU" sz="2800" dirty="0" smtClean="0"/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762000" cy="533400"/>
          </a:xfrm>
          <a:prstGeom prst="actionButtonHome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403</Words>
  <Application>Microsoft Office PowerPoint</Application>
  <PresentationFormat>Экран (4:3)</PresentationFormat>
  <Paragraphs>87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Оформление по умолчанию</vt:lpstr>
      <vt:lpstr>Антивірусні програмні засоби</vt:lpstr>
      <vt:lpstr>ЗМІСТ</vt:lpstr>
      <vt:lpstr>Слайд 3</vt:lpstr>
      <vt:lpstr>Класифікація комп’ютерних вірусів</vt:lpstr>
      <vt:lpstr>Слайд 5</vt:lpstr>
      <vt:lpstr>Слайд 6</vt:lpstr>
      <vt:lpstr>Слайд 7</vt:lpstr>
      <vt:lpstr>Слайд 8</vt:lpstr>
      <vt:lpstr>Файлові </vt:lpstr>
      <vt:lpstr>Завантажувальні</vt:lpstr>
      <vt:lpstr> Файлово-завантажувальні</vt:lpstr>
      <vt:lpstr>Мережні </vt:lpstr>
      <vt:lpstr>Безпечні  віруси</vt:lpstr>
      <vt:lpstr>Небезпечні віруси </vt:lpstr>
      <vt:lpstr>Найпростіші віруси  (паразитичні) </vt:lpstr>
      <vt:lpstr>Віруси-реплікатори</vt:lpstr>
      <vt:lpstr>Віруси мутанти </vt:lpstr>
      <vt:lpstr>«Троянські програми» </vt:lpstr>
      <vt:lpstr>Резидентний вірус </vt:lpstr>
      <vt:lpstr>Нерезидентний  вірус </vt:lpstr>
      <vt:lpstr>Віруси невидимки - стелсвіруси </vt:lpstr>
      <vt:lpstr>Слайд 22</vt:lpstr>
      <vt:lpstr>Слайд 23</vt:lpstr>
      <vt:lpstr>Шпаргалка по Symantec</vt:lpstr>
      <vt:lpstr>Види антивірусних програм</vt:lpstr>
      <vt:lpstr>Слайд 26</vt:lpstr>
      <vt:lpstr>Антивірусні програми</vt:lpstr>
      <vt:lpstr>Вікна антивірусних програм (Касперського та NOD32)</vt:lpstr>
      <vt:lpstr>Ознаки зараження вірусом </vt:lpstr>
      <vt:lpstr>Слайд 30</vt:lpstr>
      <vt:lpstr>Дякую за увагу!!!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39</cp:revision>
  <cp:lastPrinted>1601-01-01T00:00:00Z</cp:lastPrinted>
  <dcterms:created xsi:type="dcterms:W3CDTF">1601-01-01T00:00:00Z</dcterms:created>
  <dcterms:modified xsi:type="dcterms:W3CDTF">2014-05-08T22:43:37Z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