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8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atin typeface="Constantia" pitchFamily="18" charset="0"/>
              </a:rPr>
              <a:t>Работа ученицы 10-а класса</a:t>
            </a:r>
          </a:p>
          <a:p>
            <a:r>
              <a:rPr lang="ru-RU" dirty="0" err="1" smtClean="0">
                <a:latin typeface="Constantia" pitchFamily="18" charset="0"/>
              </a:rPr>
              <a:t>Шураевой</a:t>
            </a:r>
            <a:r>
              <a:rPr lang="ru-RU" dirty="0" smtClean="0">
                <a:latin typeface="Constantia" pitchFamily="18" charset="0"/>
              </a:rPr>
              <a:t> Кристины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ПРОТОКОЛЫ ЭЛЕКТРОННОЙ ПОЧТЫ</a:t>
            </a:r>
          </a:p>
        </p:txBody>
      </p:sp>
    </p:spTree>
    <p:extLst>
      <p:ext uri="{BB962C8B-B14F-4D97-AF65-F5344CB8AC3E}">
        <p14:creationId xmlns:p14="http://schemas.microsoft.com/office/powerpoint/2010/main" val="2256204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ФОРМАТ СООБЩЕНИЙ Э-ПОЧТЫ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RFC 5322 — Internet Message Format (2008)</a:t>
            </a:r>
          </a:p>
          <a:p>
            <a:r>
              <a:rPr lang="en-US" dirty="0"/>
              <a:t>- </a:t>
            </a:r>
            <a:r>
              <a:rPr lang="ru-RU" dirty="0"/>
              <a:t>Ограничение 998/78</a:t>
            </a:r>
          </a:p>
          <a:p>
            <a:r>
              <a:rPr lang="ru-RU" dirty="0"/>
              <a:t>- Заголовки </a:t>
            </a:r>
            <a:r>
              <a:rPr lang="en-US" dirty="0"/>
              <a:t>CRLF </a:t>
            </a:r>
            <a:r>
              <a:rPr lang="en-US" dirty="0" err="1"/>
              <a:t>CRLF</a:t>
            </a:r>
            <a:r>
              <a:rPr lang="en-US" dirty="0"/>
              <a:t> </a:t>
            </a:r>
            <a:r>
              <a:rPr lang="ru-RU" dirty="0"/>
              <a:t>Тело</a:t>
            </a:r>
          </a:p>
          <a:p>
            <a:r>
              <a:rPr lang="ru-RU" dirty="0"/>
              <a:t>- «Сгибание» заголовков (</a:t>
            </a:r>
            <a:r>
              <a:rPr lang="en-US" dirty="0"/>
              <a:t>folding)</a:t>
            </a:r>
          </a:p>
          <a:p>
            <a:r>
              <a:rPr lang="en-US" dirty="0"/>
              <a:t>- </a:t>
            </a:r>
            <a:r>
              <a:rPr lang="ru-RU" dirty="0"/>
              <a:t>Формат адреса: </a:t>
            </a:r>
            <a:r>
              <a:rPr lang="en-US" dirty="0"/>
              <a:t>John Smith &lt;john@foobar.com&gt; </a:t>
            </a:r>
          </a:p>
          <a:p>
            <a:r>
              <a:rPr lang="en-US" dirty="0"/>
              <a:t>- </a:t>
            </a:r>
            <a:r>
              <a:rPr lang="ru-RU" dirty="0"/>
              <a:t>Формат даты: </a:t>
            </a:r>
            <a:r>
              <a:rPr lang="en-US" dirty="0"/>
              <a:t>Mon, 31 Jun 2010 16:43:38 +0600</a:t>
            </a:r>
          </a:p>
          <a:p>
            <a:r>
              <a:rPr lang="en-US" dirty="0"/>
              <a:t>- </a:t>
            </a:r>
            <a:r>
              <a:rPr lang="ru-RU" dirty="0"/>
              <a:t>Стандартные заголовки, их назначение и синтаксис</a:t>
            </a:r>
          </a:p>
          <a:p>
            <a:r>
              <a:rPr lang="en-US" dirty="0"/>
              <a:t>MIME — Multipurpose Internet Mail Extensions</a:t>
            </a:r>
          </a:p>
          <a:p>
            <a:r>
              <a:rPr lang="en-US" dirty="0"/>
              <a:t>- RFC 2045 (MIME Part 1, 1996): </a:t>
            </a:r>
            <a:r>
              <a:rPr lang="ru-RU" dirty="0"/>
              <a:t>заголовки </a:t>
            </a:r>
            <a:r>
              <a:rPr lang="en-US" dirty="0"/>
              <a:t>Content-Type, Content-</a:t>
            </a:r>
            <a:r>
              <a:rPr lang="en-US" dirty="0" err="1"/>
              <a:t>TransferEncoding</a:t>
            </a:r>
            <a:r>
              <a:rPr lang="en-US" dirty="0"/>
              <a:t> (8bit, base64, quoted-printable)</a:t>
            </a:r>
          </a:p>
          <a:p>
            <a:r>
              <a:rPr lang="en-US" dirty="0"/>
              <a:t>- RFC 2046 (MIME Part 2, 1996): </a:t>
            </a:r>
            <a:r>
              <a:rPr lang="ru-RU" dirty="0"/>
              <a:t>общие описания типов для </a:t>
            </a:r>
            <a:r>
              <a:rPr lang="en-US" dirty="0"/>
              <a:t>Content-Type, </a:t>
            </a:r>
          </a:p>
          <a:p>
            <a:r>
              <a:rPr lang="ru-RU" dirty="0"/>
              <a:t>в том числе «</a:t>
            </a:r>
            <a:r>
              <a:rPr lang="en-US" dirty="0"/>
              <a:t>multipart»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5358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-243408"/>
            <a:ext cx="7772400" cy="1143000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ПРИМЕР </a:t>
            </a:r>
            <a:r>
              <a:rPr lang="en-US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IMF-</a:t>
            </a:r>
            <a:r>
              <a:rPr lang="ru-RU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СООБЩЕНИЯ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908720"/>
            <a:ext cx="9036496" cy="5688632"/>
          </a:xfrm>
        </p:spPr>
        <p:txBody>
          <a:bodyPr>
            <a:normAutofit fontScale="47500" lnSpcReduction="2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Return-path: &lt;testing@mail.ru&gt;</a:t>
            </a:r>
          </a:p>
          <a:p>
            <a:r>
              <a:rPr lang="en-US" dirty="0">
                <a:solidFill>
                  <a:srgbClr val="0070C0"/>
                </a:solidFill>
              </a:rPr>
              <a:t>Envelope-to: somebody@dfe3300.karelia.ru</a:t>
            </a:r>
          </a:p>
          <a:p>
            <a:r>
              <a:rPr lang="en-US" dirty="0">
                <a:solidFill>
                  <a:srgbClr val="0070C0"/>
                </a:solidFill>
              </a:rPr>
              <a:t>Delivery-date: Thu, 18 Apr 2002 09:19:13 +0400</a:t>
            </a:r>
          </a:p>
          <a:p>
            <a:r>
              <a:rPr lang="en-US" dirty="0">
                <a:solidFill>
                  <a:srgbClr val="0070C0"/>
                </a:solidFill>
              </a:rPr>
              <a:t>Received: from mx10.mail.ru (mx10.mail.ru [194.67.57.20])</a:t>
            </a:r>
          </a:p>
          <a:p>
            <a:r>
              <a:rPr lang="en-US" dirty="0">
                <a:solidFill>
                  <a:srgbClr val="0070C0"/>
                </a:solidFill>
              </a:rPr>
              <a:t>by dfe3300.karelia.ru (8.9.0/8.9.0) with ESMTP id JAA02601</a:t>
            </a:r>
          </a:p>
          <a:p>
            <a:r>
              <a:rPr lang="en-US" dirty="0">
                <a:solidFill>
                  <a:srgbClr val="0070C0"/>
                </a:solidFill>
              </a:rPr>
              <a:t>for &lt;somebody@dfe3300.karelia.ru&gt;; Thu, 18 Apr 2002 09:19:13 +0400</a:t>
            </a:r>
          </a:p>
          <a:p>
            <a:r>
              <a:rPr lang="en-US" dirty="0">
                <a:solidFill>
                  <a:srgbClr val="0070C0"/>
                </a:solidFill>
              </a:rPr>
              <a:t>Received: from mail by mx10.mail.ru with local (Exim FE.5)</a:t>
            </a:r>
          </a:p>
          <a:p>
            <a:r>
              <a:rPr lang="en-US" dirty="0">
                <a:solidFill>
                  <a:srgbClr val="0070C0"/>
                </a:solidFill>
              </a:rPr>
              <a:t>id 16y46o-000CfY-00</a:t>
            </a:r>
          </a:p>
          <a:p>
            <a:r>
              <a:rPr lang="en-US" dirty="0">
                <a:solidFill>
                  <a:srgbClr val="0070C0"/>
                </a:solidFill>
              </a:rPr>
              <a:t>for somebody@dfe3300.karelia.ru; Thu, 18 Apr 2002 09:05:26 +0400 </a:t>
            </a:r>
          </a:p>
          <a:p>
            <a:r>
              <a:rPr lang="en-US" dirty="0">
                <a:solidFill>
                  <a:srgbClr val="0070C0"/>
                </a:solidFill>
              </a:rPr>
              <a:t>Received: from [213.59.200.7] by win.mail.ru with HTTP;</a:t>
            </a:r>
          </a:p>
          <a:p>
            <a:r>
              <a:rPr lang="en-US" dirty="0">
                <a:solidFill>
                  <a:srgbClr val="0070C0"/>
                </a:solidFill>
              </a:rPr>
              <a:t>Thu, 18 Apr 2002 09:05:26 +0400</a:t>
            </a:r>
          </a:p>
          <a:p>
            <a:r>
              <a:rPr lang="en-US" dirty="0"/>
              <a:t>From: "Testing" &lt;testing@mail.ru&gt;</a:t>
            </a:r>
          </a:p>
          <a:p>
            <a:r>
              <a:rPr lang="en-US" dirty="0"/>
              <a:t>To: somebody@dfe3300.karelia.ru</a:t>
            </a:r>
          </a:p>
          <a:p>
            <a:r>
              <a:rPr lang="en-US" dirty="0"/>
              <a:t>Subject: For testing purposes only</a:t>
            </a:r>
          </a:p>
          <a:p>
            <a:r>
              <a:rPr lang="en-US" dirty="0"/>
              <a:t>Mime-Version: 1.0</a:t>
            </a:r>
          </a:p>
          <a:p>
            <a:r>
              <a:rPr lang="en-US" dirty="0"/>
              <a:t>X-Mailer: </a:t>
            </a:r>
            <a:r>
              <a:rPr lang="en-US" dirty="0" err="1"/>
              <a:t>mPOP</a:t>
            </a:r>
            <a:r>
              <a:rPr lang="en-US" dirty="0"/>
              <a:t> Web-Mail 2.19</a:t>
            </a:r>
          </a:p>
          <a:p>
            <a:r>
              <a:rPr lang="en-US" dirty="0"/>
              <a:t>X-Originating-IP: [213.59.200.7]</a:t>
            </a:r>
          </a:p>
          <a:p>
            <a:r>
              <a:rPr lang="en-US" dirty="0"/>
              <a:t>Date: Thu, 18 Apr 2002 09:05:26 +0400</a:t>
            </a:r>
          </a:p>
          <a:p>
            <a:r>
              <a:rPr lang="en-US" dirty="0"/>
              <a:t>Reply-To: "Testing" &lt;testing@mail.ru&gt;</a:t>
            </a:r>
          </a:p>
          <a:p>
            <a:r>
              <a:rPr lang="en-US" dirty="0"/>
              <a:t>Content-Type: text/plain; charset=koi8-r</a:t>
            </a:r>
          </a:p>
          <a:p>
            <a:r>
              <a:rPr lang="en-US" dirty="0"/>
              <a:t>Content-Transfer-Encoding: 8bit</a:t>
            </a:r>
          </a:p>
          <a:p>
            <a:r>
              <a:rPr lang="en-US" dirty="0"/>
              <a:t>Message-Id: &lt;E16y46o-000CfY-00@f5.mail.ru&gt;</a:t>
            </a:r>
          </a:p>
          <a:p>
            <a:r>
              <a:rPr lang="en-US" dirty="0"/>
              <a:t>X-UIDL: 74fb663e2be8352b3a0b88ca08030c1e</a:t>
            </a:r>
          </a:p>
          <a:p>
            <a:r>
              <a:rPr lang="ru-RU" dirty="0"/>
              <a:t>Тестовое сообщение.</a:t>
            </a:r>
          </a:p>
        </p:txBody>
      </p:sp>
    </p:spTree>
    <p:extLst>
      <p:ext uri="{BB962C8B-B14F-4D97-AF65-F5344CB8AC3E}">
        <p14:creationId xmlns:p14="http://schemas.microsoft.com/office/powerpoint/2010/main" val="1608520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БЕЗОПАСНОСТЬ Э-ПОЧТЫ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Шифрование SMTP-сеансов</a:t>
            </a:r>
          </a:p>
          <a:p>
            <a:r>
              <a:rPr lang="ru-RU" dirty="0"/>
              <a:t>- команда STARTTLS</a:t>
            </a:r>
          </a:p>
          <a:p>
            <a:r>
              <a:rPr lang="ru-RU" dirty="0"/>
              <a:t>- пользователь может требовать шифрования только на первом участке </a:t>
            </a:r>
          </a:p>
          <a:p>
            <a:r>
              <a:rPr lang="ru-RU" dirty="0"/>
              <a:t>передачи сообщения, на остальных участках — как получится...</a:t>
            </a:r>
          </a:p>
          <a:p>
            <a:r>
              <a:rPr lang="ru-RU" dirty="0"/>
              <a:t>- в ящик получателя сообщение помещается «как есть»</a:t>
            </a:r>
          </a:p>
          <a:p>
            <a:r>
              <a:rPr lang="ru-RU" dirty="0"/>
              <a:t>Шифрование тела сообщения</a:t>
            </a:r>
          </a:p>
          <a:p>
            <a:r>
              <a:rPr lang="ru-RU" dirty="0"/>
              <a:t>- S/MIME (на основе централизованной PKI)</a:t>
            </a:r>
          </a:p>
          <a:p>
            <a:r>
              <a:rPr lang="ru-RU" dirty="0"/>
              <a:t>- </a:t>
            </a:r>
            <a:r>
              <a:rPr lang="ru-RU" dirty="0" err="1"/>
              <a:t>OpenPGP</a:t>
            </a:r>
            <a:r>
              <a:rPr lang="ru-RU" dirty="0"/>
              <a:t> (на основе </a:t>
            </a:r>
            <a:r>
              <a:rPr lang="ru-RU" dirty="0" err="1"/>
              <a:t>web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trust</a:t>
            </a:r>
            <a:r>
              <a:rPr lang="ru-RU" dirty="0"/>
              <a:t>, «на взаимном доверии»)</a:t>
            </a:r>
          </a:p>
          <a:p>
            <a:r>
              <a:rPr lang="ru-RU" dirty="0"/>
              <a:t>- заголовки не шифруются</a:t>
            </a:r>
          </a:p>
          <a:p>
            <a:r>
              <a:rPr lang="ru-RU" dirty="0"/>
              <a:t>Шифрование MRA</a:t>
            </a:r>
          </a:p>
          <a:p>
            <a:r>
              <a:rPr lang="ru-RU" dirty="0"/>
              <a:t>- TLS/SSL</a:t>
            </a:r>
          </a:p>
        </p:txBody>
      </p:sp>
    </p:spTree>
    <p:extLst>
      <p:ext uri="{BB962C8B-B14F-4D97-AF65-F5344CB8AC3E}">
        <p14:creationId xmlns:p14="http://schemas.microsoft.com/office/powerpoint/2010/main" val="352673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БОРЬБА СО СПАМОМ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DNSBL — DNS-</a:t>
            </a:r>
            <a:r>
              <a:rPr lang="ru-RU" dirty="0" err="1"/>
              <a:t>based</a:t>
            </a:r>
            <a:r>
              <a:rPr lang="ru-RU" dirty="0"/>
              <a:t> </a:t>
            </a:r>
            <a:r>
              <a:rPr lang="ru-RU" dirty="0" err="1"/>
              <a:t>Blackhole</a:t>
            </a:r>
            <a:r>
              <a:rPr lang="ru-RU" dirty="0"/>
              <a:t> </a:t>
            </a:r>
            <a:r>
              <a:rPr lang="ru-RU" dirty="0" err="1"/>
              <a:t>List</a:t>
            </a:r>
            <a:endParaRPr lang="ru-RU" dirty="0"/>
          </a:p>
          <a:p>
            <a:r>
              <a:rPr lang="ru-RU" dirty="0"/>
              <a:t>MTA после команды EHLO/HELO обращается к DNSBL с DNS-запросом. </a:t>
            </a:r>
          </a:p>
          <a:p>
            <a:r>
              <a:rPr lang="ru-RU" dirty="0"/>
              <a:t>Если хост в списке, может быть опциональная TXT-запись, объясняющая </a:t>
            </a:r>
          </a:p>
          <a:p>
            <a:r>
              <a:rPr lang="ru-RU" dirty="0"/>
              <a:t>причину.</a:t>
            </a:r>
          </a:p>
          <a:p>
            <a:r>
              <a:rPr lang="ru-RU" dirty="0"/>
              <a:t>Недостатки:</a:t>
            </a:r>
          </a:p>
          <a:p>
            <a:r>
              <a:rPr lang="ru-RU" dirty="0"/>
              <a:t>- в список попадают динамические или </a:t>
            </a:r>
            <a:r>
              <a:rPr lang="ru-RU" dirty="0" err="1"/>
              <a:t>dial-up</a:t>
            </a:r>
            <a:r>
              <a:rPr lang="ru-RU" dirty="0"/>
              <a:t> адреса</a:t>
            </a:r>
          </a:p>
          <a:p>
            <a:r>
              <a:rPr lang="ru-RU" dirty="0"/>
              <a:t>- у разных списков разная политика занесения/исключения из списка</a:t>
            </a:r>
          </a:p>
          <a:p>
            <a:r>
              <a:rPr lang="ru-RU" dirty="0"/>
              <a:t>Бывают DNSWL.</a:t>
            </a:r>
          </a:p>
        </p:txBody>
      </p:sp>
    </p:spTree>
    <p:extLst>
      <p:ext uri="{BB962C8B-B14F-4D97-AF65-F5344CB8AC3E}">
        <p14:creationId xmlns:p14="http://schemas.microsoft.com/office/powerpoint/2010/main" val="320842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БОРЬБА СО СПАМОМ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DKIM — </a:t>
            </a:r>
            <a:r>
              <a:rPr lang="en-US" dirty="0" err="1"/>
              <a:t>DomainKeys</a:t>
            </a:r>
            <a:r>
              <a:rPr lang="en-US" dirty="0"/>
              <a:t> Identified Mail, RFC 4686 (</a:t>
            </a:r>
            <a:r>
              <a:rPr lang="ru-RU" dirty="0"/>
              <a:t>сентябрь 2006)</a:t>
            </a:r>
          </a:p>
          <a:p>
            <a:r>
              <a:rPr lang="ru-RU" dirty="0"/>
              <a:t>Цифровая подпись подтверждает, что письмо прошло через указанный </a:t>
            </a:r>
          </a:p>
          <a:p>
            <a:r>
              <a:rPr lang="en-US" dirty="0"/>
              <a:t>MTA (MSA) </a:t>
            </a:r>
            <a:r>
              <a:rPr lang="ru-RU" dirty="0"/>
              <a:t>и с тех пор не изменилось. Проверяется тело письма и </a:t>
            </a:r>
            <a:r>
              <a:rPr lang="en-US" dirty="0"/>
              <a:t>IMF-</a:t>
            </a:r>
          </a:p>
          <a:p>
            <a:r>
              <a:rPr lang="ru-RU" dirty="0"/>
              <a:t>заголовки.</a:t>
            </a:r>
          </a:p>
          <a:p>
            <a:r>
              <a:rPr lang="en-US" dirty="0"/>
              <a:t>DKIM-Signature: v=1; a=rsa-sha256; q=</a:t>
            </a:r>
            <a:r>
              <a:rPr lang="en-US" dirty="0" err="1"/>
              <a:t>dns</a:t>
            </a:r>
            <a:r>
              <a:rPr lang="en-US" dirty="0"/>
              <a:t>/txt; c=relaxed/relaxed; d=mail.ru; s=mail;</a:t>
            </a:r>
          </a:p>
          <a:p>
            <a:r>
              <a:rPr lang="en-US" dirty="0"/>
              <a:t>h=Message-Id:Content-Transfer-Encoding:Content-Type:Reply-To:Date:MimeVersion:Subject:To:From;</a:t>
            </a:r>
          </a:p>
          <a:p>
            <a:r>
              <a:rPr lang="en-US" dirty="0" err="1"/>
              <a:t>bh</a:t>
            </a:r>
            <a:r>
              <a:rPr lang="en-US" dirty="0"/>
              <a:t>=Yl3yi1nGD9QBYSGKMbxxmt0g2eJuG68hpyXVHj/R4yA=;</a:t>
            </a:r>
          </a:p>
          <a:p>
            <a:r>
              <a:rPr lang="en-US" dirty="0"/>
              <a:t>b=qgbHJ1ASsaDXQKmJXYSeO9R2llJSv6IDxaRapviXeL/1y8Fx57uxxKRiwxjju6sEV6UtxwuaKt</a:t>
            </a:r>
          </a:p>
          <a:p>
            <a:r>
              <a:rPr lang="en-US" dirty="0"/>
              <a:t>EyBy9t6BYu+IcMR/bGKg0xhtmOKFkNqJFVfK/OxEMqkpuml6IiAhrC;</a:t>
            </a:r>
          </a:p>
          <a:p>
            <a:r>
              <a:rPr lang="en-US" dirty="0"/>
              <a:t>mail._domainkey.mail.ru. TXT "v=DKIM1\; k=</a:t>
            </a:r>
            <a:r>
              <a:rPr lang="en-US" dirty="0" err="1"/>
              <a:t>rsa</a:t>
            </a:r>
            <a:r>
              <a:rPr lang="en-US" dirty="0"/>
              <a:t>\; </a:t>
            </a:r>
          </a:p>
          <a:p>
            <a:r>
              <a:rPr lang="en-US" dirty="0"/>
              <a:t>p=MHwwDQYJKoZIhvcNAQEBBQADawAwaAJhAODC5C9WNSkAFqb27aDBBJOahA+cmnlrh7fbLfaQ22QJLA</a:t>
            </a:r>
          </a:p>
          <a:p>
            <a:r>
              <a:rPr lang="en-US" dirty="0" err="1"/>
              <a:t>vLhhKOzYtol</a:t>
            </a:r>
            <a:r>
              <a:rPr lang="en-US" dirty="0"/>
              <a:t>/2sGVQCpYv4jkf1maaQtwFqJ91jFiPYdjGvOb4e6LEnJYZ1tZt04Rf6eRSJ9vNcHrWAVD</a:t>
            </a:r>
          </a:p>
          <a:p>
            <a:r>
              <a:rPr lang="en-US" dirty="0" err="1"/>
              <a:t>vKTwIDAQAB</a:t>
            </a:r>
            <a:r>
              <a:rPr lang="en-US" dirty="0"/>
              <a:t>"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871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БОРЬБА СО СПАМОМ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49552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SPF — </a:t>
            </a:r>
            <a:r>
              <a:rPr lang="ru-RU" dirty="0" err="1"/>
              <a:t>Sender</a:t>
            </a:r>
            <a:r>
              <a:rPr lang="ru-RU" dirty="0"/>
              <a:t> </a:t>
            </a:r>
            <a:r>
              <a:rPr lang="ru-RU" dirty="0" err="1"/>
              <a:t>Policy</a:t>
            </a:r>
            <a:r>
              <a:rPr lang="ru-RU" dirty="0"/>
              <a:t> </a:t>
            </a:r>
            <a:r>
              <a:rPr lang="ru-RU" dirty="0" err="1"/>
              <a:t>Framework</a:t>
            </a:r>
            <a:r>
              <a:rPr lang="ru-RU" dirty="0"/>
              <a:t>, RFC 4408 (апрель 2006)</a:t>
            </a:r>
          </a:p>
          <a:p>
            <a:r>
              <a:rPr lang="ru-RU" dirty="0"/>
              <a:t>MTA проверяет через спец. записи в DNS (запись типа SPF, ранее TXT), </a:t>
            </a:r>
          </a:p>
          <a:p>
            <a:r>
              <a:rPr lang="ru-RU" dirty="0"/>
              <a:t>что хост-клиент имеет право отправлять сообщения с отправителем из </a:t>
            </a:r>
          </a:p>
          <a:p>
            <a:r>
              <a:rPr lang="ru-RU" dirty="0"/>
              <a:t>указанного домена (проверка HELO/EHLO, и MAIL FROM).</a:t>
            </a:r>
          </a:p>
          <a:p>
            <a:r>
              <a:rPr lang="ru-RU" dirty="0"/>
              <a:t>Если домен публикует SPF-запись, меньше вероятность, что </a:t>
            </a:r>
            <a:r>
              <a:rPr lang="ru-RU" dirty="0" err="1"/>
              <a:t>спамеры</a:t>
            </a:r>
            <a:r>
              <a:rPr lang="ru-RU" dirty="0"/>
              <a:t> будут </a:t>
            </a:r>
          </a:p>
          <a:p>
            <a:r>
              <a:rPr lang="ru-RU" dirty="0"/>
              <a:t>подделываться под письма из этого домена. Поскольку такой домен будет </a:t>
            </a:r>
          </a:p>
          <a:p>
            <a:r>
              <a:rPr lang="ru-RU" dirty="0"/>
              <a:t>менее привлекателен для </a:t>
            </a:r>
            <a:r>
              <a:rPr lang="ru-RU" dirty="0" err="1"/>
              <a:t>спамеров</a:t>
            </a:r>
            <a:r>
              <a:rPr lang="ru-RU" dirty="0"/>
              <a:t>, больше вероятность, что письма из </a:t>
            </a:r>
          </a:p>
          <a:p>
            <a:r>
              <a:rPr lang="ru-RU" dirty="0"/>
              <a:t>него будут чаще из него доходить до получателей.</a:t>
            </a:r>
          </a:p>
          <a:p>
            <a:r>
              <a:rPr lang="ru-RU" dirty="0"/>
              <a:t>Не предусмотрен анализ самого сообщения.</a:t>
            </a:r>
          </a:p>
          <a:p>
            <a:r>
              <a:rPr lang="ru-RU" dirty="0"/>
              <a:t>mail.ru. TXT "v=spf1 ip4:94.100.176.0/20 ip4:217.69.128.0/21 ip4:195.218.168.66 </a:t>
            </a:r>
          </a:p>
          <a:p>
            <a:r>
              <a:rPr lang="ru-RU" dirty="0"/>
              <a:t>~</a:t>
            </a:r>
            <a:r>
              <a:rPr lang="ru-RU" dirty="0" err="1"/>
              <a:t>all</a:t>
            </a:r>
            <a:r>
              <a:rPr lang="ru-RU" dirty="0"/>
              <a:t>"</a:t>
            </a:r>
          </a:p>
          <a:p>
            <a:r>
              <a:rPr lang="ru-RU" dirty="0"/>
              <a:t>+ или пусто = PASS, ? = NEUTRAL, ~ = SOFTFAIL, - = FAIL</a:t>
            </a:r>
          </a:p>
        </p:txBody>
      </p:sp>
    </p:spTree>
    <p:extLst>
      <p:ext uri="{BB962C8B-B14F-4D97-AF65-F5344CB8AC3E}">
        <p14:creationId xmlns:p14="http://schemas.microsoft.com/office/powerpoint/2010/main" val="2030374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ПРОТОКОЛЫ ЭЛЕКТРОННОЙ ПОЧТЫ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447800"/>
            <a:ext cx="8507288" cy="507754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SMTP — Simple Mail Transfer Protocol</a:t>
            </a:r>
          </a:p>
          <a:p>
            <a:r>
              <a:rPr lang="en-US" dirty="0"/>
              <a:t>RFC 821 — </a:t>
            </a:r>
            <a:r>
              <a:rPr lang="ru-RU" dirty="0"/>
              <a:t>август 1982, ..., </a:t>
            </a:r>
            <a:r>
              <a:rPr lang="en-US" dirty="0"/>
              <a:t>RFC 5321 — </a:t>
            </a:r>
            <a:r>
              <a:rPr lang="ru-RU" dirty="0"/>
              <a:t>октябрь 2008,</a:t>
            </a:r>
          </a:p>
          <a:p>
            <a:r>
              <a:rPr lang="en-US" dirty="0"/>
              <a:t>RFC 5336 — </a:t>
            </a:r>
            <a:r>
              <a:rPr lang="ru-RU" dirty="0"/>
              <a:t>поддержка </a:t>
            </a:r>
            <a:r>
              <a:rPr lang="en-US" dirty="0"/>
              <a:t>utf-8 </a:t>
            </a:r>
            <a:r>
              <a:rPr lang="ru-RU" dirty="0"/>
              <a:t>в адресах (2007)</a:t>
            </a:r>
          </a:p>
          <a:p>
            <a:r>
              <a:rPr lang="en-US" dirty="0"/>
              <a:t>Internet Message Format</a:t>
            </a:r>
          </a:p>
          <a:p>
            <a:r>
              <a:rPr lang="en-US" dirty="0"/>
              <a:t>RFC 822 — </a:t>
            </a:r>
            <a:r>
              <a:rPr lang="ru-RU" dirty="0"/>
              <a:t>август 1982, ..., </a:t>
            </a:r>
            <a:r>
              <a:rPr lang="en-US" dirty="0"/>
              <a:t>RFC 5322 — </a:t>
            </a:r>
            <a:r>
              <a:rPr lang="ru-RU" dirty="0"/>
              <a:t>октябрь 2008,</a:t>
            </a:r>
          </a:p>
          <a:p>
            <a:r>
              <a:rPr lang="en-US" dirty="0"/>
              <a:t>RFC 5335 — </a:t>
            </a:r>
            <a:r>
              <a:rPr lang="ru-RU" dirty="0"/>
              <a:t>поддержка </a:t>
            </a:r>
            <a:r>
              <a:rPr lang="en-US" dirty="0"/>
              <a:t>utf-8 </a:t>
            </a:r>
            <a:r>
              <a:rPr lang="ru-RU" dirty="0"/>
              <a:t>в заголовках (2007)</a:t>
            </a:r>
          </a:p>
          <a:p>
            <a:r>
              <a:rPr lang="en-US" dirty="0"/>
              <a:t>POP3 — Post Office Protocol</a:t>
            </a:r>
          </a:p>
          <a:p>
            <a:r>
              <a:rPr lang="en-US" dirty="0"/>
              <a:t>RFC 1081 — </a:t>
            </a:r>
            <a:r>
              <a:rPr lang="ru-RU" dirty="0"/>
              <a:t>ноябрь 1988, ..., </a:t>
            </a:r>
            <a:r>
              <a:rPr lang="en-US" dirty="0"/>
              <a:t>RFC 1939 — </a:t>
            </a:r>
            <a:r>
              <a:rPr lang="ru-RU" dirty="0"/>
              <a:t>май 1996,</a:t>
            </a:r>
          </a:p>
          <a:p>
            <a:r>
              <a:rPr lang="en-US" dirty="0"/>
              <a:t>RFC 2449, ... — </a:t>
            </a:r>
            <a:r>
              <a:rPr lang="ru-RU" dirty="0"/>
              <a:t>расширения </a:t>
            </a:r>
            <a:r>
              <a:rPr lang="en-US" dirty="0"/>
              <a:t>POP3 (1998)</a:t>
            </a:r>
          </a:p>
          <a:p>
            <a:r>
              <a:rPr lang="en-US" dirty="0"/>
              <a:t>IMAP4 — Internet Message Access Protocol</a:t>
            </a:r>
          </a:p>
          <a:p>
            <a:r>
              <a:rPr lang="en-US" dirty="0"/>
              <a:t>RFC 1730 — </a:t>
            </a:r>
            <a:r>
              <a:rPr lang="ru-RU" dirty="0"/>
              <a:t>декабрь 1994, ..., </a:t>
            </a:r>
            <a:r>
              <a:rPr lang="en-US" dirty="0"/>
              <a:t>RFC 3501 — </a:t>
            </a:r>
            <a:r>
              <a:rPr lang="ru-RU" dirty="0"/>
              <a:t>март 2003,</a:t>
            </a:r>
          </a:p>
          <a:p>
            <a:r>
              <a:rPr lang="en-US" dirty="0"/>
              <a:t>RFC 4466, 4469, 4551, 5032, 5182, 5738, ... — </a:t>
            </a:r>
            <a:r>
              <a:rPr lang="ru-RU" dirty="0"/>
              <a:t>расширения</a:t>
            </a:r>
          </a:p>
        </p:txBody>
      </p:sp>
    </p:spTree>
    <p:extLst>
      <p:ext uri="{BB962C8B-B14F-4D97-AF65-F5344CB8AC3E}">
        <p14:creationId xmlns:p14="http://schemas.microsoft.com/office/powerpoint/2010/main" val="54190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0584" y="-22816"/>
            <a:ext cx="7772400" cy="1143000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СХЕМА ТРАНСПОРТА Э-ПОЧТЫ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447800"/>
            <a:ext cx="8507288" cy="52215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000" dirty="0" smtClean="0"/>
              <a:t>RFC </a:t>
            </a:r>
            <a:r>
              <a:rPr lang="fr-FR" sz="2000" dirty="0"/>
              <a:t>5598 — Internet Mail Architecture (июль 2009</a:t>
            </a:r>
            <a:r>
              <a:rPr lang="fr-FR" sz="2000" dirty="0" smtClean="0"/>
              <a:t>)</a:t>
            </a:r>
            <a:endParaRPr lang="ru-RU" sz="2000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sz="800" dirty="0" smtClean="0"/>
          </a:p>
          <a:p>
            <a:pPr marL="0" indent="0">
              <a:buNone/>
            </a:pPr>
            <a:endParaRPr lang="ru-RU" sz="800" dirty="0"/>
          </a:p>
          <a:p>
            <a:pPr marL="0" indent="0">
              <a:buNone/>
            </a:pPr>
            <a:r>
              <a:rPr lang="en-US" sz="1200" dirty="0" smtClean="0"/>
              <a:t>MUA </a:t>
            </a:r>
            <a:r>
              <a:rPr lang="en-US" sz="1200" dirty="0"/>
              <a:t>= Message User Agent (</a:t>
            </a:r>
            <a:r>
              <a:rPr lang="ru-RU" sz="1200" dirty="0"/>
              <a:t>например, </a:t>
            </a:r>
            <a:r>
              <a:rPr lang="en-US" sz="1200" dirty="0"/>
              <a:t>Thunderbird, The Bat, ...)</a:t>
            </a:r>
          </a:p>
          <a:p>
            <a:pPr marL="0" indent="0">
              <a:buNone/>
            </a:pPr>
            <a:r>
              <a:rPr lang="en-US" sz="1200" dirty="0"/>
              <a:t>MS = Message Store (</a:t>
            </a:r>
            <a:r>
              <a:rPr lang="ru-RU" sz="1200" dirty="0"/>
              <a:t>например, </a:t>
            </a:r>
            <a:r>
              <a:rPr lang="en-US" sz="1200" dirty="0" err="1"/>
              <a:t>mbox</a:t>
            </a:r>
            <a:r>
              <a:rPr lang="en-US" sz="1200" dirty="0"/>
              <a:t>, </a:t>
            </a:r>
            <a:r>
              <a:rPr lang="en-US" sz="1200" dirty="0" err="1"/>
              <a:t>maildir</a:t>
            </a:r>
            <a:r>
              <a:rPr lang="en-US" sz="1200" dirty="0"/>
              <a:t>)</a:t>
            </a:r>
          </a:p>
          <a:p>
            <a:pPr marL="0" indent="0">
              <a:buNone/>
            </a:pPr>
            <a:r>
              <a:rPr lang="en-US" sz="1200" dirty="0"/>
              <a:t>MSA = Message Submission Agent (</a:t>
            </a:r>
            <a:r>
              <a:rPr lang="ru-RU" sz="1200" dirty="0"/>
              <a:t>например, </a:t>
            </a:r>
            <a:r>
              <a:rPr lang="en-US" sz="1200" dirty="0"/>
              <a:t>postfix, exim4, ...)</a:t>
            </a:r>
          </a:p>
          <a:p>
            <a:pPr marL="0" indent="0">
              <a:buNone/>
            </a:pPr>
            <a:r>
              <a:rPr lang="en-US" sz="1200" dirty="0"/>
              <a:t>MTA = Message Transfer Agent (</a:t>
            </a:r>
            <a:r>
              <a:rPr lang="ru-RU" sz="1200" dirty="0"/>
              <a:t>например, </a:t>
            </a:r>
            <a:r>
              <a:rPr lang="en-US" sz="1200" dirty="0"/>
              <a:t>postfix, exim4, ...)</a:t>
            </a:r>
          </a:p>
          <a:p>
            <a:pPr marL="0" indent="0">
              <a:buNone/>
            </a:pPr>
            <a:r>
              <a:rPr lang="en-US" sz="1200" dirty="0"/>
              <a:t>MDA = Message Delivery Agent (</a:t>
            </a:r>
            <a:r>
              <a:rPr lang="ru-RU" sz="1200" dirty="0"/>
              <a:t>например, </a:t>
            </a:r>
            <a:r>
              <a:rPr lang="en-US" sz="1200" dirty="0" err="1"/>
              <a:t>cyrus</a:t>
            </a:r>
            <a:r>
              <a:rPr lang="en-US" sz="1200" dirty="0"/>
              <a:t>, </a:t>
            </a:r>
            <a:r>
              <a:rPr lang="en-US" sz="1200" dirty="0" err="1"/>
              <a:t>procmail</a:t>
            </a:r>
            <a:r>
              <a:rPr lang="en-US" sz="1200" dirty="0"/>
              <a:t>, ...)</a:t>
            </a:r>
          </a:p>
          <a:p>
            <a:pPr marL="0" indent="0">
              <a:buNone/>
            </a:pPr>
            <a:r>
              <a:rPr lang="en-US" sz="1200" dirty="0"/>
              <a:t>MRA = Message Retrieval Agent (</a:t>
            </a:r>
            <a:r>
              <a:rPr lang="ru-RU" sz="1200" dirty="0"/>
              <a:t>например, </a:t>
            </a:r>
            <a:r>
              <a:rPr lang="en-US" sz="1200" dirty="0" err="1"/>
              <a:t>fetchmail</a:t>
            </a:r>
            <a:r>
              <a:rPr lang="en-US" sz="1200" dirty="0"/>
              <a:t>)</a:t>
            </a:r>
          </a:p>
          <a:p>
            <a:pPr marL="0" indent="0">
              <a:buNone/>
            </a:pPr>
            <a:r>
              <a:rPr lang="en-US" sz="1200" dirty="0"/>
              <a:t>DSN = Delivery Status Notification (</a:t>
            </a:r>
            <a:r>
              <a:rPr lang="ru-RU" sz="1200" dirty="0"/>
              <a:t>получатель — </a:t>
            </a:r>
            <a:r>
              <a:rPr lang="en-US" sz="1200" dirty="0" err="1"/>
              <a:t>SMTP.MailFrom</a:t>
            </a:r>
            <a:r>
              <a:rPr lang="en-US" sz="1200" dirty="0"/>
              <a:t>)</a:t>
            </a:r>
          </a:p>
          <a:p>
            <a:pPr marL="0" indent="0">
              <a:buNone/>
            </a:pPr>
            <a:r>
              <a:rPr lang="en-US" sz="1200" dirty="0"/>
              <a:t>MDN = Message Disposition Notification (</a:t>
            </a:r>
            <a:r>
              <a:rPr lang="ru-RU" sz="1200" dirty="0"/>
              <a:t>получатель — </a:t>
            </a:r>
            <a:r>
              <a:rPr lang="en-US" sz="1200" dirty="0"/>
              <a:t>Disposition-Notification-To)</a:t>
            </a:r>
            <a:endParaRPr lang="ru-RU" sz="1200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44824"/>
            <a:ext cx="8640960" cy="2484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318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-243408"/>
            <a:ext cx="7772400" cy="1143000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СХЕМА ТРАНСПОРТА Э-ПОЧТЫ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1266504"/>
            <a:ext cx="1872208" cy="518683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1800" dirty="0"/>
              <a:t>Message User Agent:</a:t>
            </a:r>
          </a:p>
          <a:p>
            <a:r>
              <a:rPr lang="ru-RU" sz="1800" dirty="0" err="1" smtClean="0"/>
              <a:t>отборажение</a:t>
            </a:r>
            <a:r>
              <a:rPr lang="ru-RU" sz="1800" dirty="0" smtClean="0"/>
              <a:t> </a:t>
            </a:r>
            <a:r>
              <a:rPr lang="ru-RU" sz="1800" dirty="0"/>
              <a:t>и редактирование текста </a:t>
            </a:r>
          </a:p>
          <a:p>
            <a:r>
              <a:rPr lang="ru-RU" sz="1800" dirty="0"/>
              <a:t>письма;</a:t>
            </a:r>
          </a:p>
          <a:p>
            <a:r>
              <a:rPr lang="ru-RU" sz="1800" dirty="0" smtClean="0"/>
              <a:t>формирование </a:t>
            </a:r>
            <a:r>
              <a:rPr lang="ru-RU" sz="1800" dirty="0"/>
              <a:t>заголовков </a:t>
            </a:r>
            <a:r>
              <a:rPr lang="en-US" sz="1800" dirty="0"/>
              <a:t>RFC </a:t>
            </a:r>
            <a:r>
              <a:rPr lang="en-US" sz="1800" dirty="0" smtClean="0"/>
              <a:t>5335;</a:t>
            </a:r>
          </a:p>
          <a:p>
            <a:r>
              <a:rPr lang="en-US" sz="1800" dirty="0" smtClean="0"/>
              <a:t>SMTP-</a:t>
            </a:r>
            <a:r>
              <a:rPr lang="ru-RU" sz="1800" dirty="0"/>
              <a:t>клиент для </a:t>
            </a:r>
            <a:r>
              <a:rPr lang="ru-RU" sz="1800" dirty="0" err="1"/>
              <a:t>вз.д</a:t>
            </a:r>
            <a:r>
              <a:rPr lang="ru-RU" sz="1800" dirty="0"/>
              <a:t>. с </a:t>
            </a:r>
            <a:r>
              <a:rPr lang="en-US" sz="1800" dirty="0"/>
              <a:t>MSA/MTA;</a:t>
            </a:r>
          </a:p>
          <a:p>
            <a:r>
              <a:rPr lang="en-US" sz="1800" dirty="0" smtClean="0"/>
              <a:t>Message </a:t>
            </a:r>
            <a:r>
              <a:rPr lang="en-US" sz="1800" dirty="0"/>
              <a:t>Retrieval Agent (POP-, </a:t>
            </a:r>
            <a:r>
              <a:rPr lang="en-US" sz="1800" dirty="0" smtClean="0"/>
              <a:t>IMAP-</a:t>
            </a:r>
            <a:r>
              <a:rPr lang="ru-RU" sz="1800" dirty="0" smtClean="0"/>
              <a:t>)</a:t>
            </a:r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660232" y="1268760"/>
            <a:ext cx="2286000" cy="4801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dirty="0" err="1"/>
              <a:t>Message</a:t>
            </a:r>
            <a:r>
              <a:rPr lang="ru-RU" dirty="0"/>
              <a:t> </a:t>
            </a:r>
            <a:r>
              <a:rPr lang="ru-RU" dirty="0" err="1"/>
              <a:t>Submission</a:t>
            </a:r>
            <a:r>
              <a:rPr lang="ru-RU" dirty="0"/>
              <a:t> </a:t>
            </a:r>
            <a:r>
              <a:rPr lang="ru-RU" dirty="0" err="1"/>
              <a:t>Agent</a:t>
            </a:r>
            <a:r>
              <a:rPr lang="ru-RU" dirty="0"/>
              <a:t>:</a:t>
            </a:r>
          </a:p>
          <a:p>
            <a:r>
              <a:rPr lang="ru-RU" dirty="0"/>
              <a:t>SMTP, порт 587</a:t>
            </a:r>
          </a:p>
          <a:p>
            <a:r>
              <a:rPr lang="ru-RU" dirty="0"/>
              <a:t>- авторизация и аутентификация;</a:t>
            </a:r>
          </a:p>
          <a:p>
            <a:r>
              <a:rPr lang="ru-RU" dirty="0"/>
              <a:t>- проверка всех заголовков, модификация, </a:t>
            </a:r>
          </a:p>
          <a:p>
            <a:r>
              <a:rPr lang="ru-RU" dirty="0"/>
              <a:t>добавление (доменные </a:t>
            </a:r>
            <a:r>
              <a:rPr lang="ru-RU" dirty="0" err="1"/>
              <a:t>имена,обязательные</a:t>
            </a:r>
            <a:r>
              <a:rPr lang="ru-RU" dirty="0"/>
              <a:t> </a:t>
            </a:r>
          </a:p>
          <a:p>
            <a:r>
              <a:rPr lang="ru-RU" dirty="0"/>
              <a:t>заголовки, ...);</a:t>
            </a:r>
          </a:p>
          <a:p>
            <a:r>
              <a:rPr lang="ru-RU" dirty="0"/>
              <a:t>- применение локальных политик</a:t>
            </a:r>
          </a:p>
          <a:p>
            <a:r>
              <a:rPr lang="ru-RU" dirty="0"/>
              <a:t>RFC 4409 (апрель 2006)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99992" y="1268760"/>
            <a:ext cx="1944216" cy="4801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dirty="0" err="1"/>
              <a:t>Message</a:t>
            </a:r>
            <a:r>
              <a:rPr lang="ru-RU" dirty="0"/>
              <a:t> </a:t>
            </a:r>
            <a:r>
              <a:rPr lang="ru-RU" dirty="0" err="1"/>
              <a:t>Transfer</a:t>
            </a:r>
            <a:r>
              <a:rPr lang="ru-RU" dirty="0"/>
              <a:t> </a:t>
            </a:r>
            <a:r>
              <a:rPr lang="ru-RU" dirty="0" err="1"/>
              <a:t>Agent</a:t>
            </a:r>
            <a:r>
              <a:rPr lang="ru-RU" dirty="0"/>
              <a:t>:</a:t>
            </a:r>
          </a:p>
          <a:p>
            <a:r>
              <a:rPr lang="ru-RU" dirty="0"/>
              <a:t>SMTP, порт 25</a:t>
            </a:r>
          </a:p>
          <a:p>
            <a:r>
              <a:rPr lang="ru-RU" dirty="0"/>
              <a:t>- релей (передача почты на другой SMTP-</a:t>
            </a:r>
          </a:p>
          <a:p>
            <a:r>
              <a:rPr lang="ru-RU" dirty="0"/>
              <a:t>сервер на основе MX-записи DNS);</a:t>
            </a:r>
          </a:p>
          <a:p>
            <a:r>
              <a:rPr lang="ru-RU" dirty="0"/>
              <a:t>- приём входящей почты;</a:t>
            </a:r>
          </a:p>
          <a:p>
            <a:r>
              <a:rPr lang="ru-RU" dirty="0"/>
              <a:t>- тело письма не модифицируется, только </a:t>
            </a:r>
          </a:p>
          <a:p>
            <a:r>
              <a:rPr lang="ru-RU" dirty="0"/>
              <a:t>добавляются </a:t>
            </a:r>
            <a:r>
              <a:rPr lang="ru-RU" dirty="0" err="1"/>
              <a:t>trace</a:t>
            </a:r>
            <a:r>
              <a:rPr lang="ru-RU" dirty="0"/>
              <a:t>-заголовки (</a:t>
            </a:r>
            <a:r>
              <a:rPr lang="ru-RU" dirty="0" err="1"/>
              <a:t>Received</a:t>
            </a:r>
            <a:r>
              <a:rPr lang="ru-RU" dirty="0"/>
              <a:t>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627784" y="1268759"/>
            <a:ext cx="1728192" cy="5078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dirty="0" err="1"/>
              <a:t>Message</a:t>
            </a:r>
            <a:r>
              <a:rPr lang="ru-RU" dirty="0"/>
              <a:t> </a:t>
            </a:r>
            <a:r>
              <a:rPr lang="ru-RU" dirty="0" err="1"/>
              <a:t>Delivery</a:t>
            </a:r>
            <a:r>
              <a:rPr lang="ru-RU" dirty="0"/>
              <a:t> </a:t>
            </a:r>
            <a:r>
              <a:rPr lang="ru-RU" dirty="0" err="1"/>
              <a:t>Agent</a:t>
            </a:r>
            <a:r>
              <a:rPr lang="ru-RU" dirty="0"/>
              <a:t>:</a:t>
            </a:r>
          </a:p>
          <a:p>
            <a:r>
              <a:rPr lang="ru-RU" dirty="0"/>
              <a:t>- помещение сообщения в почтовый ящик </a:t>
            </a:r>
          </a:p>
          <a:p>
            <a:r>
              <a:rPr lang="ru-RU" dirty="0"/>
              <a:t>пользователя;</a:t>
            </a:r>
          </a:p>
          <a:p>
            <a:r>
              <a:rPr lang="ru-RU" dirty="0"/>
              <a:t>- </a:t>
            </a:r>
            <a:r>
              <a:rPr lang="ru-RU" dirty="0" err="1"/>
              <a:t>добавлется</a:t>
            </a:r>
            <a:r>
              <a:rPr lang="ru-RU" dirty="0"/>
              <a:t> заголовок </a:t>
            </a:r>
            <a:r>
              <a:rPr lang="ru-RU" dirty="0" err="1"/>
              <a:t>Return-Path</a:t>
            </a:r>
            <a:r>
              <a:rPr lang="ru-RU" dirty="0"/>
              <a:t> и </a:t>
            </a:r>
          </a:p>
          <a:p>
            <a:r>
              <a:rPr lang="ru-RU" dirty="0"/>
              <a:t>последний </a:t>
            </a:r>
            <a:r>
              <a:rPr lang="ru-RU" dirty="0" err="1"/>
              <a:t>Received</a:t>
            </a:r>
            <a:r>
              <a:rPr lang="ru-RU" dirty="0"/>
              <a:t>;</a:t>
            </a:r>
          </a:p>
          <a:p>
            <a:r>
              <a:rPr lang="ru-RU" dirty="0"/>
              <a:t>- перенаправление письма, применение </a:t>
            </a:r>
          </a:p>
          <a:p>
            <a:r>
              <a:rPr lang="ru-RU" dirty="0"/>
              <a:t>локальных политик</a:t>
            </a:r>
          </a:p>
        </p:txBody>
      </p:sp>
    </p:spTree>
    <p:extLst>
      <p:ext uri="{BB962C8B-B14F-4D97-AF65-F5344CB8AC3E}">
        <p14:creationId xmlns:p14="http://schemas.microsoft.com/office/powerpoint/2010/main" val="30770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-243408"/>
            <a:ext cx="7772400" cy="1143000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ОСОБЕННОСТИ ПРОТОКОЛА </a:t>
            </a:r>
            <a:r>
              <a:rPr lang="en-US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SMTP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339752" y="1426488"/>
            <a:ext cx="6059016" cy="531488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Назначение: транспортировка сообщений э-почты </a:t>
            </a:r>
          </a:p>
          <a:p>
            <a:r>
              <a:rPr lang="ru-RU" dirty="0"/>
              <a:t>(MSA/MTA).</a:t>
            </a:r>
          </a:p>
          <a:p>
            <a:r>
              <a:rPr lang="ru-RU" dirty="0"/>
              <a:t>В сеансе SMTP может передаваться несколько сообщений </a:t>
            </a:r>
          </a:p>
          <a:p>
            <a:r>
              <a:rPr lang="ru-RU" dirty="0"/>
              <a:t>(MAIL </a:t>
            </a:r>
            <a:r>
              <a:rPr lang="ru-RU" dirty="0" err="1"/>
              <a:t>xN</a:t>
            </a:r>
            <a:r>
              <a:rPr lang="ru-RU" dirty="0"/>
              <a:t>) для многих получателей (RCPT </a:t>
            </a:r>
            <a:r>
              <a:rPr lang="ru-RU" dirty="0" err="1"/>
              <a:t>xN</a:t>
            </a:r>
            <a:r>
              <a:rPr lang="ru-RU" dirty="0"/>
              <a:t>).</a:t>
            </a:r>
          </a:p>
          <a:p>
            <a:r>
              <a:rPr lang="ru-RU" dirty="0"/>
              <a:t>Возможна транспортировка почты непосредственно от </a:t>
            </a:r>
          </a:p>
          <a:p>
            <a:r>
              <a:rPr lang="ru-RU" dirty="0"/>
              <a:t>хоста отправителя на хост получателя либо через </a:t>
            </a:r>
          </a:p>
          <a:p>
            <a:r>
              <a:rPr lang="ru-RU" dirty="0"/>
              <a:t>промежуточные хосты.</a:t>
            </a:r>
          </a:p>
          <a:p>
            <a:r>
              <a:rPr lang="ru-RU" dirty="0"/>
              <a:t>Очередной SMTP-хост в цепочке определяется по DNS-</a:t>
            </a:r>
          </a:p>
          <a:p>
            <a:r>
              <a:rPr lang="ru-RU" dirty="0"/>
              <a:t>записи MX.</a:t>
            </a:r>
          </a:p>
          <a:p>
            <a:r>
              <a:rPr lang="ru-RU" dirty="0"/>
              <a:t>При прохождении через SMTP-хост добавляется заголовок </a:t>
            </a:r>
          </a:p>
          <a:p>
            <a:r>
              <a:rPr lang="ru-RU" dirty="0" err="1"/>
              <a:t>Received</a:t>
            </a:r>
            <a:r>
              <a:rPr lang="ru-RU" dirty="0"/>
              <a:t>. Кроме того, MDA добавляет </a:t>
            </a:r>
            <a:r>
              <a:rPr lang="ru-RU" dirty="0" err="1"/>
              <a:t>Return-Path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12776"/>
            <a:ext cx="1850161" cy="527382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91536" y="836712"/>
            <a:ext cx="65527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RFC 5321 — Simple Mail Transfer Protocol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2010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КОМАНДЫ </a:t>
            </a:r>
            <a:r>
              <a:rPr lang="en-US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SMTP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514955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EHLO/HELO host</a:t>
            </a:r>
          </a:p>
          <a:p>
            <a:r>
              <a:rPr lang="en-US" dirty="0"/>
              <a:t>— </a:t>
            </a:r>
            <a:r>
              <a:rPr lang="ru-RU" dirty="0"/>
              <a:t>начало сеанса, приветствие и идентификация клиента</a:t>
            </a:r>
          </a:p>
          <a:p>
            <a:r>
              <a:rPr lang="en-US" dirty="0"/>
              <a:t>MAIL FROM:&lt;reverse-path&gt;</a:t>
            </a:r>
          </a:p>
          <a:p>
            <a:r>
              <a:rPr lang="en-US" dirty="0"/>
              <a:t>— </a:t>
            </a:r>
            <a:r>
              <a:rPr lang="ru-RU" dirty="0"/>
              <a:t>начало транзакции, адрес отправителя</a:t>
            </a:r>
          </a:p>
          <a:p>
            <a:r>
              <a:rPr lang="en-US" dirty="0"/>
              <a:t>RCPT TO:&lt;forward-path&gt;</a:t>
            </a:r>
          </a:p>
          <a:p>
            <a:r>
              <a:rPr lang="en-US" dirty="0"/>
              <a:t>— </a:t>
            </a:r>
            <a:r>
              <a:rPr lang="ru-RU" dirty="0"/>
              <a:t>адрес получателя</a:t>
            </a:r>
          </a:p>
          <a:p>
            <a:r>
              <a:rPr lang="en-US" dirty="0"/>
              <a:t>DATA </a:t>
            </a:r>
          </a:p>
          <a:p>
            <a:r>
              <a:rPr lang="en-US" dirty="0"/>
              <a:t>— </a:t>
            </a:r>
            <a:r>
              <a:rPr lang="ru-RU" dirty="0"/>
              <a:t>тело сообщения (</a:t>
            </a:r>
            <a:r>
              <a:rPr lang="en-US" dirty="0"/>
              <a:t>RFC 5322 — IMF), </a:t>
            </a:r>
            <a:r>
              <a:rPr lang="ru-RU" dirty="0"/>
              <a:t>заканчивается &lt;</a:t>
            </a:r>
            <a:r>
              <a:rPr lang="en-US" dirty="0"/>
              <a:t>CRLF&gt;.&lt;CRLF&gt;</a:t>
            </a:r>
          </a:p>
          <a:p>
            <a:r>
              <a:rPr lang="en-US" dirty="0"/>
              <a:t>HELP [command]</a:t>
            </a:r>
          </a:p>
          <a:p>
            <a:r>
              <a:rPr lang="en-US" dirty="0"/>
              <a:t>— </a:t>
            </a:r>
            <a:r>
              <a:rPr lang="ru-RU" dirty="0"/>
              <a:t>подсказка по командам</a:t>
            </a:r>
          </a:p>
          <a:p>
            <a:r>
              <a:rPr lang="en-US" dirty="0"/>
              <a:t>RSET</a:t>
            </a:r>
          </a:p>
          <a:p>
            <a:r>
              <a:rPr lang="en-US" dirty="0"/>
              <a:t>— </a:t>
            </a:r>
            <a:r>
              <a:rPr lang="ru-RU" dirty="0"/>
              <a:t>прервать транзакцию</a:t>
            </a:r>
          </a:p>
          <a:p>
            <a:r>
              <a:rPr lang="en-US" dirty="0"/>
              <a:t>NOOP</a:t>
            </a:r>
          </a:p>
          <a:p>
            <a:r>
              <a:rPr lang="en-US" dirty="0"/>
              <a:t>— </a:t>
            </a:r>
            <a:r>
              <a:rPr lang="ru-RU" dirty="0"/>
              <a:t>пустая операция</a:t>
            </a:r>
          </a:p>
          <a:p>
            <a:r>
              <a:rPr lang="en-US" dirty="0"/>
              <a:t>QUIT</a:t>
            </a:r>
          </a:p>
          <a:p>
            <a:r>
              <a:rPr lang="en-US" dirty="0"/>
              <a:t>— </a:t>
            </a:r>
            <a:r>
              <a:rPr lang="ru-RU" dirty="0"/>
              <a:t>завершение сеанса</a:t>
            </a:r>
          </a:p>
        </p:txBody>
      </p:sp>
    </p:spTree>
    <p:extLst>
      <p:ext uri="{BB962C8B-B14F-4D97-AF65-F5344CB8AC3E}">
        <p14:creationId xmlns:p14="http://schemas.microsoft.com/office/powerpoint/2010/main" val="2330891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ОТКЛИКИ </a:t>
            </a:r>
            <a:r>
              <a:rPr lang="en-US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SMTP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522156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В ответ на каждую команду сервер генерирует численный отклик. Клиент </a:t>
            </a:r>
          </a:p>
          <a:p>
            <a:r>
              <a:rPr lang="ru-RU" dirty="0"/>
              <a:t>не должен посылать новую команду, пока не получит отклик на </a:t>
            </a:r>
          </a:p>
          <a:p>
            <a:r>
              <a:rPr lang="ru-RU" dirty="0"/>
              <a:t>предыдущую (исключение: </a:t>
            </a:r>
            <a:r>
              <a:rPr lang="en-US" dirty="0"/>
              <a:t>RFC 2920 - Pipelining).</a:t>
            </a:r>
          </a:p>
          <a:p>
            <a:r>
              <a:rPr lang="en-US" dirty="0"/>
              <a:t>2yz — </a:t>
            </a:r>
            <a:r>
              <a:rPr lang="ru-RU" dirty="0"/>
              <a:t>положительный окончательный отклик</a:t>
            </a:r>
          </a:p>
          <a:p>
            <a:r>
              <a:rPr lang="ru-RU" dirty="0"/>
              <a:t>220 &lt;</a:t>
            </a:r>
            <a:r>
              <a:rPr lang="en-US" dirty="0"/>
              <a:t>domain&gt; Service ready</a:t>
            </a:r>
          </a:p>
          <a:p>
            <a:r>
              <a:rPr lang="en-US" dirty="0"/>
              <a:t>221 &lt;domain&gt; Service closing transmission channel</a:t>
            </a:r>
          </a:p>
          <a:p>
            <a:r>
              <a:rPr lang="en-US" dirty="0"/>
              <a:t>250 Requested mail action okay, completed</a:t>
            </a:r>
          </a:p>
          <a:p>
            <a:r>
              <a:rPr lang="en-US" dirty="0"/>
              <a:t>251 User not local</a:t>
            </a:r>
          </a:p>
          <a:p>
            <a:r>
              <a:rPr lang="en-US" dirty="0"/>
              <a:t>3yz — </a:t>
            </a:r>
            <a:r>
              <a:rPr lang="ru-RU" dirty="0"/>
              <a:t>положительный промежуточный отклик</a:t>
            </a:r>
          </a:p>
          <a:p>
            <a:r>
              <a:rPr lang="ru-RU" dirty="0"/>
              <a:t>354 </a:t>
            </a:r>
            <a:r>
              <a:rPr lang="en-US" dirty="0"/>
              <a:t>Start mail input; end with &lt;CRLF&gt;.&lt;CRLF&gt;</a:t>
            </a:r>
          </a:p>
          <a:p>
            <a:r>
              <a:rPr lang="en-US" dirty="0"/>
              <a:t>4yz — </a:t>
            </a:r>
            <a:r>
              <a:rPr lang="ru-RU" dirty="0"/>
              <a:t>временный отрицательный отклик </a:t>
            </a:r>
          </a:p>
          <a:p>
            <a:r>
              <a:rPr lang="ru-RU" dirty="0"/>
              <a:t>421 &lt;</a:t>
            </a:r>
            <a:r>
              <a:rPr lang="en-US" dirty="0"/>
              <a:t>domain&gt; Service not available</a:t>
            </a:r>
          </a:p>
          <a:p>
            <a:r>
              <a:rPr lang="en-US" dirty="0"/>
              <a:t>450 Requested mail action not taken: mailbox unavailable</a:t>
            </a:r>
          </a:p>
          <a:p>
            <a:r>
              <a:rPr lang="en-US" dirty="0"/>
              <a:t>5yz — </a:t>
            </a:r>
            <a:r>
              <a:rPr lang="ru-RU" dirty="0"/>
              <a:t>постоянный отрицательный отклик</a:t>
            </a:r>
          </a:p>
          <a:p>
            <a:r>
              <a:rPr lang="ru-RU" dirty="0"/>
              <a:t>500 </a:t>
            </a:r>
            <a:r>
              <a:rPr lang="en-US" dirty="0"/>
              <a:t>Syntax error</a:t>
            </a:r>
          </a:p>
          <a:p>
            <a:r>
              <a:rPr lang="en-US" dirty="0"/>
              <a:t>503 Bad sequence of commands</a:t>
            </a:r>
          </a:p>
          <a:p>
            <a:r>
              <a:rPr lang="en-US" dirty="0"/>
              <a:t>551 User not local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6069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ПОЛУЧАТЕЛИ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Получатели сообщения определяются MUA по задаваемым пользователем </a:t>
            </a:r>
          </a:p>
          <a:p>
            <a:r>
              <a:rPr lang="ru-RU" dirty="0"/>
              <a:t>IMF-заголовкам:</a:t>
            </a:r>
          </a:p>
          <a:p>
            <a:r>
              <a:rPr lang="ru-RU" dirty="0" err="1"/>
              <a:t>To</a:t>
            </a:r>
            <a:r>
              <a:rPr lang="ru-RU" dirty="0"/>
              <a:t>: - основные получатели</a:t>
            </a:r>
          </a:p>
          <a:p>
            <a:r>
              <a:rPr lang="ru-RU" dirty="0" err="1"/>
              <a:t>Cc</a:t>
            </a:r>
            <a:r>
              <a:rPr lang="ru-RU" dirty="0"/>
              <a:t>: - копии (</a:t>
            </a:r>
            <a:r>
              <a:rPr lang="ru-RU" dirty="0" err="1"/>
              <a:t>carbon</a:t>
            </a:r>
            <a:r>
              <a:rPr lang="ru-RU" dirty="0"/>
              <a:t> </a:t>
            </a:r>
            <a:r>
              <a:rPr lang="ru-RU" dirty="0" err="1"/>
              <a:t>copy</a:t>
            </a:r>
            <a:r>
              <a:rPr lang="ru-RU" dirty="0"/>
              <a:t>)</a:t>
            </a:r>
          </a:p>
          <a:p>
            <a:r>
              <a:rPr lang="ru-RU" dirty="0" err="1"/>
              <a:t>Bcc</a:t>
            </a:r>
            <a:r>
              <a:rPr lang="ru-RU" dirty="0"/>
              <a:t>: - скрытые копии (</a:t>
            </a:r>
            <a:r>
              <a:rPr lang="ru-RU" dirty="0" err="1"/>
              <a:t>blind</a:t>
            </a:r>
            <a:r>
              <a:rPr lang="ru-RU" dirty="0"/>
              <a:t> </a:t>
            </a:r>
            <a:r>
              <a:rPr lang="ru-RU" dirty="0" err="1"/>
              <a:t>carbon</a:t>
            </a:r>
            <a:r>
              <a:rPr lang="ru-RU" dirty="0"/>
              <a:t> </a:t>
            </a:r>
            <a:r>
              <a:rPr lang="ru-RU" dirty="0" err="1"/>
              <a:t>copy</a:t>
            </a:r>
            <a:r>
              <a:rPr lang="ru-RU" dirty="0"/>
              <a:t>)</a:t>
            </a:r>
          </a:p>
          <a:p>
            <a:r>
              <a:rPr lang="ru-RU" dirty="0"/>
              <a:t>Любой из этих заголовков может содержать список адресов, разделённых </a:t>
            </a:r>
          </a:p>
          <a:p>
            <a:r>
              <a:rPr lang="ru-RU" dirty="0"/>
              <a:t>запятой. Для каждого получателя должна быть сгенерирована отдельная </a:t>
            </a:r>
          </a:p>
          <a:p>
            <a:r>
              <a:rPr lang="ru-RU" dirty="0"/>
              <a:t>команда RCPT, а содержимое заголовка </a:t>
            </a:r>
            <a:r>
              <a:rPr lang="ru-RU" dirty="0" err="1"/>
              <a:t>Bcc</a:t>
            </a:r>
            <a:r>
              <a:rPr lang="ru-RU" dirty="0"/>
              <a:t> должно быть очищено (или </a:t>
            </a:r>
          </a:p>
          <a:p>
            <a:r>
              <a:rPr lang="ru-RU" dirty="0"/>
              <a:t>удалён сам заголовок). MTA не анализирует тело письма на предмет </a:t>
            </a:r>
          </a:p>
          <a:p>
            <a:r>
              <a:rPr lang="ru-RU" dirty="0"/>
              <a:t>получателей. Эта задача возлагается на MUA или MSA.</a:t>
            </a:r>
          </a:p>
        </p:txBody>
      </p:sp>
    </p:spTree>
    <p:extLst>
      <p:ext uri="{BB962C8B-B14F-4D97-AF65-F5344CB8AC3E}">
        <p14:creationId xmlns:p14="http://schemas.microsoft.com/office/powerpoint/2010/main" val="4111441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ПРИМЕР </a:t>
            </a:r>
            <a:r>
              <a:rPr lang="en-US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SMTP-</a:t>
            </a:r>
            <a:r>
              <a:rPr lang="ru-RU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СЕАНСА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447800"/>
            <a:ext cx="8507288" cy="5293568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Сервер (</a:t>
            </a:r>
            <a:r>
              <a:rPr lang="en-US" dirty="0"/>
              <a:t>S) </a:t>
            </a:r>
            <a:r>
              <a:rPr lang="ru-RU" dirty="0"/>
              <a:t>пассивно ожидает соединения на </a:t>
            </a:r>
            <a:r>
              <a:rPr lang="en-US" dirty="0"/>
              <a:t>TCP-</a:t>
            </a:r>
            <a:r>
              <a:rPr lang="ru-RU" dirty="0"/>
              <a:t>порт 25</a:t>
            </a:r>
          </a:p>
          <a:p>
            <a:r>
              <a:rPr lang="ru-RU" dirty="0"/>
              <a:t>Клиент (</a:t>
            </a:r>
            <a:r>
              <a:rPr lang="en-US" dirty="0"/>
              <a:t>C) </a:t>
            </a:r>
            <a:r>
              <a:rPr lang="ru-RU" dirty="0"/>
              <a:t>инициирует соединение на </a:t>
            </a:r>
            <a:r>
              <a:rPr lang="en-US" dirty="0"/>
              <a:t>TCP-</a:t>
            </a:r>
            <a:r>
              <a:rPr lang="ru-RU" dirty="0"/>
              <a:t>порт 25 </a:t>
            </a:r>
            <a:r>
              <a:rPr lang="en-US" dirty="0"/>
              <a:t>SMTP-</a:t>
            </a:r>
            <a:r>
              <a:rPr lang="ru-RU" dirty="0"/>
              <a:t>сервера</a:t>
            </a:r>
          </a:p>
          <a:p>
            <a:r>
              <a:rPr lang="en-US" dirty="0">
                <a:solidFill>
                  <a:srgbClr val="00B050"/>
                </a:solidFill>
              </a:rPr>
              <a:t>S: 220 mail.server.ru SMTP ready</a:t>
            </a:r>
          </a:p>
          <a:p>
            <a:r>
              <a:rPr lang="en-US" dirty="0">
                <a:solidFill>
                  <a:srgbClr val="0070C0"/>
                </a:solidFill>
              </a:rPr>
              <a:t>C: HELO my.domain.name</a:t>
            </a:r>
          </a:p>
          <a:p>
            <a:r>
              <a:rPr lang="en-US" dirty="0">
                <a:solidFill>
                  <a:srgbClr val="00B050"/>
                </a:solidFill>
              </a:rPr>
              <a:t>S: 250 mail.server.ru</a:t>
            </a:r>
          </a:p>
          <a:p>
            <a:r>
              <a:rPr lang="en-US" dirty="0">
                <a:solidFill>
                  <a:srgbClr val="0070C0"/>
                </a:solidFill>
              </a:rPr>
              <a:t>C: MAIL FROM:&lt;alex@alpha.ru&gt;</a:t>
            </a:r>
          </a:p>
          <a:p>
            <a:r>
              <a:rPr lang="en-US" dirty="0">
                <a:solidFill>
                  <a:srgbClr val="00B050"/>
                </a:solidFill>
              </a:rPr>
              <a:t>S: 250 OK</a:t>
            </a:r>
          </a:p>
          <a:p>
            <a:r>
              <a:rPr lang="en-US" dirty="0">
                <a:solidFill>
                  <a:srgbClr val="0070C0"/>
                </a:solidFill>
              </a:rPr>
              <a:t>C: RCPT TO:&lt;boris@beta.ru&gt;</a:t>
            </a:r>
          </a:p>
          <a:p>
            <a:r>
              <a:rPr lang="en-US" dirty="0">
                <a:solidFill>
                  <a:srgbClr val="00B050"/>
                </a:solidFill>
              </a:rPr>
              <a:t>S: 250 OK</a:t>
            </a:r>
          </a:p>
          <a:p>
            <a:r>
              <a:rPr lang="en-US" dirty="0">
                <a:solidFill>
                  <a:srgbClr val="0070C0"/>
                </a:solidFill>
              </a:rPr>
              <a:t>C: RCPT TO:&lt;paul@beta.ru&gt;</a:t>
            </a:r>
          </a:p>
          <a:p>
            <a:r>
              <a:rPr lang="en-US" dirty="0">
                <a:solidFill>
                  <a:srgbClr val="00B050"/>
                </a:solidFill>
              </a:rPr>
              <a:t>S: 550 No such user here</a:t>
            </a:r>
          </a:p>
          <a:p>
            <a:r>
              <a:rPr lang="en-US" dirty="0">
                <a:solidFill>
                  <a:srgbClr val="0070C0"/>
                </a:solidFill>
              </a:rPr>
              <a:t>C: RCPT TO:&lt;paula@beta.ru&gt;</a:t>
            </a:r>
          </a:p>
          <a:p>
            <a:r>
              <a:rPr lang="en-US" dirty="0">
                <a:solidFill>
                  <a:srgbClr val="00B050"/>
                </a:solidFill>
              </a:rPr>
              <a:t>S: 250 OK</a:t>
            </a:r>
          </a:p>
          <a:p>
            <a:r>
              <a:rPr lang="en-US" dirty="0">
                <a:solidFill>
                  <a:srgbClr val="0070C0"/>
                </a:solidFill>
              </a:rPr>
              <a:t>C: DATA</a:t>
            </a:r>
          </a:p>
          <a:p>
            <a:r>
              <a:rPr lang="en-US" dirty="0">
                <a:solidFill>
                  <a:srgbClr val="00B050"/>
                </a:solidFill>
              </a:rPr>
              <a:t>S: 354 Start mail input; end with &lt;CRLF&gt;.&lt;CRLF&gt;</a:t>
            </a:r>
          </a:p>
          <a:p>
            <a:r>
              <a:rPr lang="en-US" dirty="0">
                <a:solidFill>
                  <a:srgbClr val="0070C0"/>
                </a:solidFill>
              </a:rPr>
              <a:t>C: Blah </a:t>
            </a:r>
            <a:r>
              <a:rPr lang="en-US" dirty="0" err="1">
                <a:solidFill>
                  <a:srgbClr val="0070C0"/>
                </a:solidFill>
              </a:rPr>
              <a:t>blah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blah</a:t>
            </a:r>
            <a:r>
              <a:rPr lang="en-US" dirty="0">
                <a:solidFill>
                  <a:srgbClr val="0070C0"/>
                </a:solidFill>
              </a:rPr>
              <a:t>...</a:t>
            </a:r>
          </a:p>
          <a:p>
            <a:r>
              <a:rPr lang="en-US" dirty="0">
                <a:solidFill>
                  <a:srgbClr val="0070C0"/>
                </a:solidFill>
              </a:rPr>
              <a:t>C: ...</a:t>
            </a:r>
            <a:r>
              <a:rPr lang="en-US" dirty="0" err="1">
                <a:solidFill>
                  <a:srgbClr val="0070C0"/>
                </a:solidFill>
              </a:rPr>
              <a:t>etc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etc</a:t>
            </a:r>
            <a:r>
              <a:rPr lang="en-US" dirty="0">
                <a:solidFill>
                  <a:srgbClr val="0070C0"/>
                </a:solidFill>
              </a:rPr>
              <a:t>, etc.</a:t>
            </a:r>
          </a:p>
          <a:p>
            <a:r>
              <a:rPr lang="en-US" dirty="0">
                <a:solidFill>
                  <a:srgbClr val="0070C0"/>
                </a:solidFill>
              </a:rPr>
              <a:t>C: &lt;CRLF&gt;.&lt;CRLF&gt;</a:t>
            </a:r>
          </a:p>
          <a:p>
            <a:r>
              <a:rPr lang="en-US" dirty="0">
                <a:solidFill>
                  <a:srgbClr val="00B050"/>
                </a:solidFill>
              </a:rPr>
              <a:t>S: 250 OK</a:t>
            </a:r>
          </a:p>
          <a:p>
            <a:r>
              <a:rPr lang="en-US" dirty="0">
                <a:solidFill>
                  <a:srgbClr val="0070C0"/>
                </a:solidFill>
              </a:rPr>
              <a:t>C: QUIT</a:t>
            </a:r>
          </a:p>
          <a:p>
            <a:r>
              <a:rPr lang="en-US" dirty="0">
                <a:solidFill>
                  <a:srgbClr val="00B050"/>
                </a:solidFill>
              </a:rPr>
              <a:t>S: 221 </a:t>
            </a:r>
            <a:r>
              <a:rPr lang="en-US" dirty="0" err="1">
                <a:solidFill>
                  <a:srgbClr val="00B050"/>
                </a:solidFill>
              </a:rPr>
              <a:t>mail.server.arpa</a:t>
            </a:r>
            <a:r>
              <a:rPr lang="en-US" dirty="0">
                <a:solidFill>
                  <a:srgbClr val="00B050"/>
                </a:solidFill>
              </a:rPr>
              <a:t> Service closing transmission channel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143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19</TotalTime>
  <Words>1455</Words>
  <Application>Microsoft Office PowerPoint</Application>
  <PresentationFormat>Экран (4:3)</PresentationFormat>
  <Paragraphs>228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Справедливость</vt:lpstr>
      <vt:lpstr>ПРОТОКОЛЫ ЭЛЕКТРОННОЙ ПОЧТЫ</vt:lpstr>
      <vt:lpstr>ПРОТОКОЛЫ ЭЛЕКТРОННОЙ ПОЧТЫ</vt:lpstr>
      <vt:lpstr>СХЕМА ТРАНСПОРТА Э-ПОЧТЫ</vt:lpstr>
      <vt:lpstr> СХЕМА ТРАНСПОРТА Э-ПОЧТЫ</vt:lpstr>
      <vt:lpstr>ОСОБЕННОСТИ ПРОТОКОЛА SMTP</vt:lpstr>
      <vt:lpstr>КОМАНДЫ SMTP</vt:lpstr>
      <vt:lpstr>ОТКЛИКИ SMTP</vt:lpstr>
      <vt:lpstr>ПОЛУЧАТЕЛИ</vt:lpstr>
      <vt:lpstr>ПРИМЕР SMTP-СЕАНСА</vt:lpstr>
      <vt:lpstr>ФОРМАТ СООБЩЕНИЙ Э-ПОЧТЫ</vt:lpstr>
      <vt:lpstr>ПРИМЕР IMF-СООБЩЕНИЯ</vt:lpstr>
      <vt:lpstr>БЕЗОПАСНОСТЬ Э-ПОЧТЫ</vt:lpstr>
      <vt:lpstr>БОРЬБА СО СПАМОМ</vt:lpstr>
      <vt:lpstr>БОРЬБА СО СПАМОМ</vt:lpstr>
      <vt:lpstr>БОРЬБА СО СПАМОМ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ПРОТОКОЛЫ ЭЛЕКТРОННОЙ ПОЧТЫ</dc:title>
  <cp:lastModifiedBy>Admin</cp:lastModifiedBy>
  <cp:revision>3</cp:revision>
  <dcterms:modified xsi:type="dcterms:W3CDTF">2013-03-26T17:42:25Z</dcterms:modified>
</cp:coreProperties>
</file>