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5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10" autoAdjust="0"/>
    <p:restoredTop sz="94660"/>
  </p:normalViewPr>
  <p:slideViewPr>
    <p:cSldViewPr>
      <p:cViewPr varScale="1">
        <p:scale>
          <a:sx n="79" d="100"/>
          <a:sy n="79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3198" dirty="0" err="1">
                <a:solidFill>
                  <a:srgbClr val="C00000"/>
                </a:solidFill>
              </a:rPr>
              <a:t>Національність</a:t>
            </a:r>
            <a:r>
              <a:rPr lang="ru-RU" sz="3198" dirty="0">
                <a:solidFill>
                  <a:srgbClr val="C00000"/>
                </a:solidFill>
              </a:rPr>
              <a:t> </a:t>
            </a:r>
            <a:r>
              <a:rPr lang="ru-RU" sz="3198" dirty="0" err="1">
                <a:solidFill>
                  <a:srgbClr val="C00000"/>
                </a:solidFill>
              </a:rPr>
              <a:t>Інтернет</a:t>
            </a:r>
            <a:r>
              <a:rPr lang="ru-RU" sz="3198" dirty="0">
                <a:solidFill>
                  <a:srgbClr val="C00000"/>
                </a:solidFill>
              </a:rPr>
              <a:t> </a:t>
            </a:r>
            <a:r>
              <a:rPr lang="ru-RU" sz="3198" dirty="0" err="1">
                <a:solidFill>
                  <a:srgbClr val="C00000"/>
                </a:solidFill>
              </a:rPr>
              <a:t>користувачів</a:t>
            </a:r>
            <a:endParaRPr lang="ru-RU" sz="32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21867321867321868"/>
          <c:y val="2.0477815699658709E-2"/>
        </c:manualLayout>
      </c:layout>
    </c:title>
    <c:plotArea>
      <c:layout>
        <c:manualLayout>
          <c:layoutTarget val="inner"/>
          <c:xMode val="edge"/>
          <c:yMode val="edge"/>
          <c:x val="8.0999155037819556E-2"/>
          <c:y val="0.233669509972143"/>
          <c:w val="0.45739018294603351"/>
          <c:h val="0.61550036964342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Національність Інтернет користувачів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Азія</c:v>
                </c:pt>
                <c:pt idx="1">
                  <c:v>Європа</c:v>
                </c:pt>
                <c:pt idx="2">
                  <c:v>Пн Америка</c:v>
                </c:pt>
                <c:pt idx="3">
                  <c:v>Латинська Америка</c:v>
                </c:pt>
                <c:pt idx="4">
                  <c:v>Африка</c:v>
                </c:pt>
                <c:pt idx="5">
                  <c:v>Океанія</c:v>
                </c:pt>
                <c:pt idx="6">
                  <c:v>Австралія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42</c:v>
                </c:pt>
                <c:pt idx="1">
                  <c:v>24.2</c:v>
                </c:pt>
                <c:pt idx="2">
                  <c:v>13.5</c:v>
                </c:pt>
                <c:pt idx="3">
                  <c:v>10.4</c:v>
                </c:pt>
                <c:pt idx="4">
                  <c:v>5.6</c:v>
                </c:pt>
                <c:pt idx="5">
                  <c:v>3.2</c:v>
                </c:pt>
                <c:pt idx="6">
                  <c:v>1.1000000000000001</c:v>
                </c:pt>
              </c:numCache>
            </c:numRef>
          </c:val>
        </c:ser>
        <c:firstSliceAng val="0"/>
      </c:pieChart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5211533079249614"/>
          <c:y val="0.1614999869202397"/>
          <c:w val="0.98058310278782701"/>
          <c:h val="0.97429321334833152"/>
        </c:manualLayout>
      </c:layout>
    </c:legend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7ADA-14A8-4A78-8535-CF970BEB6F11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E1DB-B917-4AF8-84F7-EFB6C0BE6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6C550-D5E2-469D-9602-D514C488FA8A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7563-3E1B-49C1-989F-E8CFEFFB6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B9C6-3FC1-4056-AA47-EB1DBC536341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A9EE9-8BE9-4055-87B0-C0F47B777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F140-53A7-4660-92B6-4D1751DE945E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4274B-C733-4089-B041-8C99F0F56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C34C6-246F-4E40-B8E1-98E1B80FCEB9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8C4B-4ABE-4375-86C0-99275CA9B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0A35-3872-4BD4-9957-E93AA72DE932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2243-15D5-4121-BC99-927049413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A7DE-4172-4DF0-8EA8-51B154A5FBAC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8A5F4-810E-4012-8C95-E95BAC7C1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2B9A-4EA9-4F23-8D8E-D4FD26442658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94F10-51E5-49E5-B22C-9B32C3D51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7C913-C7FB-421E-967D-4DCC4EC87C6C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30A8-FCCC-4A4A-B940-5778004A7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F781-5C3B-4621-B447-7322286FBB81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AD3B-5D2D-47C3-903D-46FB4928B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0312-A9EA-4114-AD41-ECF5FF7500A3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9CCB0-2CC0-4C70-8B41-6EE2D6E83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1"/>
            </a:gs>
            <a:gs pos="100000">
              <a:schemeClr val="accent1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9F3EA3-BF0C-4889-AF0B-49145F196994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6EAEBF-3B07-4AF7-9831-4C73CE659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waps.com.ua/img/2009/2701_inetpolzov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475" y="4508500"/>
            <a:ext cx="2736850" cy="14652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Алєксєєнко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Жуковська</a:t>
            </a:r>
          </a:p>
        </p:txBody>
      </p:sp>
      <p:pic>
        <p:nvPicPr>
          <p:cNvPr id="4" name="Рисунок 3" descr="internet-market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933825"/>
            <a:ext cx="249713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omp_internet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836613"/>
            <a:ext cx="310356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292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1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1125538"/>
            <a:ext cx="251618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116632"/>
            <a:ext cx="612068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Безпека в Інтернеті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842125" cy="2592387"/>
          </a:xfrm>
        </p:spPr>
        <p:txBody>
          <a:bodyPr>
            <a:normAutofit/>
          </a:bodyPr>
          <a:lstStyle/>
          <a:p>
            <a:r>
              <a:rPr lang="uk-UA" sz="2700" b="1" i="1" smtClean="0">
                <a:solidFill>
                  <a:srgbClr val="E46C0A"/>
                </a:solidFill>
              </a:rPr>
              <a:t>Що таке інтернет?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uk-UA" sz="2200" b="1" i="1" smtClean="0"/>
              <a:t>Інтернет</a:t>
            </a:r>
            <a:r>
              <a:rPr lang="uk-UA" sz="2200" smtClean="0"/>
              <a:t> - </a:t>
            </a:r>
            <a:r>
              <a:rPr lang="uk-UA" sz="2200" i="1" smtClean="0"/>
              <a:t>це всесвітня комп'ютерна мережа, що</a:t>
            </a:r>
            <a:br>
              <a:rPr lang="uk-UA" sz="2200" i="1" smtClean="0"/>
            </a:br>
            <a:r>
              <a:rPr lang="uk-UA" sz="2200" i="1" smtClean="0"/>
              <a:t>об'єднує різні мережі та окремі</a:t>
            </a:r>
            <a:br>
              <a:rPr lang="uk-UA" sz="2200" i="1" smtClean="0"/>
            </a:br>
            <a:r>
              <a:rPr lang="uk-UA" sz="2200" i="1" smtClean="0"/>
              <a:t>комп'ютери.</a:t>
            </a:r>
            <a:r>
              <a:rPr lang="ru-RU" sz="2200" i="1" smtClean="0"/>
              <a:t/>
            </a:r>
            <a:br>
              <a:rPr lang="ru-RU" sz="2200" i="1" smtClean="0"/>
            </a:br>
            <a:r>
              <a:rPr lang="ru-RU" sz="2200" i="1" smtClean="0"/>
              <a:t>(вони називаються</a:t>
            </a:r>
            <a:r>
              <a:rPr lang="uk-UA" sz="2200" i="1" smtClean="0"/>
              <a:t>  </a:t>
            </a:r>
            <a:r>
              <a:rPr lang="ru-RU" sz="2200" i="1" smtClean="0"/>
              <a:t>хост</a:t>
            </a:r>
            <a:r>
              <a:rPr lang="uk-UA" sz="2200" i="1" smtClean="0"/>
              <a:t>. </a:t>
            </a:r>
            <a:r>
              <a:rPr lang="ru-RU" sz="2200" i="1" smtClean="0"/>
              <a:t/>
            </a:r>
            <a:br>
              <a:rPr lang="ru-RU" sz="2200" i="1" smtClean="0"/>
            </a:br>
            <a:r>
              <a:rPr lang="uk-UA" sz="2200" i="1" smtClean="0"/>
              <a:t>хост – комп'ютерами, від англ. </a:t>
            </a:r>
            <a:r>
              <a:rPr lang="ru-RU" sz="2200" i="1" smtClean="0"/>
              <a:t>Host</a:t>
            </a:r>
            <a:r>
              <a:rPr lang="uk-UA" sz="2200" i="1" smtClean="0"/>
              <a:t>- хазяїн ).</a:t>
            </a:r>
            <a:r>
              <a:rPr lang="uk-UA" sz="2200" smtClean="0"/>
              <a:t> </a:t>
            </a:r>
            <a:r>
              <a:rPr lang="ru-RU" sz="2200" smtClean="0"/>
              <a:t/>
            </a:r>
            <a:br>
              <a:rPr lang="ru-RU" sz="2200" smtClean="0"/>
            </a:br>
            <a:endParaRPr lang="ru-RU" sz="2200" smtClean="0"/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H="1">
            <a:off x="1476375" y="3357563"/>
            <a:ext cx="863600" cy="504825"/>
          </a:xfrm>
          <a:prstGeom prst="straightConnector1">
            <a:avLst/>
          </a:prstGeom>
          <a:noFill/>
          <a:ln w="9525">
            <a:solidFill>
              <a:srgbClr val="943634"/>
            </a:solidFill>
            <a:round/>
            <a:headEnd/>
            <a:tailEnd type="triangle" w="med" len="med"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3419475" y="3357563"/>
            <a:ext cx="649288" cy="503237"/>
          </a:xfrm>
          <a:prstGeom prst="straightConnector1">
            <a:avLst/>
          </a:prstGeom>
          <a:noFill/>
          <a:ln w="9525">
            <a:solidFill>
              <a:srgbClr val="943634"/>
            </a:solidFill>
            <a:round/>
            <a:headEnd/>
            <a:tailEnd type="triangle" w="med" len="med"/>
          </a:ln>
        </p:spPr>
      </p:cxnSp>
      <p:sp>
        <p:nvSpPr>
          <p:cNvPr id="103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10800000" flipV="1">
            <a:off x="250825" y="3860800"/>
            <a:ext cx="2524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2000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зв'язок компютерів між собою</a:t>
            </a:r>
            <a:endParaRPr lang="uk-UA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843213" y="3860800"/>
            <a:ext cx="3600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628452" anchor="ctr">
            <a:spAutoFit/>
          </a:bodyPr>
          <a:lstStyle/>
          <a:p>
            <a:r>
              <a:rPr lang="uk-UA" sz="2000" i="1">
                <a:solidFill>
                  <a:srgbClr val="1F497D"/>
                </a:solidFill>
                <a:cs typeface="Times New Roman" pitchFamily="18" charset="0"/>
              </a:rPr>
              <a:t>забезпечення користувача необхідною інформацією і послугами</a:t>
            </a:r>
            <a:endParaRPr lang="uk-UA" i="1">
              <a:cs typeface="Times New Roman" pitchFamily="18" charset="0"/>
            </a:endParaRPr>
          </a:p>
        </p:txBody>
      </p:sp>
      <p:pic>
        <p:nvPicPr>
          <p:cNvPr id="1041" name="Рисунок 15" descr="untitle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565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Рисунок 16" descr="untitlffd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084763"/>
            <a:ext cx="230505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Рисунок 17" descr="0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941888"/>
            <a:ext cx="244792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Rectangle 22"/>
          <p:cNvSpPr>
            <a:spLocks/>
          </p:cNvSpPr>
          <p:nvPr/>
        </p:nvSpPr>
        <p:spPr bwMode="auto">
          <a:xfrm>
            <a:off x="1403350" y="2636838"/>
            <a:ext cx="28813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300" b="1" i="1">
                <a:latin typeface="Calibri" pitchFamily="34" charset="0"/>
              </a:rPr>
              <a:t>Функції</a:t>
            </a:r>
            <a:endParaRPr lang="ru-RU" sz="2300" b="1" i="1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1" grpId="0"/>
      <p:bldP spid="1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68313" y="2420938"/>
            <a:ext cx="8424862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В яких цілях використовується інтернет?</a:t>
            </a: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 rot="21321342">
            <a:off x="361950" y="566738"/>
            <a:ext cx="2351088" cy="1058862"/>
          </a:xfrm>
          <a:prstGeom prst="cloudCallout">
            <a:avLst>
              <a:gd name="adj1" fmla="val 27886"/>
              <a:gd name="adj2" fmla="val 114436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000" dirty="0">
                <a:latin typeface="Calibri" pitchFamily="34" charset="0"/>
              </a:rPr>
              <a:t>     </a:t>
            </a:r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Розваги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3059113" y="188913"/>
            <a:ext cx="2736850" cy="1584325"/>
          </a:xfrm>
          <a:prstGeom prst="cloudCallout">
            <a:avLst>
              <a:gd name="adj1" fmla="val 6245"/>
              <a:gd name="adj2" fmla="val 82921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Завантаження звукових відеофайлів</a:t>
            </a:r>
            <a:endParaRPr lang="ru-RU" sz="2000" b="1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rot="515189">
            <a:off x="6327775" y="576263"/>
            <a:ext cx="2393950" cy="1385887"/>
          </a:xfrm>
          <a:prstGeom prst="cloudCallout">
            <a:avLst>
              <a:gd name="adj1" fmla="val -43059"/>
              <a:gd name="adj2" fmla="val 102393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Навчання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 rot="20925329">
            <a:off x="179388" y="4652963"/>
            <a:ext cx="2952750" cy="1439862"/>
          </a:xfrm>
          <a:prstGeom prst="cloudCallout">
            <a:avLst>
              <a:gd name="adj1" fmla="val 55279"/>
              <a:gd name="adj2" fmla="val -99430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Спілкування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4097" name="AutoShape 1"/>
          <p:cNvSpPr>
            <a:spLocks noChangeArrowheads="1"/>
          </p:cNvSpPr>
          <p:nvPr/>
        </p:nvSpPr>
        <p:spPr bwMode="auto">
          <a:xfrm rot="254500">
            <a:off x="3395663" y="4968875"/>
            <a:ext cx="2738437" cy="1241425"/>
          </a:xfrm>
          <a:prstGeom prst="cloudCallout">
            <a:avLst>
              <a:gd name="adj1" fmla="val -13886"/>
              <a:gd name="adj2" fmla="val -135756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400" b="1" dirty="0" err="1">
                <a:solidFill>
                  <a:srgbClr val="FF0000"/>
                </a:solidFill>
                <a:latin typeface="Calibri" pitchFamily="34" charset="0"/>
              </a:rPr>
              <a:t>Інтернет-послуги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 rot="21449583">
            <a:off x="6405563" y="4486275"/>
            <a:ext cx="2314575" cy="1597025"/>
          </a:xfrm>
          <a:prstGeom prst="cloudCallout">
            <a:avLst>
              <a:gd name="adj1" fmla="val -69479"/>
              <a:gd name="adj2" fmla="val -96449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000" b="1" dirty="0">
                <a:solidFill>
                  <a:srgbClr val="FF0000"/>
                </a:solidFill>
                <a:latin typeface="Calibri" pitchFamily="34" charset="0"/>
              </a:rPr>
              <a:t>Пошук Інформації</a:t>
            </a:r>
            <a:endParaRPr lang="ru-RU" sz="2000" b="1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050" grpId="0" animBg="1"/>
      <p:bldP spid="2050" grpId="1" animBg="1"/>
      <p:bldP spid="2051" grpId="0" animBg="1"/>
      <p:bldP spid="2051" grpId="1" animBg="1"/>
      <p:bldP spid="2052" grpId="0" animBg="1"/>
      <p:bldP spid="2052" grpId="1" animBg="1"/>
      <p:bldP spid="2053" grpId="0" animBg="1"/>
      <p:bldP spid="2053" grpId="1" animBg="1"/>
      <p:bldP spid="4097" grpId="0" animBg="1"/>
      <p:bldP spid="4097" grpId="1" animBg="1"/>
      <p:bldP spid="4098" grpId="0" animBg="1"/>
      <p:bldP spid="409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5111750" cy="51847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1.Не </a:t>
            </a:r>
            <a:r>
              <a:rPr lang="ru-RU" sz="2400" b="1" dirty="0" err="1" smtClean="0"/>
              <a:t>відкривайте</a:t>
            </a:r>
            <a:r>
              <a:rPr lang="ru-RU" sz="2400" b="1" dirty="0" smtClean="0"/>
              <a:t> </a:t>
            </a:r>
            <a:r>
              <a:rPr lang="ru-RU" sz="2400" b="1" u="sng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підозрілі</a:t>
            </a:r>
            <a:r>
              <a:rPr lang="ru-RU" sz="2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повідомлення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Натомість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відразу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видаляйте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en-US" sz="2400" b="1" dirty="0" smtClean="0"/>
              <a:t>.</a:t>
            </a: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2.Ніколи не </a:t>
            </a:r>
            <a:r>
              <a:rPr lang="ru-RU" sz="2400" b="1" dirty="0" err="1" smtClean="0"/>
              <a:t>відповідайте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небажану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пошту</a:t>
            </a:r>
            <a:r>
              <a:rPr lang="ru-RU" sz="2400" b="1" dirty="0" smtClean="0"/>
              <a:t>. </a:t>
            </a: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3.Використовуйте </a:t>
            </a:r>
            <a:r>
              <a:rPr lang="ru-RU" sz="2400" b="1" u="sng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фільтр</a:t>
            </a:r>
            <a:r>
              <a:rPr lang="ru-RU" sz="2400" b="1" dirty="0" smtClean="0"/>
              <a:t> спаму.</a:t>
            </a: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4.Використовуйте </a:t>
            </a:r>
            <a:r>
              <a:rPr lang="ru-RU" sz="2400" b="1" u="sng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нову</a:t>
            </a:r>
            <a:r>
              <a:rPr lang="ru-RU" sz="2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sz="2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родинну</a:t>
            </a:r>
            <a:r>
              <a:rPr lang="ru-RU" sz="2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smtClean="0"/>
              <a:t>адресу </a:t>
            </a:r>
            <a:r>
              <a:rPr lang="ru-RU" sz="2400" b="1" dirty="0" err="1" smtClean="0"/>
              <a:t>електронної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пошти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запитів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Інтернеті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5.Ніколи не </a:t>
            </a:r>
            <a:r>
              <a:rPr lang="ru-RU" sz="2400" b="1" dirty="0" err="1" smtClean="0"/>
              <a:t>пересилайте</a:t>
            </a:r>
            <a:r>
              <a:rPr lang="ru-RU" sz="2400" b="1" dirty="0" smtClean="0"/>
              <a:t> </a:t>
            </a:r>
            <a:r>
              <a:rPr lang="ru-RU" sz="2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«</a:t>
            </a:r>
            <a:r>
              <a:rPr lang="ru-RU" sz="2400" b="1" u="sng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ланцюгові</a:t>
            </a:r>
            <a:r>
              <a:rPr lang="ru-RU" sz="2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 </a:t>
            </a:r>
            <a:r>
              <a:rPr lang="ru-RU" sz="2400" b="1" dirty="0" err="1" smtClean="0"/>
              <a:t>повідомлення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електронної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пошти</a:t>
            </a:r>
            <a:r>
              <a:rPr lang="ru-RU" sz="2400" b="1" dirty="0" smtClean="0"/>
              <a:t>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32161" y="247948"/>
            <a:ext cx="763284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`</a:t>
            </a:r>
            <a:r>
              <a:rPr lang="uk-UA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ять правил користуванням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Рисунок 7" descr="MediaHandl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1628775"/>
            <a:ext cx="12398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ediaHandle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068638"/>
            <a:ext cx="1366837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5508625" cy="54721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000" b="1" smtClean="0"/>
              <a:t>І</a:t>
            </a:r>
            <a:r>
              <a:rPr lang="ru-RU" sz="3000" b="1" smtClean="0"/>
              <a:t>грова залежність ;</a:t>
            </a:r>
            <a:endParaRPr lang="ru-RU" sz="3000" smtClean="0"/>
          </a:p>
          <a:p>
            <a:pPr>
              <a:lnSpc>
                <a:spcPct val="90000"/>
              </a:lnSpc>
            </a:pPr>
            <a:r>
              <a:rPr lang="ru-RU" sz="3000" b="1" smtClean="0"/>
              <a:t>Доступ та безпосереднє залучення до небажаного контенту;</a:t>
            </a:r>
            <a:endParaRPr lang="ru-RU" sz="3000" smtClean="0"/>
          </a:p>
          <a:p>
            <a:pPr>
              <a:lnSpc>
                <a:spcPct val="90000"/>
              </a:lnSpc>
            </a:pPr>
            <a:r>
              <a:rPr lang="ru-RU" sz="3000" b="1" smtClean="0"/>
              <a:t>Небезпека віртуального спілкування (приниження);</a:t>
            </a:r>
            <a:endParaRPr lang="ru-RU" sz="3000" smtClean="0"/>
          </a:p>
          <a:p>
            <a:pPr>
              <a:lnSpc>
                <a:spcPct val="90000"/>
              </a:lnSpc>
            </a:pPr>
            <a:r>
              <a:rPr lang="ru-RU" sz="3000" b="1" smtClean="0"/>
              <a:t>Сюрпризи при безпосередній зустрічі віч-на-віч ;</a:t>
            </a:r>
            <a:endParaRPr lang="ru-RU" sz="3000" smtClean="0"/>
          </a:p>
          <a:p>
            <a:pPr>
              <a:lnSpc>
                <a:spcPct val="90000"/>
              </a:lnSpc>
            </a:pPr>
            <a:r>
              <a:rPr lang="ru-RU" sz="3000" b="1" smtClean="0"/>
              <a:t>Віруси ;</a:t>
            </a:r>
            <a:endParaRPr lang="ru-RU" sz="3000" smtClean="0"/>
          </a:p>
          <a:p>
            <a:pPr>
              <a:lnSpc>
                <a:spcPct val="90000"/>
              </a:lnSpc>
            </a:pPr>
            <a:r>
              <a:rPr lang="ru-RU" sz="3000" b="1" smtClean="0"/>
              <a:t>Неправдива інформація;</a:t>
            </a:r>
            <a:endParaRPr lang="ru-RU" sz="3000" smtClean="0"/>
          </a:p>
          <a:p>
            <a:pPr>
              <a:lnSpc>
                <a:spcPct val="90000"/>
              </a:lnSpc>
            </a:pPr>
            <a:r>
              <a:rPr lang="ru-RU" sz="3000" b="1" smtClean="0"/>
              <a:t>Неконтрольовані покупки</a:t>
            </a:r>
            <a:r>
              <a:rPr lang="en-US" sz="3000" b="1" smtClean="0"/>
              <a:t>.</a:t>
            </a:r>
            <a:endParaRPr lang="ru-RU" sz="3000" smtClean="0"/>
          </a:p>
        </p:txBody>
      </p:sp>
      <p:pic>
        <p:nvPicPr>
          <p:cNvPr id="4" name="Рисунок 3" descr="1304275990_internet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549275"/>
            <a:ext cx="2182812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65738665_intern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429000"/>
            <a:ext cx="2735263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116632"/>
            <a:ext cx="61926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Проблеми в Інтернеті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052513"/>
            <a:ext cx="4897437" cy="54006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500" i="1" smtClean="0">
                <a:solidFill>
                  <a:srgbClr val="B7DEE8"/>
                </a:solidFill>
              </a:rPr>
              <a:t>Віруси та хробаки </a:t>
            </a:r>
            <a:r>
              <a:rPr lang="ru-RU" sz="2500" i="1" smtClean="0"/>
              <a:t>є небезпечними програмами (можуть  поширюватися через електронну пошту або веб);</a:t>
            </a:r>
          </a:p>
          <a:p>
            <a:pPr>
              <a:lnSpc>
                <a:spcPct val="80000"/>
              </a:lnSpc>
            </a:pPr>
            <a:r>
              <a:rPr lang="ru-RU" sz="2500" i="1" smtClean="0"/>
              <a:t>Віруси </a:t>
            </a:r>
            <a:r>
              <a:rPr lang="ru-RU" sz="2500" i="1" smtClean="0">
                <a:solidFill>
                  <a:srgbClr val="B7DEE8"/>
                </a:solidFill>
              </a:rPr>
              <a:t>пошкоджують</a:t>
            </a:r>
            <a:r>
              <a:rPr lang="ru-RU" sz="2500" i="1" smtClean="0"/>
              <a:t> файли або програмне забезпечення;</a:t>
            </a:r>
          </a:p>
          <a:p>
            <a:pPr>
              <a:lnSpc>
                <a:spcPct val="80000"/>
              </a:lnSpc>
            </a:pPr>
            <a:r>
              <a:rPr lang="ru-RU" sz="2500" i="1" smtClean="0">
                <a:solidFill>
                  <a:srgbClr val="B7DEE8"/>
                </a:solidFill>
              </a:rPr>
              <a:t>Хробаки</a:t>
            </a:r>
            <a:r>
              <a:rPr lang="ru-RU" sz="2500" i="1" smtClean="0"/>
              <a:t> розповсюджуються швидше за віруси;</a:t>
            </a:r>
          </a:p>
          <a:p>
            <a:pPr>
              <a:lnSpc>
                <a:spcPct val="80000"/>
              </a:lnSpc>
            </a:pPr>
            <a:r>
              <a:rPr lang="ru-RU" sz="2500" i="1" smtClean="0">
                <a:solidFill>
                  <a:srgbClr val="B7DEE8"/>
                </a:solidFill>
              </a:rPr>
              <a:t>Троянські коні, або троянці, </a:t>
            </a:r>
            <a:r>
              <a:rPr lang="ru-RU" sz="2500" i="1" smtClean="0"/>
              <a:t>- небезпечні програми, які  створені так, щоб виглядати безневинними;</a:t>
            </a:r>
          </a:p>
          <a:p>
            <a:pPr>
              <a:lnSpc>
                <a:spcPct val="80000"/>
              </a:lnSpc>
            </a:pPr>
            <a:r>
              <a:rPr lang="ru-RU" sz="2500" i="1" smtClean="0">
                <a:solidFill>
                  <a:srgbClr val="B7DEE8"/>
                </a:solidFill>
              </a:rPr>
              <a:t>Після активації </a:t>
            </a:r>
            <a:r>
              <a:rPr lang="ru-RU" sz="2500" i="1" smtClean="0"/>
              <a:t>вони можуть пошкодити файли без відома</a:t>
            </a:r>
            <a:br>
              <a:rPr lang="ru-RU" sz="2500" i="1" smtClean="0"/>
            </a:br>
            <a:r>
              <a:rPr lang="ru-RU" sz="2500" i="1" smtClean="0"/>
              <a:t>користувача.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300" i="1" smtClean="0"/>
          </a:p>
        </p:txBody>
      </p:sp>
      <p:pic>
        <p:nvPicPr>
          <p:cNvPr id="4" name="Рисунок 3" descr="intern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33375"/>
            <a:ext cx="2420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zet-news.ru/img/news-icons/5ceea1ce5d5495d0e90e8cafa850f8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381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116632"/>
            <a:ext cx="604867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Неприємності в мережі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8" name="Молния 7"/>
          <p:cNvSpPr/>
          <p:nvPr/>
        </p:nvSpPr>
        <p:spPr>
          <a:xfrm rot="20401834">
            <a:off x="6083300" y="3943350"/>
            <a:ext cx="574675" cy="522288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Молния 8"/>
          <p:cNvSpPr/>
          <p:nvPr/>
        </p:nvSpPr>
        <p:spPr>
          <a:xfrm rot="4613788">
            <a:off x="8086726" y="4278312"/>
            <a:ext cx="576262" cy="57626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3959225" cy="46799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Діти </a:t>
            </a:r>
            <a:r>
              <a:rPr lang="uk-UA" b="1" dirty="0" smtClean="0">
                <a:solidFill>
                  <a:srgbClr val="FF0000"/>
                </a:solidFill>
              </a:rPr>
              <a:t>з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7-10</a:t>
            </a:r>
            <a:r>
              <a:rPr lang="uk-UA" b="1" dirty="0" smtClean="0"/>
              <a:t> років -15-25 хвилин;</a:t>
            </a:r>
            <a:br>
              <a:rPr lang="uk-UA" b="1" dirty="0" smtClean="0"/>
            </a:b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Діти </a:t>
            </a:r>
            <a:r>
              <a:rPr lang="uk-UA" b="1" dirty="0" smtClean="0">
                <a:solidFill>
                  <a:srgbClr val="FF0000"/>
                </a:solidFill>
              </a:rPr>
              <a:t>з 11-14</a:t>
            </a:r>
            <a:r>
              <a:rPr lang="uk-UA" b="1" dirty="0" smtClean="0"/>
              <a:t> </a:t>
            </a:r>
            <a:r>
              <a:rPr lang="uk-UA" b="1" dirty="0" err="1" smtClean="0"/>
              <a:t>років-</a:t>
            </a:r>
            <a:r>
              <a:rPr lang="uk-UA" b="1" dirty="0" smtClean="0"/>
              <a:t> від 30 до 40 хвилин;</a:t>
            </a:r>
            <a:br>
              <a:rPr lang="uk-UA" b="1" dirty="0" smtClean="0"/>
            </a:b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Підліткам </a:t>
            </a:r>
            <a:r>
              <a:rPr lang="uk-UA" b="1" dirty="0" smtClean="0">
                <a:solidFill>
                  <a:srgbClr val="FF0000"/>
                </a:solidFill>
              </a:rPr>
              <a:t>до 16 </a:t>
            </a:r>
            <a:r>
              <a:rPr lang="uk-UA" b="1" dirty="0" smtClean="0"/>
              <a:t>років - не більше 2-х годин;</a:t>
            </a:r>
            <a:br>
              <a:rPr lang="uk-UA" b="1" dirty="0" smtClean="0"/>
            </a:b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Підліткам </a:t>
            </a:r>
            <a:r>
              <a:rPr lang="uk-UA" b="1" dirty="0" smtClean="0">
                <a:solidFill>
                  <a:srgbClr val="FF0000"/>
                </a:solidFill>
              </a:rPr>
              <a:t>старше 16</a:t>
            </a:r>
            <a:r>
              <a:rPr lang="uk-UA" b="1" dirty="0" smtClean="0"/>
              <a:t> років - 2- 4 години з </a:t>
            </a:r>
            <a:r>
              <a:rPr lang="ru-RU" b="1" dirty="0" err="1" smtClean="0"/>
              <a:t>перервами</a:t>
            </a:r>
            <a:r>
              <a:rPr lang="ru-RU" b="1" dirty="0" smtClean="0"/>
              <a:t> </a:t>
            </a:r>
            <a:r>
              <a:rPr lang="uk-UA" b="1" dirty="0" smtClean="0"/>
              <a:t>;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" name="il_fi" descr="http://www.waps.com.ua/img/2009/2701_inetpolzov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364163" y="1052513"/>
            <a:ext cx="25146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4" descr="data:image/jpg;base64,/9j/4AAQSkZJRgABAQAAAQABAAD/2wCEAAkGBhQSERUUEhQVFRQWFBoXFRQXFxQXFRcYFxcXFBcYGBYXHSYfFxolGRcXHy8gIycpLC4uFR49NTAqNSYrLikBCQoKDgwOGg8PGiwfHx8pLCksKSksKSwpKSwsKikpKSkpKSkpKSkpLCksKSkpKSkpKSksKSkpLCwpLCkpLCksKf/AABEIAJUAiAMBIgACEQEDEQH/xAAcAAAABwEBAAAAAAAAAAAAAAAAAgMEBQYHAQj/xAA/EAACAQIEBAMGBAELBQEAAAABAgMAEQQSITEFBkFRB2FxEyIyQoGRI1KhsRQzNENTYnJzgqLB0RUkg5LhJf/EABoBAAIDAQEAAAAAAAAAAAAAAAMFAQIEAAb/xAAmEQACAgICAQQBBQAAAAAAAAAAAQIRAyEEEjETIkFRBRQjMjNh/9oADAMBAAIRAxEAPwB1wDjnEsOpixGJJnQkPFMivYdCHFi6kahgSNanjz9ilF2iw7ADVs7p97i1qtXHuWocWo9oCrr8EqG0iHyPbyNxVIxXLM8E0YnUS4YSBnmQa5V1AkiG1za5FxWZOzbB4nGpLZFcd5vmx8MkckkeGiF0dYmLtISNLt1Qn5RqdqqnDcJKkT4dmli/EEjxXsgbKPZ3XcMLBiPMX1FafzNjsPhcPNjIsJHEwU+yndFDNK2iZI9zrrc2261nXD4WWMZyWkf35GOpZ31Yn9qvVEJqSpI0XgvMGJxqQyQQgTwlosQ8hCw6gXAsczX917AVYP4KGFxNi5leYD3WkICp39lHf3dt9W03rPOTuYf4PEgubQS2WU9FYaJJ5W2Pka1p8BGXzmNC9rZioLWG2pqstAZx6sq/Maw4+LKsE8mXWPERoFKN0ymQgsO4AsazOMkkqwKyIbOhFmU+h6Het3OJXNlzLm6LmGb6Deqj4hctCSM4qMWmhUlrf0sa6sh8wNQe4tQMkeyLY59XRnBoDa527naojiPM6DSEBz+c3yC/Ybk/pUMhlxMgUsTffoqjvbagLHfkaQwya7PwWVeILISsPvEfE/yL9fmPkKNiIwI36m2pO5pTDYVY1CILKPuT3PnXMX8BHew+5ArXGCgjLLbHBNCusutFpe5Bep00L1yhaoODXoUWhUnUbHx7FTRI0sbRZETMUdWuxHQMDpc2A0pu/MvsjGuJiZGksF9neXUgXBVRmFr726U0GJfiSKYSYcLmDiYgGSYKbjIh+FCRu+pttR+Y8VFw3Bz4hdZMtg7ks7u2iAselze21MaoWJW6Mu8R+av+oY+PDx39hA5zXBGaRfjNj2tl17nvRGbW/nVa5aQtM7scxCksTuWdtT6nWrBijZD5WP2N6vF3sYZIenUUGZAwIOoIsf2qycN56w8WHWPHYjEK8QyLHGT+Mg+FiVF83yn3hsKpsnF44VGY3Y65V1Opvr2qA4rxUz5fdChSba3bXufpUSkkWx8aWZ+NGi43xTwATLDgGbzcqjDzDglr37Gq5x/xSxeIwzYfREY2LAkytH0jZuvmdyB61UKJe59KB3YwXBww/wBZ1T2qZ4JxeOJcrKwJNy419BbcWqHKUnJLl32qIvejTmgulS0i5R8TSXSM3HYfGfQHYedO5l+Ad3GnkNT9qoC4kk3QEHodqmeGcySqwM4zqARcWDC/XzozdxaYonh37Not5oprsThlVl1VgCPQ0bLSp+S6E710GukUW1d2J62dNCgDQqexXqzWuRB/+bhP8BP2qg+PHGP5thQd80zjyHuRj75z9KieUvE1cM+Bjdj7FYGgxA1IUiQmOQDyB1t0PkKi/FvF+14pIQbqsUQU3uLZc1x5XJNM3pWA4+CX6hKSI7lYaSnzUfoTTvmGXLh2HViFH3uf0Bpnyq38qP7p/cU05hxmeUINo9PVj8X2GlcnUDbLE58iiLCgUi+KA86NKL6dOtDKF2oSryxhPstQ0vsbPLI2wsKc4aKw13oLOOlK1MpOqopgxR7d+3ZgorCjUfD4VpHSNLZpHVFubC7sFFz0FzVEasj6xbY1aa1Kq1xU5DgOHx4PHR4xmGPikKwgZ7HKctlsMpBN75tbbVWeGIzKxAJVRdj0UEhQT9dKPLFqxPh5yeTpWjSOCr/20P8Ac/3NOHjpDl9ScJC3SxX6qxFqeWpflg07BOScmhC9BkpR1vSd7ULyddBCtClCL0KrQRMzorQzEnUk7DXXQaAV0mk45Lk0wV0NpdVJfY/4fxMwlyBcsmVfJr6H6a0zJsO9AjWuNvU3ojolJyDohJAAJYkAAakk6AAdSTUvx7kp8PicLh5ZQkmICF7j3Ys75ACb+9YanarV4LcCSbGPM4uMOgKA7Z2NgfoAfvVo8aOQ5cYkeIw6l5IVKPGPidCbgr3YG+m5B++jFBVYm5/Jff04+EZH4hcrJwzGCGKf2wMauSbZkJJGVrG17DN6MKj4ZLiksDynip5vYxwStJexUo6lehLlh7gHUnarXztyevDnw0V7u2HDSm5IMmYhit+nT6VOaKasH+OzOGTq/DK3ejxylCGU2ZSGU+anMD9xSuBwEk0ixQo0kjbKouf/AIPM1pXAvAt3AbGTezv/AEUVmYernS/oKzwi7sb8nlY8cXGQXmzwobiTrj8C8QGIVZHjkJUBiurKyg7kWINtajsfynFwfh2IjxEqPjcUqosceyKrZr66kXFyxA2sKvXEcLhuG4X+GHFZMKgByKTDJKtzc5QEz216bdxWGcVkBncrM+JF9J3DBm9Q+tapS0ee48Iyye50iT5f5lkwt1sJImN2jPf8yH5T+hq3YTiMGIBMD6jeNtHW/l19RWbLJepXliWVcVH7F0Vn9z8QXja+oVrai56is6d+2Q25XGjKPqYy7n9aKyXqXlwecAsuR7e8oNwD116jzphJhWFAy8Zx2hbizp6Yzy2oUsy0KyM1oy2WfXbSjR7k+dDQiuQpY26GmbqgmHLKeW2K3rg1NCQaUZFsKF8DXblRIcG45PhJRLh5Cj7HqrDsynRhWncI8eFygYrDNm6vCwKnzyNqPuayOhVo5JRA5+FjzO2tmycR8eYQv4GGmd+ntCqKO17Ek1lvMHMk+Nm9tiGBYCyqosqLe9lHr3qNpfA4QyyRxDeSRUH+Zgv+9WeRy0Chw8XHTmvg3jwo5XXDYJJWX8acB3Y7hTqieQA1t3Jqk+KfiJi1xUuEhY4eOKwZ10kkuoe4f5F1sLVtMMARVUbKAo8gBYftWa+M3h82MiGKwylp41s6LvJGNdBuWXoOoJ8qLBq6POTk5ScmYZLjFuSSWY7nck9yx3pF+IH5RbzOtNXjIJVgQwNipBBB7EHan3A+CyYqURRDWxZ3OixourO56KB1o1Ir2b8BcDckk61IxE5lt8WZbeuYWpNYFQkISVubEixI6G3S+9ql+WOH+2xUa9FPtGPYJr+9h9ayP3T0ekxR9HjPt9GtTjU96azW7/Sk5Zi2tzqb0TJ96ZqOqZ5Tt7rQ2mgvsKFOstdrNLiY27NCzzRjBXtSYksRekY8Z33pZlDCgONeTbCfWSaFpqOpokLXGvpRr2oL+j0OOSdT+w9CgKFVD3fgFX/wc5cM2N/iGH4eHBINtDIwygfQEn7VT+A8EkxmISCL4nO/RVHxMfICvSvAOBx4OBIIRZEG/VjuWY9STrV4r5FH5Hk9Y+mvkkaF6FZ9zfzK2Iz4fDuY4RdZZxu52McZvovQt9qukI4wcnSI/wAQ+aeFOxjlwwxkimzvGApTuPbC2ZtvdBI77VTuc8bBhVOAwELwI6pJiWkDe2ckBkjJbXIAQdNLn1uJOVxIoXBoWnDC6x3aJrH4iTpHtffvUr4ycLVTh8TIRHiZUCSQg5lIQfGG6WvbtqO2pXJ1o1YscIZYqRmxNqsPK/ERAGJ0Z7Xv0A1Av01N/tVfgjLsoVSzMcqIBdmY7WHWtd5R8GQQJOIkknbDKbKP8Rhqx8hp3rsSUPdIP+Q5Xf8Abh4GuE4kkgFjduygsfstLJLva9xupBDD6HWtT4fwyKBAkMaRqBYBFA/aovmnlr+KUMhCTp8DHZh1R+6n9KP+oTdMT+nRSEkBoUgylHaORSsifEh3F9iPzKehoUbz4IMUlizetJwuwNutOjER/wA0eNbt6Vg7a2M8OJ5JpIVRLUau1wms92elUVFUX/k3k3DcVwrBW9hi4PdLLqkin4GZD16Ei23nUbxfws4hhyfwfbqPnhOb/QbN+hrvhXxX2HE4dfdlvE3nmF1/1AV6INF00Ic+bLx8rUXo81cr8VxHDcWkxw0xsCjxmNwSjb2NtG6ivQEHNGHdUYORnAIBRwRcXsRb3SOt6lcxoE11qjDmyvLLs1sbLiI5lZUkBupByN7wuLadQahMByHgsOFvHmy7NM5f9GOX9KmcbwuOW2ddRswJVh6MutIry7h9bxhidy5Z7+uYmpTQFWvAReLwJ7kAzkfJCtwPUj3R96y3xg5anYLxCT5GEbQghlji1yNe2rFjdvUdq2SOIKLKAo7AAD7CmPH44mwsy4gExMhElgWIU6FrAE6b36W8qtGWzlp2ZD4GcPV8VPO4XMiKkINrqXuzEX65Rb0Jrbr15/5TnfhXF0hmYGIvlz/I6SKVilU9iCNfM1tnFZZRLAFUGIyAMdcyHUg22Knby/bpWwmaKUrXhkpeu1yu0NgyH5h5aTFKLnJKt/Zyge8vkfzKeoNCpDHYsRoXIJAte2pAvYtbsNz6V2iKbRWjy2kYpmygM1u9OVbWmxOretDl4HPA/sO1w0BXR9ydh1Pp50JD2TSWxzwjFCLEQSsSFjmjdiNwquC1h10vXpeDmSOYA4a84YXDR2yAHu50B8t/tWcch+EAss/EBroy4Y7DqDL3P9n79q1mKIKAqgKoFgAAAB5CjLS2eY52WGXJcfgbRcS/EEcilHYXUE3Vrb5W6kdRvTym3EOHrMhRrjqrKbOjDZlPQg014bxBs/sJ9JlFwwFlmUfOvY/mXp6V2mYSToCgKgeNc8YTCkq8oaQf0UQMknpZdF/zECuUGybJ6iyShQWYhVG7MQAPUnSsx4j4l4uTTDwx4dToHmOeT1CLp96oOL4k8mIP/UnkxAvZWdm9mv8A41soH0+9aIYGUciH4+A+LmjwzNNEkjLAVuyKhOYBW2CgkgelajybzZxDE4rCQT+xWJFOcLcySFEIBYnRdSugqDfB3QeyAydMoAFvICjct8XGDxkcsgOQZkkP5VcWzfQi/peivCkmWnnc0o/Rt4FMOIY1opEY2MLe4x6oxPutfqp0U9tPOnqSBgCpBBFwRsQdQRUfzE//AG7L80hWNR/achR9tT9KxVs4kiO9driiwA7C16FddEnk1ZRa/SkYze57mnPFeATYWQRzpkJGZdQQwvuCNDam61E2P+Dh6vtYa9bJ4R8hRiFMdMM8r6xKR7sa3IDDux79KxlhpW1eF3OsLRTiZkgWFYVUO4X8NY8l/e/tKx0/MK7GiPycpKKS8GlPKAQCbZjYeZtf9hR6zviniNBNjMJHhjI4/iVV3y2iIa66X1LXO9gN60WrSjXkQJgpjxThgmTLcqynNHIPijcbMO/mOovT6uWqqdEsyHmrHY8SmHFzMq7IIQYoZR1OYak91vpUNAgQWUBR1sNb+Z3NbbxLhMWIjMcyK6HoRsehB3U+Yqg8Z8OJYvewre1X+rcgSD+6+zfW1bMWRfIOSKpekp4FcZWGahY3ZSCrKbMrCzKexHSlYomO1ar+ihG4XEy4P4V9pD1X5h6VKw4mLELmSxvuOo9R0pVcFfcGqxxmD+HmEkLZWOuUfrfy8qmiDReU+cThFEEyu8A/knUZnjH5GXdl7EbftO8J5vgxWLtITEY/5uktlzkghpO2YDQL0BPfTIl5wd1sllPzEb/Q9KiMcjyG7szepoTwKW0W7Ueiuaua4eHwmWc6nSOMWzyN2UH99hQrziuDubsWYjYsxYjyGY6ChULjL5O7Gw8d4DHjITFJuPeRx8SNbceXcdaw12y3G9iRf0NqFCsM0POFJpExwbgXt1zM5A/KBr/7E/7U6m4ZFGfdQX7nU/ehQrRhijHzcknpskuWYs2OwinY4mP9CW/cV6GoUKrnMUAVy1ChWZBApk1A7gn7W/5o1ChXEGcc34VW4hIT/URH1N3F6guI4wQqSFBt0oUKa4f4gJeSoY7maaS63yqei/8ANRjtffWhQo5DG2IwoAzKbHy2NDA8QY6Gu0Kp8k/BJXoUKFXKn//Z"/>
          <p:cNvSpPr>
            <a:spLocks noChangeAspect="1" noChangeArrowheads="1"/>
          </p:cNvSpPr>
          <p:nvPr/>
        </p:nvSpPr>
        <p:spPr bwMode="auto">
          <a:xfrm>
            <a:off x="63500" y="-687388"/>
            <a:ext cx="1295400" cy="141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2" name="AutoShape 6" descr="data:image/jpg;base64,/9j/4AAQSkZJRgABAQAAAQABAAD/2wCEAAkGBhQSERUUEhQVFRQWFBoXFRQXFxQXFRcYFxcXFBcYGBYXHSYfFxolGRcXHy8gIycpLC4uFR49NTAqNSYrLikBCQoKDgwOGg8PGiwfHx8pLCksKSksKSwpKSwsKikpKSkpKSkpKSkpLCksKSkpKSkpKSksKSkpLCwpLCkpLCksKf/AABEIAJUAiAMBIgACEQEDEQH/xAAcAAAABwEBAAAAAAAAAAAAAAAAAgMEBQYHAQj/xAA/EAACAQIEBAMGBAELBQEAAAABAgMAEQQSITEFBkFRB2FxEyIyQoGRI1KhsRQzNENTYnJzgqLB0RUkg5LhJf/EABoBAAIDAQEAAAAAAAAAAAAAAAMFAQIEAAb/xAAmEQACAgICAQQBBQAAAAAAAAAAAQIRAyEEEjETIkFRBRQjMjNh/9oADAMBAAIRAxEAPwB1wDjnEsOpixGJJnQkPFMivYdCHFi6kahgSNanjz9ilF2iw7ADVs7p97i1qtXHuWocWo9oCrr8EqG0iHyPbyNxVIxXLM8E0YnUS4YSBnmQa5V1AkiG1za5FxWZOzbB4nGpLZFcd5vmx8MkckkeGiF0dYmLtISNLt1Qn5RqdqqnDcJKkT4dmli/EEjxXsgbKPZ3XcMLBiPMX1FafzNjsPhcPNjIsJHEwU+yndFDNK2iZI9zrrc2261nXD4WWMZyWkf35GOpZ31Yn9qvVEJqSpI0XgvMGJxqQyQQgTwlosQ8hCw6gXAsczX917AVYP4KGFxNi5leYD3WkICp39lHf3dt9W03rPOTuYf4PEgubQS2WU9FYaJJ5W2Pka1p8BGXzmNC9rZioLWG2pqstAZx6sq/Maw4+LKsE8mXWPERoFKN0ymQgsO4AsazOMkkqwKyIbOhFmU+h6Het3OJXNlzLm6LmGb6Deqj4hctCSM4qMWmhUlrf0sa6sh8wNQe4tQMkeyLY59XRnBoDa527naojiPM6DSEBz+c3yC/Ybk/pUMhlxMgUsTffoqjvbagLHfkaQwya7PwWVeILISsPvEfE/yL9fmPkKNiIwI36m2pO5pTDYVY1CILKPuT3PnXMX8BHew+5ArXGCgjLLbHBNCusutFpe5Bep00L1yhaoODXoUWhUnUbHx7FTRI0sbRZETMUdWuxHQMDpc2A0pu/MvsjGuJiZGksF9neXUgXBVRmFr726U0GJfiSKYSYcLmDiYgGSYKbjIh+FCRu+pttR+Y8VFw3Bz4hdZMtg7ks7u2iAselze21MaoWJW6Mu8R+av+oY+PDx39hA5zXBGaRfjNj2tl17nvRGbW/nVa5aQtM7scxCksTuWdtT6nWrBijZD5WP2N6vF3sYZIenUUGZAwIOoIsf2qycN56w8WHWPHYjEK8QyLHGT+Mg+FiVF83yn3hsKpsnF44VGY3Y65V1Opvr2qA4rxUz5fdChSba3bXufpUSkkWx8aWZ+NGi43xTwATLDgGbzcqjDzDglr37Gq5x/xSxeIwzYfREY2LAkytH0jZuvmdyB61UKJe59KB3YwXBww/wBZ1T2qZ4JxeOJcrKwJNy419BbcWqHKUnJLl32qIvejTmgulS0i5R8TSXSM3HYfGfQHYedO5l+Ad3GnkNT9qoC4kk3QEHodqmeGcySqwM4zqARcWDC/XzozdxaYonh37Not5oprsThlVl1VgCPQ0bLSp+S6E710GukUW1d2J62dNCgDQqexXqzWuRB/+bhP8BP2qg+PHGP5thQd80zjyHuRj75z9KieUvE1cM+Bjdj7FYGgxA1IUiQmOQDyB1t0PkKi/FvF+14pIQbqsUQU3uLZc1x5XJNM3pWA4+CX6hKSI7lYaSnzUfoTTvmGXLh2HViFH3uf0Bpnyq38qP7p/cU05hxmeUINo9PVj8X2GlcnUDbLE58iiLCgUi+KA86NKL6dOtDKF2oSryxhPstQ0vsbPLI2wsKc4aKw13oLOOlK1MpOqopgxR7d+3ZgorCjUfD4VpHSNLZpHVFubC7sFFz0FzVEasj6xbY1aa1Kq1xU5DgOHx4PHR4xmGPikKwgZ7HKctlsMpBN75tbbVWeGIzKxAJVRdj0UEhQT9dKPLFqxPh5yeTpWjSOCr/20P8Ac/3NOHjpDl9ScJC3SxX6qxFqeWpflg07BOScmhC9BkpR1vSd7ULyddBCtClCL0KrQRMzorQzEnUk7DXXQaAV0mk45Lk0wV0NpdVJfY/4fxMwlyBcsmVfJr6H6a0zJsO9AjWuNvU3ojolJyDohJAAJYkAAakk6AAdSTUvx7kp8PicLh5ZQkmICF7j3Ys75ACb+9YanarV4LcCSbGPM4uMOgKA7Z2NgfoAfvVo8aOQ5cYkeIw6l5IVKPGPidCbgr3YG+m5B++jFBVYm5/Jff04+EZH4hcrJwzGCGKf2wMauSbZkJJGVrG17DN6MKj4ZLiksDynip5vYxwStJexUo6lehLlh7gHUnarXztyevDnw0V7u2HDSm5IMmYhit+nT6VOaKasH+OzOGTq/DK3ejxylCGU2ZSGU+anMD9xSuBwEk0ixQo0kjbKouf/AIPM1pXAvAt3AbGTezv/AEUVmYernS/oKzwi7sb8nlY8cXGQXmzwobiTrj8C8QGIVZHjkJUBiurKyg7kWINtajsfynFwfh2IjxEqPjcUqosceyKrZr66kXFyxA2sKvXEcLhuG4X+GHFZMKgByKTDJKtzc5QEz216bdxWGcVkBncrM+JF9J3DBm9Q+tapS0ee48Iyye50iT5f5lkwt1sJImN2jPf8yH5T+hq3YTiMGIBMD6jeNtHW/l19RWbLJepXliWVcVH7F0Vn9z8QXja+oVrai56is6d+2Q25XGjKPqYy7n9aKyXqXlwecAsuR7e8oNwD116jzphJhWFAy8Zx2hbizp6Yzy2oUsy0KyM1oy2WfXbSjR7k+dDQiuQpY26GmbqgmHLKeW2K3rg1NCQaUZFsKF8DXblRIcG45PhJRLh5Cj7HqrDsynRhWncI8eFygYrDNm6vCwKnzyNqPuayOhVo5JRA5+FjzO2tmycR8eYQv4GGmd+ntCqKO17Ek1lvMHMk+Nm9tiGBYCyqosqLe9lHr3qNpfA4QyyRxDeSRUH+Zgv+9WeRy0Chw8XHTmvg3jwo5XXDYJJWX8acB3Y7hTqieQA1t3Jqk+KfiJi1xUuEhY4eOKwZ10kkuoe4f5F1sLVtMMARVUbKAo8gBYftWa+M3h82MiGKwylp41s6LvJGNdBuWXoOoJ8qLBq6POTk5ScmYZLjFuSSWY7nck9yx3pF+IH5RbzOtNXjIJVgQwNipBBB7EHan3A+CyYqURRDWxZ3OixourO56KB1o1Ir2b8BcDckk61IxE5lt8WZbeuYWpNYFQkISVubEixI6G3S+9ql+WOH+2xUa9FPtGPYJr+9h9ayP3T0ekxR9HjPt9GtTjU96azW7/Sk5Zi2tzqb0TJ96ZqOqZ5Tt7rQ2mgvsKFOstdrNLiY27NCzzRjBXtSYksRekY8Z33pZlDCgONeTbCfWSaFpqOpokLXGvpRr2oL+j0OOSdT+w9CgKFVD3fgFX/wc5cM2N/iGH4eHBINtDIwygfQEn7VT+A8EkxmISCL4nO/RVHxMfICvSvAOBx4OBIIRZEG/VjuWY9STrV4r5FH5Hk9Y+mvkkaF6FZ9zfzK2Iz4fDuY4RdZZxu52McZvovQt9qukI4wcnSI/wAQ+aeFOxjlwwxkimzvGApTuPbC2ZtvdBI77VTuc8bBhVOAwELwI6pJiWkDe2ckBkjJbXIAQdNLn1uJOVxIoXBoWnDC6x3aJrH4iTpHtffvUr4ycLVTh8TIRHiZUCSQg5lIQfGG6WvbtqO2pXJ1o1YscIZYqRmxNqsPK/ERAGJ0Z7Xv0A1Av01N/tVfgjLsoVSzMcqIBdmY7WHWtd5R8GQQJOIkknbDKbKP8Rhqx8hp3rsSUPdIP+Q5Xf8Abh4GuE4kkgFjduygsfstLJLva9xupBDD6HWtT4fwyKBAkMaRqBYBFA/aovmnlr+KUMhCTp8DHZh1R+6n9KP+oTdMT+nRSEkBoUgylHaORSsifEh3F9iPzKehoUbz4IMUlizetJwuwNutOjER/wA0eNbt6Vg7a2M8OJ5JpIVRLUau1wms92elUVFUX/k3k3DcVwrBW9hi4PdLLqkin4GZD16Ei23nUbxfws4hhyfwfbqPnhOb/QbN+hrvhXxX2HE4dfdlvE3nmF1/1AV6INF00Ic+bLx8rUXo81cr8VxHDcWkxw0xsCjxmNwSjb2NtG6ivQEHNGHdUYORnAIBRwRcXsRb3SOt6lcxoE11qjDmyvLLs1sbLiI5lZUkBupByN7wuLadQahMByHgsOFvHmy7NM5f9GOX9KmcbwuOW2ddRswJVh6MutIry7h9bxhidy5Z7+uYmpTQFWvAReLwJ7kAzkfJCtwPUj3R96y3xg5anYLxCT5GEbQghlji1yNe2rFjdvUdq2SOIKLKAo7AAD7CmPH44mwsy4gExMhElgWIU6FrAE6b36W8qtGWzlp2ZD4GcPV8VPO4XMiKkINrqXuzEX65Rb0Jrbr15/5TnfhXF0hmYGIvlz/I6SKVilU9iCNfM1tnFZZRLAFUGIyAMdcyHUg22Knby/bpWwmaKUrXhkpeu1yu0NgyH5h5aTFKLnJKt/Zyge8vkfzKeoNCpDHYsRoXIJAte2pAvYtbsNz6V2iKbRWjy2kYpmygM1u9OVbWmxOretDl4HPA/sO1w0BXR9ydh1Pp50JD2TSWxzwjFCLEQSsSFjmjdiNwquC1h10vXpeDmSOYA4a84YXDR2yAHu50B8t/tWcch+EAss/EBroy4Y7DqDL3P9n79q1mKIKAqgKoFgAAAB5CjLS2eY52WGXJcfgbRcS/EEcilHYXUE3Vrb5W6kdRvTym3EOHrMhRrjqrKbOjDZlPQg014bxBs/sJ9JlFwwFlmUfOvY/mXp6V2mYSToCgKgeNc8YTCkq8oaQf0UQMknpZdF/zECuUGybJ6iyShQWYhVG7MQAPUnSsx4j4l4uTTDwx4dToHmOeT1CLp96oOL4k8mIP/UnkxAvZWdm9mv8A41soH0+9aIYGUciH4+A+LmjwzNNEkjLAVuyKhOYBW2CgkgelajybzZxDE4rCQT+xWJFOcLcySFEIBYnRdSugqDfB3QeyAydMoAFvICjct8XGDxkcsgOQZkkP5VcWzfQi/peivCkmWnnc0o/Rt4FMOIY1opEY2MLe4x6oxPutfqp0U9tPOnqSBgCpBBFwRsQdQRUfzE//AG7L80hWNR/achR9tT9KxVs4kiO9driiwA7C16FddEnk1ZRa/SkYze57mnPFeATYWQRzpkJGZdQQwvuCNDam61E2P+Dh6vtYa9bJ4R8hRiFMdMM8r6xKR7sa3IDDux79KxlhpW1eF3OsLRTiZkgWFYVUO4X8NY8l/e/tKx0/MK7GiPycpKKS8GlPKAQCbZjYeZtf9hR6zviniNBNjMJHhjI4/iVV3y2iIa66X1LXO9gN60WrSjXkQJgpjxThgmTLcqynNHIPijcbMO/mOovT6uWqqdEsyHmrHY8SmHFzMq7IIQYoZR1OYak91vpUNAgQWUBR1sNb+Z3NbbxLhMWIjMcyK6HoRsehB3U+Yqg8Z8OJYvewre1X+rcgSD+6+zfW1bMWRfIOSKpekp4FcZWGahY3ZSCrKbMrCzKexHSlYomO1ar+ihG4XEy4P4V9pD1X5h6VKw4mLELmSxvuOo9R0pVcFfcGqxxmD+HmEkLZWOuUfrfy8qmiDReU+cThFEEyu8A/knUZnjH5GXdl7EbftO8J5vgxWLtITEY/5uktlzkghpO2YDQL0BPfTIl5wd1sllPzEb/Q9KiMcjyG7szepoTwKW0W7Ueiuaua4eHwmWc6nSOMWzyN2UH99hQrziuDubsWYjYsxYjyGY6ChULjL5O7Gw8d4DHjITFJuPeRx8SNbceXcdaw12y3G9iRf0NqFCsM0POFJpExwbgXt1zM5A/KBr/7E/7U6m4ZFGfdQX7nU/ehQrRhijHzcknpskuWYs2OwinY4mP9CW/cV6GoUKrnMUAVy1ChWZBApk1A7gn7W/5o1ChXEGcc34VW4hIT/URH1N3F6guI4wQqSFBt0oUKa4f4gJeSoY7maaS63yqei/8ANRjtffWhQo5DG2IwoAzKbHy2NDA8QY6Gu0Kp8k/BJXoUKFXKn//Z"/>
          <p:cNvSpPr>
            <a:spLocks noChangeAspect="1" noChangeArrowheads="1"/>
          </p:cNvSpPr>
          <p:nvPr/>
        </p:nvSpPr>
        <p:spPr bwMode="auto">
          <a:xfrm>
            <a:off x="63500" y="-687388"/>
            <a:ext cx="1295400" cy="141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3" name="AutoShape 8" descr="data:image/jpg;base64,/9j/4AAQSkZJRgABAQAAAQABAAD/2wCEAAkGBhQSERUUEhQVFRQWFBoXFRQXFxQXFRcYFxcXFBcYGBYXHSYfFxolGRcXHy8gIycpLC4uFR49NTAqNSYrLikBCQoKDgwOGg8PGiwfHx8pLCksKSksKSwpKSwsKikpKSkpKSkpKSkpLCksKSkpKSkpKSksKSkpLCwpLCkpLCksKf/AABEIAJUAiAMBIgACEQEDEQH/xAAcAAAABwEBAAAAAAAAAAAAAAAAAgMEBQYHAQj/xAA/EAACAQIEBAMGBAELBQEAAAABAgMAEQQSITEFBkFRB2FxEyIyQoGRI1KhsRQzNENTYnJzgqLB0RUkg5LhJf/EABoBAAIDAQEAAAAAAAAAAAAAAAMFAQIEAAb/xAAmEQACAgICAQQBBQAAAAAAAAAAAQIRAyEEEjETIkFRBRQjMjNh/9oADAMBAAIRAxEAPwB1wDjnEsOpixGJJnQkPFMivYdCHFi6kahgSNanjz9ilF2iw7ADVs7p97i1qtXHuWocWo9oCrr8EqG0iHyPbyNxVIxXLM8E0YnUS4YSBnmQa5V1AkiG1za5FxWZOzbB4nGpLZFcd5vmx8MkckkeGiF0dYmLtISNLt1Qn5RqdqqnDcJKkT4dmli/EEjxXsgbKPZ3XcMLBiPMX1FafzNjsPhcPNjIsJHEwU+yndFDNK2iZI9zrrc2261nXD4WWMZyWkf35GOpZ31Yn9qvVEJqSpI0XgvMGJxqQyQQgTwlosQ8hCw6gXAsczX917AVYP4KGFxNi5leYD3WkICp39lHf3dt9W03rPOTuYf4PEgubQS2WU9FYaJJ5W2Pka1p8BGXzmNC9rZioLWG2pqstAZx6sq/Maw4+LKsE8mXWPERoFKN0ymQgsO4AsazOMkkqwKyIbOhFmU+h6Het3OJXNlzLm6LmGb6Deqj4hctCSM4qMWmhUlrf0sa6sh8wNQe4tQMkeyLY59XRnBoDa527naojiPM6DSEBz+c3yC/Ybk/pUMhlxMgUsTffoqjvbagLHfkaQwya7PwWVeILISsPvEfE/yL9fmPkKNiIwI36m2pO5pTDYVY1CILKPuT3PnXMX8BHew+5ArXGCgjLLbHBNCusutFpe5Bep00L1yhaoODXoUWhUnUbHx7FTRI0sbRZETMUdWuxHQMDpc2A0pu/MvsjGuJiZGksF9neXUgXBVRmFr726U0GJfiSKYSYcLmDiYgGSYKbjIh+FCRu+pttR+Y8VFw3Bz4hdZMtg7ks7u2iAselze21MaoWJW6Mu8R+av+oY+PDx39hA5zXBGaRfjNj2tl17nvRGbW/nVa5aQtM7scxCksTuWdtT6nWrBijZD5WP2N6vF3sYZIenUUGZAwIOoIsf2qycN56w8WHWPHYjEK8QyLHGT+Mg+FiVF83yn3hsKpsnF44VGY3Y65V1Opvr2qA4rxUz5fdChSba3bXufpUSkkWx8aWZ+NGi43xTwATLDgGbzcqjDzDglr37Gq5x/xSxeIwzYfREY2LAkytH0jZuvmdyB61UKJe59KB3YwXBww/wBZ1T2qZ4JxeOJcrKwJNy419BbcWqHKUnJLl32qIvejTmgulS0i5R8TSXSM3HYfGfQHYedO5l+Ad3GnkNT9qoC4kk3QEHodqmeGcySqwM4zqARcWDC/XzozdxaYonh37Not5oprsThlVl1VgCPQ0bLSp+S6E710GukUW1d2J62dNCgDQqexXqzWuRB/+bhP8BP2qg+PHGP5thQd80zjyHuRj75z9KieUvE1cM+Bjdj7FYGgxA1IUiQmOQDyB1t0PkKi/FvF+14pIQbqsUQU3uLZc1x5XJNM3pWA4+CX6hKSI7lYaSnzUfoTTvmGXLh2HViFH3uf0Bpnyq38qP7p/cU05hxmeUINo9PVj8X2GlcnUDbLE58iiLCgUi+KA86NKL6dOtDKF2oSryxhPstQ0vsbPLI2wsKc4aKw13oLOOlK1MpOqopgxR7d+3ZgorCjUfD4VpHSNLZpHVFubC7sFFz0FzVEasj6xbY1aa1Kq1xU5DgOHx4PHR4xmGPikKwgZ7HKctlsMpBN75tbbVWeGIzKxAJVRdj0UEhQT9dKPLFqxPh5yeTpWjSOCr/20P8Ac/3NOHjpDl9ScJC3SxX6qxFqeWpflg07BOScmhC9BkpR1vSd7ULyddBCtClCL0KrQRMzorQzEnUk7DXXQaAV0mk45Lk0wV0NpdVJfY/4fxMwlyBcsmVfJr6H6a0zJsO9AjWuNvU3ojolJyDohJAAJYkAAakk6AAdSTUvx7kp8PicLh5ZQkmICF7j3Ys75ACb+9YanarV4LcCSbGPM4uMOgKA7Z2NgfoAfvVo8aOQ5cYkeIw6l5IVKPGPidCbgr3YG+m5B++jFBVYm5/Jff04+EZH4hcrJwzGCGKf2wMauSbZkJJGVrG17DN6MKj4ZLiksDynip5vYxwStJexUo6lehLlh7gHUnarXztyevDnw0V7u2HDSm5IMmYhit+nT6VOaKasH+OzOGTq/DK3ejxylCGU2ZSGU+anMD9xSuBwEk0ixQo0kjbKouf/AIPM1pXAvAt3AbGTezv/AEUVmYernS/oKzwi7sb8nlY8cXGQXmzwobiTrj8C8QGIVZHjkJUBiurKyg7kWINtajsfynFwfh2IjxEqPjcUqosceyKrZr66kXFyxA2sKvXEcLhuG4X+GHFZMKgByKTDJKtzc5QEz216bdxWGcVkBncrM+JF9J3DBm9Q+tapS0ee48Iyye50iT5f5lkwt1sJImN2jPf8yH5T+hq3YTiMGIBMD6jeNtHW/l19RWbLJepXliWVcVH7F0Vn9z8QXja+oVrai56is6d+2Q25XGjKPqYy7n9aKyXqXlwecAsuR7e8oNwD116jzphJhWFAy8Zx2hbizp6Yzy2oUsy0KyM1oy2WfXbSjR7k+dDQiuQpY26GmbqgmHLKeW2K3rg1NCQaUZFsKF8DXblRIcG45PhJRLh5Cj7HqrDsynRhWncI8eFygYrDNm6vCwKnzyNqPuayOhVo5JRA5+FjzO2tmycR8eYQv4GGmd+ntCqKO17Ek1lvMHMk+Nm9tiGBYCyqosqLe9lHr3qNpfA4QyyRxDeSRUH+Zgv+9WeRy0Chw8XHTmvg3jwo5XXDYJJWX8acB3Y7hTqieQA1t3Jqk+KfiJi1xUuEhY4eOKwZ10kkuoe4f5F1sLVtMMARVUbKAo8gBYftWa+M3h82MiGKwylp41s6LvJGNdBuWXoOoJ8qLBq6POTk5ScmYZLjFuSSWY7nck9yx3pF+IH5RbzOtNXjIJVgQwNipBBB7EHan3A+CyYqURRDWxZ3OixourO56KB1o1Ir2b8BcDckk61IxE5lt8WZbeuYWpNYFQkISVubEixI6G3S+9ql+WOH+2xUa9FPtGPYJr+9h9ayP3T0ekxR9HjPt9GtTjU96azW7/Sk5Zi2tzqb0TJ96ZqOqZ5Tt7rQ2mgvsKFOstdrNLiY27NCzzRjBXtSYksRekY8Z33pZlDCgONeTbCfWSaFpqOpokLXGvpRr2oL+j0OOSdT+w9CgKFVD3fgFX/wc5cM2N/iGH4eHBINtDIwygfQEn7VT+A8EkxmISCL4nO/RVHxMfICvSvAOBx4OBIIRZEG/VjuWY9STrV4r5FH5Hk9Y+mvkkaF6FZ9zfzK2Iz4fDuY4RdZZxu52McZvovQt9qukI4wcnSI/wAQ+aeFOxjlwwxkimzvGApTuPbC2ZtvdBI77VTuc8bBhVOAwELwI6pJiWkDe2ckBkjJbXIAQdNLn1uJOVxIoXBoWnDC6x3aJrH4iTpHtffvUr4ycLVTh8TIRHiZUCSQg5lIQfGG6WvbtqO2pXJ1o1YscIZYqRmxNqsPK/ERAGJ0Z7Xv0A1Av01N/tVfgjLsoVSzMcqIBdmY7WHWtd5R8GQQJOIkknbDKbKP8Rhqx8hp3rsSUPdIP+Q5Xf8Abh4GuE4kkgFjduygsfstLJLva9xupBDD6HWtT4fwyKBAkMaRqBYBFA/aovmnlr+KUMhCTp8DHZh1R+6n9KP+oTdMT+nRSEkBoUgylHaORSsifEh3F9iPzKehoUbz4IMUlizetJwuwNutOjER/wA0eNbt6Vg7a2M8OJ5JpIVRLUau1wms92elUVFUX/k3k3DcVwrBW9hi4PdLLqkin4GZD16Ei23nUbxfws4hhyfwfbqPnhOb/QbN+hrvhXxX2HE4dfdlvE3nmF1/1AV6INF00Ic+bLx8rUXo81cr8VxHDcWkxw0xsCjxmNwSjb2NtG6ivQEHNGHdUYORnAIBRwRcXsRb3SOt6lcxoE11qjDmyvLLs1sbLiI5lZUkBupByN7wuLadQahMByHgsOFvHmy7NM5f9GOX9KmcbwuOW2ddRswJVh6MutIry7h9bxhidy5Z7+uYmpTQFWvAReLwJ7kAzkfJCtwPUj3R96y3xg5anYLxCT5GEbQghlji1yNe2rFjdvUdq2SOIKLKAo7AAD7CmPH44mwsy4gExMhElgWIU6FrAE6b36W8qtGWzlp2ZD4GcPV8VPO4XMiKkINrqXuzEX65Rb0Jrbr15/5TnfhXF0hmYGIvlz/I6SKVilU9iCNfM1tnFZZRLAFUGIyAMdcyHUg22Knby/bpWwmaKUrXhkpeu1yu0NgyH5h5aTFKLnJKt/Zyge8vkfzKeoNCpDHYsRoXIJAte2pAvYtbsNz6V2iKbRWjy2kYpmygM1u9OVbWmxOretDl4HPA/sO1w0BXR9ydh1Pp50JD2TSWxzwjFCLEQSsSFjmjdiNwquC1h10vXpeDmSOYA4a84YXDR2yAHu50B8t/tWcch+EAss/EBroy4Y7DqDL3P9n79q1mKIKAqgKoFgAAAB5CjLS2eY52WGXJcfgbRcS/EEcilHYXUE3Vrb5W6kdRvTym3EOHrMhRrjqrKbOjDZlPQg014bxBs/sJ9JlFwwFlmUfOvY/mXp6V2mYSToCgKgeNc8YTCkq8oaQf0UQMknpZdF/zECuUGybJ6iyShQWYhVG7MQAPUnSsx4j4l4uTTDwx4dToHmOeT1CLp96oOL4k8mIP/UnkxAvZWdm9mv8A41soH0+9aIYGUciH4+A+LmjwzNNEkjLAVuyKhOYBW2CgkgelajybzZxDE4rCQT+xWJFOcLcySFEIBYnRdSugqDfB3QeyAydMoAFvICjct8XGDxkcsgOQZkkP5VcWzfQi/peivCkmWnnc0o/Rt4FMOIY1opEY2MLe4x6oxPutfqp0U9tPOnqSBgCpBBFwRsQdQRUfzE//AG7L80hWNR/achR9tT9KxVs4kiO9driiwA7C16FddEnk1ZRa/SkYze57mnPFeATYWQRzpkJGZdQQwvuCNDam61E2P+Dh6vtYa9bJ4R8hRiFMdMM8r6xKR7sa3IDDux79KxlhpW1eF3OsLRTiZkgWFYVUO4X8NY8l/e/tKx0/MK7GiPycpKKS8GlPKAQCbZjYeZtf9hR6zviniNBNjMJHhjI4/iVV3y2iIa66X1LXO9gN60WrSjXkQJgpjxThgmTLcqynNHIPijcbMO/mOovT6uWqqdEsyHmrHY8SmHFzMq7IIQYoZR1OYak91vpUNAgQWUBR1sNb+Z3NbbxLhMWIjMcyK6HoRsehB3U+Yqg8Z8OJYvewre1X+rcgSD+6+zfW1bMWRfIOSKpekp4FcZWGahY3ZSCrKbMrCzKexHSlYomO1ar+ihG4XEy4P4V9pD1X5h6VKw4mLELmSxvuOo9R0pVcFfcGqxxmD+HmEkLZWOuUfrfy8qmiDReU+cThFEEyu8A/knUZnjH5GXdl7EbftO8J5vgxWLtITEY/5uktlzkghpO2YDQL0BPfTIl5wd1sllPzEb/Q9KiMcjyG7szepoTwKW0W7Ueiuaua4eHwmWc6nSOMWzyN2UH99hQrziuDubsWYjYsxYjyGY6ChULjL5O7Gw8d4DHjITFJuPeRx8SNbceXcdaw12y3G9iRf0NqFCsM0POFJpExwbgXt1zM5A/KBr/7E/7U6m4ZFGfdQX7nU/ehQrRhijHzcknpskuWYs2OwinY4mP9CW/cV6GoUKrnMUAVy1ChWZBApk1A7gn7W/5o1ChXEGcc34VW4hIT/URH1N3F6guI4wQqSFBt0oUKa4f4gJeSoY7maaS63yqei/8ANRjtffWhQo5DG2IwoAzKbHy2NDA8QY6Gu0Kp8k/BJXoUKFXKn//Z"/>
          <p:cNvSpPr>
            <a:spLocks noChangeAspect="1" noChangeArrowheads="1"/>
          </p:cNvSpPr>
          <p:nvPr/>
        </p:nvSpPr>
        <p:spPr bwMode="auto">
          <a:xfrm>
            <a:off x="63500" y="-687388"/>
            <a:ext cx="1295400" cy="141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8" name="Picture 10" descr="http://i45.beon.ru/44/1/990144/1/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357563"/>
            <a:ext cx="21272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188640"/>
            <a:ext cx="799288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Слідкуйте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за часом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8313" y="1125538"/>
          <a:ext cx="8135937" cy="5256212"/>
        </p:xfrm>
        <a:graphic>
          <a:graphicData uri="http://schemas.openxmlformats.org/drawingml/2006/table">
            <a:tbl>
              <a:tblPr/>
              <a:tblGrid>
                <a:gridCol w="4067175"/>
                <a:gridCol w="406876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Психологічна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Фізіологічна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Очікування сеансу Інтернету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Фізична втомленість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Збільшення часу перебування в Інтернеті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Сухість очей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Втомленість,  в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`</a:t>
                      </a: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ялість,  депресія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Головні болі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Ризик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втрати соціальних зв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Helvetica"/>
                        </a:rPr>
                        <a:t>‛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язків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та життєвих інтересів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Болі в спині, порушення режиму харчуваня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145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Брехливість у відношеннях з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батьками, педагогами, з метою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приховати захоплення Інтернетом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Недотримання режиму дня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Ейфорія під час перебування в Інтернеті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Порушення сну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6337300" cy="11509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Інтернет залежність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611188" y="476250"/>
          <a:ext cx="7848600" cy="583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239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8" baseType="lpstr">
      <vt:lpstr>Calibri</vt:lpstr>
      <vt:lpstr>Arial</vt:lpstr>
      <vt:lpstr>Times New Roman</vt:lpstr>
      <vt:lpstr>Cambria</vt:lpstr>
      <vt:lpstr>Helvetica</vt:lpstr>
      <vt:lpstr>Arial Black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Диаграмма Microsoft Excel</vt:lpstr>
      <vt:lpstr>Слайд 1</vt:lpstr>
      <vt:lpstr>Що таке інтернет? Інтернет - це всесвітня комп'ютерна мережа, що об'єднує різні мережі та окремі комп'ютери. (вони називаються  хост.  хост – комп'ютерами, від англ. Host- хазяїн ).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24</cp:revision>
  <dcterms:modified xsi:type="dcterms:W3CDTF">2012-02-22T20:11:24Z</dcterms:modified>
</cp:coreProperties>
</file>