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Autofit/>
            <a:scene3d>
              <a:camera prst="isometricOffAxis1Right"/>
              <a:lightRig rig="threePt" dir="t"/>
            </a:scene3d>
          </a:bodyPr>
          <a:lstStyle/>
          <a:p>
            <a:r>
              <a:rPr lang="uk-UA" sz="7200" dirty="0" smtClean="0">
                <a:solidFill>
                  <a:srgbClr val="002060"/>
                </a:solidFill>
              </a:rPr>
              <a:t>Запити в </a:t>
            </a:r>
            <a:r>
              <a:rPr lang="en-US" sz="7200" dirty="0" smtClean="0">
                <a:solidFill>
                  <a:srgbClr val="002060"/>
                </a:solidFill>
              </a:rPr>
              <a:t>Microsoft Access</a:t>
            </a:r>
            <a:endParaRPr lang="uk-UA" sz="72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400px-Zapros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356992"/>
            <a:ext cx="3810000" cy="3286125"/>
          </a:xfrm>
          <a:prstGeom prst="rect">
            <a:avLst/>
          </a:prstGeom>
        </p:spPr>
      </p:pic>
      <p:pic>
        <p:nvPicPr>
          <p:cNvPr id="5" name="Рисунок 4" descr="Zapros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3349922"/>
            <a:ext cx="4262239" cy="324899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352928" cy="4525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</a:rPr>
              <a:t>Запити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– </a:t>
            </a:r>
            <a:r>
              <a:rPr lang="ru-RU" dirty="0" err="1" smtClean="0">
                <a:solidFill>
                  <a:srgbClr val="002060"/>
                </a:solidFill>
              </a:rPr>
              <a:t>це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обьект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БД,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використовується</a:t>
            </a:r>
            <a:r>
              <a:rPr lang="ru-RU" dirty="0" smtClean="0">
                <a:solidFill>
                  <a:srgbClr val="002060"/>
                </a:solidFill>
              </a:rPr>
              <a:t> для </a:t>
            </a:r>
            <a:r>
              <a:rPr lang="ru-RU" dirty="0" err="1" smtClean="0">
                <a:solidFill>
                  <a:srgbClr val="002060"/>
                </a:solidFill>
              </a:rPr>
              <a:t>отримання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даних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однієї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декількох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таблиць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основі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критерію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uk-UA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w7_2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212976"/>
            <a:ext cx="3384376" cy="3384376"/>
          </a:xfrm>
          <a:prstGeom prst="rect">
            <a:avLst/>
          </a:prstGeom>
        </p:spPr>
      </p:pic>
      <p:pic>
        <p:nvPicPr>
          <p:cNvPr id="5" name="Рисунок 4" descr="100px-Office_Access_2007_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780928"/>
            <a:ext cx="3788618" cy="3788618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sz="3600" b="1" i="1" dirty="0" smtClean="0">
                <a:solidFill>
                  <a:srgbClr val="002060"/>
                </a:solidFill>
              </a:rPr>
              <a:t>Основні призначення запитів:</a:t>
            </a:r>
          </a:p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- створення нових таблиць на основі аналізу даних;</a:t>
            </a:r>
          </a:p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- обчислення узагальнених даних;</a:t>
            </a:r>
          </a:p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- пошук даних за критеріями;</a:t>
            </a:r>
            <a:endParaRPr lang="uk-UA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077072"/>
            <a:ext cx="2304256" cy="2352359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691610"/>
            <a:ext cx="3216839" cy="295194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Рисунок 43" descr="image0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7976" y="3068960"/>
            <a:ext cx="5563173" cy="352613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i="1" dirty="0" smtClean="0">
                <a:solidFill>
                  <a:srgbClr val="002060"/>
                </a:solidFill>
              </a:rPr>
              <a:t>Види запитів за призначенням</a:t>
            </a:r>
            <a:endParaRPr lang="uk-UA" sz="3600" b="1" i="1" dirty="0">
              <a:solidFill>
                <a:srgbClr val="00206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763688" y="836712"/>
            <a:ext cx="2304257" cy="1224136"/>
          </a:xfrm>
          <a:prstGeom prst="straightConnector1">
            <a:avLst/>
          </a:prstGeom>
          <a:ln w="635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3131840" y="836712"/>
            <a:ext cx="936104" cy="1224136"/>
          </a:xfrm>
          <a:prstGeom prst="straightConnector1">
            <a:avLst/>
          </a:prstGeom>
          <a:ln w="635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067944" y="836712"/>
            <a:ext cx="504056" cy="1224136"/>
          </a:xfrm>
          <a:prstGeom prst="straightConnector1">
            <a:avLst/>
          </a:prstGeom>
          <a:ln w="635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067944" y="836712"/>
            <a:ext cx="2304256" cy="1224136"/>
          </a:xfrm>
          <a:prstGeom prst="straightConnector1">
            <a:avLst/>
          </a:prstGeom>
          <a:ln w="635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9512" y="2060848"/>
            <a:ext cx="237626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Запити на </a:t>
            </a:r>
          </a:p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вибірку даних (вибір даних,що відповідають певним умовам)</a:t>
            </a:r>
            <a:endParaRPr lang="uk-UA" sz="2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83768" y="2060848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2060"/>
                </a:solidFill>
              </a:rPr>
              <a:t>Перехресні </a:t>
            </a:r>
          </a:p>
          <a:p>
            <a:r>
              <a:rPr lang="uk-UA" sz="2000" dirty="0" smtClean="0">
                <a:solidFill>
                  <a:srgbClr val="002060"/>
                </a:solidFill>
              </a:rPr>
              <a:t>запити</a:t>
            </a:r>
            <a:endParaRPr lang="uk-UA" sz="2000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67944" y="206084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2060"/>
                </a:solidFill>
              </a:rPr>
              <a:t>Запити на </a:t>
            </a:r>
          </a:p>
          <a:p>
            <a:r>
              <a:rPr lang="uk-UA" sz="2000" dirty="0" smtClean="0">
                <a:solidFill>
                  <a:srgbClr val="002060"/>
                </a:solidFill>
              </a:rPr>
              <a:t>внесення змін</a:t>
            </a:r>
            <a:endParaRPr lang="uk-UA" sz="20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12160" y="2060848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2060"/>
                </a:solidFill>
              </a:rPr>
              <a:t>Запити з параметрами</a:t>
            </a:r>
            <a:endParaRPr lang="uk-UA" sz="2000" dirty="0">
              <a:solidFill>
                <a:srgbClr val="002060"/>
              </a:solidFill>
            </a:endParaRPr>
          </a:p>
        </p:txBody>
      </p:sp>
      <p:pic>
        <p:nvPicPr>
          <p:cNvPr id="2051" name="Picture 3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861048"/>
            <a:ext cx="2376264" cy="254032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1" grpId="0"/>
      <p:bldP spid="35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i="1" dirty="0" smtClean="0">
                <a:solidFill>
                  <a:srgbClr val="002060"/>
                </a:solidFill>
              </a:rPr>
              <a:t>Вирази та оператори в запитах</a:t>
            </a:r>
            <a:endParaRPr lang="uk-UA" sz="36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002060"/>
                </a:solidFill>
              </a:rPr>
              <a:t>Вирази можуть містити: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ідентифікатори( назви полів)</a:t>
            </a:r>
          </a:p>
          <a:p>
            <a:pPr>
              <a:buFontTx/>
              <a:buChar char="-"/>
            </a:pPr>
            <a:r>
              <a:rPr lang="uk-UA" dirty="0">
                <a:solidFill>
                  <a:srgbClr val="002060"/>
                </a:solidFill>
              </a:rPr>
              <a:t>о</a:t>
            </a:r>
            <a:r>
              <a:rPr lang="uk-UA" dirty="0" smtClean="0">
                <a:solidFill>
                  <a:srgbClr val="002060"/>
                </a:solidFill>
              </a:rPr>
              <a:t>ператори (дії,які потрібно виконати)</a:t>
            </a:r>
          </a:p>
          <a:p>
            <a:pPr>
              <a:buFontTx/>
              <a:buChar char="-"/>
            </a:pPr>
            <a:r>
              <a:rPr lang="uk-UA" dirty="0">
                <a:solidFill>
                  <a:srgbClr val="002060"/>
                </a:solidFill>
              </a:rPr>
              <a:t>ф</a:t>
            </a:r>
            <a:r>
              <a:rPr lang="uk-UA" dirty="0" smtClean="0">
                <a:solidFill>
                  <a:srgbClr val="002060"/>
                </a:solidFill>
              </a:rPr>
              <a:t>ункції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2060"/>
                </a:solidFill>
              </a:rPr>
              <a:t>const</a:t>
            </a:r>
            <a:r>
              <a:rPr lang="uk-UA" noProof="1" smtClean="0">
                <a:solidFill>
                  <a:srgbClr val="002060"/>
                </a:solidFill>
              </a:rPr>
              <a:t> (постійна </a:t>
            </a:r>
            <a:r>
              <a:rPr lang="ru-RU" dirty="0" smtClean="0">
                <a:solidFill>
                  <a:srgbClr val="002060"/>
                </a:solidFill>
              </a:rPr>
              <a:t>величина)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rgbClr val="002060"/>
                </a:solidFill>
              </a:rPr>
              <a:t>к</a:t>
            </a:r>
            <a:r>
              <a:rPr lang="uk-UA" dirty="0" smtClean="0">
                <a:solidFill>
                  <a:srgbClr val="002060"/>
                </a:solidFill>
              </a:rPr>
              <a:t>руглі дужки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074" name="laptop"/>
          <p:cNvSpPr>
            <a:spLocks noEditPoints="1" noChangeArrowheads="1"/>
          </p:cNvSpPr>
          <p:nvPr/>
        </p:nvSpPr>
        <p:spPr bwMode="auto">
          <a:xfrm>
            <a:off x="5580112" y="3717032"/>
            <a:ext cx="3321918" cy="2802235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i="1" dirty="0" smtClean="0">
                <a:solidFill>
                  <a:srgbClr val="002060"/>
                </a:solidFill>
              </a:rPr>
              <a:t>Правила для запису виразів</a:t>
            </a:r>
            <a:endParaRPr lang="uk-UA" sz="36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ідентифікатори записуються у квадратних дужках</a:t>
            </a:r>
          </a:p>
          <a:p>
            <a:pPr>
              <a:buFontTx/>
              <a:buChar char="-"/>
            </a:pPr>
            <a:r>
              <a:rPr lang="uk-UA" dirty="0">
                <a:solidFill>
                  <a:srgbClr val="002060"/>
                </a:solidFill>
              </a:rPr>
              <a:t>д</a:t>
            </a:r>
            <a:r>
              <a:rPr lang="uk-UA" dirty="0" smtClean="0">
                <a:solidFill>
                  <a:srgbClr val="002060"/>
                </a:solidFill>
              </a:rPr>
              <a:t>ля посилання на поле певної таблиці </a:t>
            </a:r>
            <a:r>
              <a:rPr lang="uk-UA" smtClean="0">
                <a:solidFill>
                  <a:srgbClr val="002060"/>
                </a:solidFill>
              </a:rPr>
              <a:t>використовують знак -  </a:t>
            </a:r>
            <a:r>
              <a:rPr lang="uk-UA" b="1" smtClean="0">
                <a:solidFill>
                  <a:srgbClr val="002060"/>
                </a:solidFill>
              </a:rPr>
              <a:t>!</a:t>
            </a:r>
            <a:r>
              <a:rPr lang="uk-UA" smtClean="0">
                <a:solidFill>
                  <a:srgbClr val="002060"/>
                </a:solidFill>
              </a:rPr>
              <a:t> </a:t>
            </a:r>
            <a:endParaRPr lang="uk-UA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текст записується в “ “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755576" y="1052736"/>
            <a:ext cx="216024" cy="0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755576" y="1052736"/>
            <a:ext cx="8384" cy="576064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5576" y="1628800"/>
            <a:ext cx="216024" cy="0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267744" y="1556792"/>
            <a:ext cx="8384" cy="567680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1556792"/>
            <a:ext cx="216024" cy="0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051720" y="2132856"/>
            <a:ext cx="216024" cy="0"/>
          </a:xfrm>
          <a:prstGeom prst="line">
            <a:avLst/>
          </a:prstGeom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" name="computr3"/>
          <p:cNvSpPr>
            <a:spLocks noEditPoints="1" noChangeArrowheads="1"/>
          </p:cNvSpPr>
          <p:nvPr/>
        </p:nvSpPr>
        <p:spPr bwMode="auto">
          <a:xfrm>
            <a:off x="6372200" y="4653136"/>
            <a:ext cx="2482974" cy="191147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4099" name="Picture 3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149080"/>
            <a:ext cx="2664296" cy="24448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i="1" dirty="0" smtClean="0">
                <a:solidFill>
                  <a:srgbClr val="002060"/>
                </a:solidFill>
              </a:rPr>
              <a:t>Способи створення запитів</a:t>
            </a:r>
            <a:endParaRPr lang="uk-UA" sz="36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2060"/>
                </a:solidFill>
              </a:rPr>
              <a:t>Майстер запитів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2060"/>
                </a:solidFill>
              </a:rPr>
              <a:t>Режим конструктор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2060"/>
                </a:solidFill>
              </a:rPr>
              <a:t>Створення макросів</a:t>
            </a:r>
            <a:endParaRPr lang="uk-UA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356992"/>
            <a:ext cx="5886237" cy="2736304"/>
          </a:xfrm>
          <a:prstGeom prst="rect">
            <a:avLst/>
          </a:prstGeom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i="1" dirty="0" smtClean="0">
                <a:solidFill>
                  <a:srgbClr val="002060"/>
                </a:solidFill>
              </a:rPr>
              <a:t>Режими роботи з запитами</a:t>
            </a:r>
            <a:endParaRPr lang="uk-UA" sz="36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uk-UA" noProof="1" smtClean="0">
                <a:solidFill>
                  <a:srgbClr val="002060"/>
                </a:solidFill>
              </a:rPr>
              <a:t>Режим таблиці</a:t>
            </a:r>
          </a:p>
          <a:p>
            <a:pPr marL="514350" indent="-514350">
              <a:buAutoNum type="arabicPeriod"/>
            </a:pPr>
            <a:r>
              <a:rPr lang="uk-UA" noProof="1" smtClean="0">
                <a:solidFill>
                  <a:srgbClr val="002060"/>
                </a:solidFill>
              </a:rPr>
              <a:t>Режим “сводная таблица”</a:t>
            </a:r>
          </a:p>
          <a:p>
            <a:pPr marL="514350" indent="-514350">
              <a:buAutoNum type="arabicPeriod"/>
            </a:pPr>
            <a:r>
              <a:rPr lang="uk-UA" noProof="1" smtClean="0">
                <a:solidFill>
                  <a:srgbClr val="002060"/>
                </a:solidFill>
              </a:rPr>
              <a:t>Сводна діаграма</a:t>
            </a:r>
          </a:p>
          <a:p>
            <a:pPr marL="514350" indent="-514350">
              <a:buAutoNum type="arabicPeriod"/>
            </a:pPr>
            <a:r>
              <a:rPr lang="uk-UA" noProof="1" smtClean="0">
                <a:solidFill>
                  <a:srgbClr val="002060"/>
                </a:solidFill>
              </a:rPr>
              <a:t>SQL (обчислення)</a:t>
            </a:r>
          </a:p>
          <a:p>
            <a:pPr marL="514350" indent="-514350">
              <a:buAutoNum type="arabicPeriod"/>
            </a:pPr>
            <a:r>
              <a:rPr lang="uk-UA" noProof="1" smtClean="0">
                <a:solidFill>
                  <a:srgbClr val="002060"/>
                </a:solidFill>
              </a:rPr>
              <a:t>Конструктор</a:t>
            </a:r>
            <a:endParaRPr lang="uk-UA" noProof="1">
              <a:solidFill>
                <a:srgbClr val="002060"/>
              </a:solidFill>
            </a:endParaRPr>
          </a:p>
        </p:txBody>
      </p:sp>
      <p:pic>
        <p:nvPicPr>
          <p:cNvPr id="4" name="Рисунок 3" descr="60a4d836b29c00523519428c1f5_html_m438e12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75989" y="3356992"/>
            <a:ext cx="4668011" cy="3501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2" name="Picture 2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124744"/>
            <a:ext cx="1695298" cy="181234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Другая 14">
      <a:dk1>
        <a:srgbClr val="95B3D7"/>
      </a:dk1>
      <a:lt1>
        <a:srgbClr val="8DB3E2"/>
      </a:lt1>
      <a:dk2>
        <a:srgbClr val="8DB3E2"/>
      </a:dk2>
      <a:lt2>
        <a:srgbClr val="8DB3E2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152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Запити в Microsoft Access</vt:lpstr>
      <vt:lpstr>Слайд 2</vt:lpstr>
      <vt:lpstr>Слайд 3</vt:lpstr>
      <vt:lpstr>Слайд 4</vt:lpstr>
      <vt:lpstr>Вирази та оператори в запитах</vt:lpstr>
      <vt:lpstr>Правила для запису виразів</vt:lpstr>
      <vt:lpstr>Способи створення запитів</vt:lpstr>
      <vt:lpstr>Режими роботи з запитами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Запити в Microsoft Access</dc:title>
  <dc:creator>админ</dc:creator>
  <cp:lastModifiedBy>админ</cp:lastModifiedBy>
  <cp:revision>13</cp:revision>
  <dcterms:created xsi:type="dcterms:W3CDTF">2014-03-12T11:46:28Z</dcterms:created>
  <dcterms:modified xsi:type="dcterms:W3CDTF">2014-03-12T15:35:35Z</dcterms:modified>
</cp:coreProperties>
</file>