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7" r:id="rId2"/>
    <p:sldId id="259" r:id="rId3"/>
    <p:sldId id="274" r:id="rId4"/>
    <p:sldId id="275" r:id="rId5"/>
    <p:sldId id="286" r:id="rId6"/>
    <p:sldId id="277" r:id="rId7"/>
    <p:sldId id="278" r:id="rId8"/>
    <p:sldId id="279" r:id="rId9"/>
    <p:sldId id="280" r:id="rId10"/>
    <p:sldId id="281" r:id="rId11"/>
    <p:sldId id="287" r:id="rId12"/>
    <p:sldId id="288" r:id="rId13"/>
    <p:sldId id="282" r:id="rId14"/>
    <p:sldId id="289" r:id="rId15"/>
    <p:sldId id="260" r:id="rId16"/>
    <p:sldId id="261" r:id="rId17"/>
    <p:sldId id="262" r:id="rId18"/>
    <p:sldId id="263" r:id="rId19"/>
    <p:sldId id="266" r:id="rId20"/>
    <p:sldId id="267" r:id="rId21"/>
    <p:sldId id="268" r:id="rId22"/>
    <p:sldId id="270" r:id="rId23"/>
    <p:sldId id="290" r:id="rId2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-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379" autoAdjust="0"/>
    <p:restoredTop sz="94660"/>
  </p:normalViewPr>
  <p:slideViewPr>
    <p:cSldViewPr>
      <p:cViewPr varScale="1">
        <p:scale>
          <a:sx n="106" d="100"/>
          <a:sy n="106" d="100"/>
        </p:scale>
        <p:origin x="1698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3048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25146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2819400"/>
            <a:ext cx="6400800" cy="1752600"/>
          </a:xfrm>
        </p:spPr>
        <p:txBody>
          <a:bodyPr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155448" y="2420112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Овал 12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685800" y="381000"/>
            <a:ext cx="7772400" cy="1752600"/>
          </a:xfrm>
        </p:spPr>
        <p:txBody>
          <a:bodyPr anchor="b"/>
          <a:lstStyle>
            <a:lvl1pPr>
              <a:defRPr sz="4200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7010400" y="0"/>
            <a:ext cx="21336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 rot="5400000">
            <a:off x="4021836" y="3278124"/>
            <a:ext cx="6245352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6839712" y="2925763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6934200" y="3020251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915912" y="3009901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304800" y="304800"/>
            <a:ext cx="6553200" cy="5821366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391400" y="304801"/>
            <a:ext cx="1447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61688" y="1026372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301752" y="1527048"/>
            <a:ext cx="850392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1905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152400" y="2286000"/>
            <a:ext cx="8833104" cy="304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155448" y="142352"/>
            <a:ext cx="8833104" cy="2139696"/>
          </a:xfrm>
          <a:prstGeom prst="rect">
            <a:avLst/>
          </a:prstGeom>
          <a:solidFill>
            <a:schemeClr val="accent1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1673225"/>
          </a:xfrm>
        </p:spPr>
        <p:txBody>
          <a:bodyPr anchor="t"/>
          <a:lstStyle>
            <a:lvl1pPr marL="0" indent="0" algn="ctr">
              <a:buNone/>
              <a:defRPr sz="1600" b="1" cap="all" spc="25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Прямоугольник 13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152400" y="2438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4267200" y="2115312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4361688" y="2209800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4343400" y="2199450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533400"/>
            <a:ext cx="7772400" cy="1524000"/>
          </a:xfrm>
        </p:spPr>
        <p:txBody>
          <a:bodyPr anchor="b"/>
          <a:lstStyle>
            <a:lvl1pPr algn="ctr">
              <a:buNone/>
              <a:defRPr sz="4200" b="0" cap="none" baseline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91200" y="6409944"/>
            <a:ext cx="3044952" cy="365760"/>
          </a:xfrm>
        </p:spPr>
        <p:txBody>
          <a:bodyPr/>
          <a:lstStyle/>
          <a:p>
            <a:fld id="{19E7C2FD-CCC1-487F-A372-56423CD6DA0D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 flipV="1">
            <a:off x="4563080" y="1575652"/>
            <a:ext cx="8921" cy="4819557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Содержимое 9"/>
          <p:cNvSpPr>
            <a:spLocks noGrp="1"/>
          </p:cNvSpPr>
          <p:nvPr>
            <p:ph sz="half" idx="1"/>
          </p:nvPr>
        </p:nvSpPr>
        <p:spPr>
          <a:xfrm>
            <a:off x="301752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Содержимое 11"/>
          <p:cNvSpPr>
            <a:spLocks noGrp="1"/>
          </p:cNvSpPr>
          <p:nvPr>
            <p:ph sz="half" idx="2"/>
          </p:nvPr>
        </p:nvSpPr>
        <p:spPr>
          <a:xfrm>
            <a:off x="4800600" y="1371600"/>
            <a:ext cx="4038600" cy="4681728"/>
          </a:xfrm>
        </p:spPr>
        <p:txBody>
          <a:bodyPr/>
          <a:lstStyle>
            <a:lvl1pPr>
              <a:defRPr sz="2500"/>
            </a:lvl1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 flipV="1">
            <a:off x="4572000" y="2200275"/>
            <a:ext cx="0" cy="4187952"/>
          </a:xfrm>
          <a:prstGeom prst="line">
            <a:avLst/>
          </a:prstGeom>
          <a:noFill/>
          <a:ln w="9525" cap="flat" cmpd="sng" algn="ctr">
            <a:solidFill>
              <a:schemeClr val="tx2"/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white">
          <a:xfrm>
            <a:off x="0" y="0"/>
            <a:ext cx="9144000" cy="14478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152400" y="1371600"/>
            <a:ext cx="8833104" cy="914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>
            <a:spLocks noChangeArrowheads="1"/>
          </p:cNvSpPr>
          <p:nvPr/>
        </p:nvSpPr>
        <p:spPr bwMode="auto">
          <a:xfrm>
            <a:off x="145923" y="6391656"/>
            <a:ext cx="8833104" cy="310896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4040188" cy="732974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lang="en-US" sz="2200" b="1" dirty="0" smtClean="0">
                <a:solidFill>
                  <a:srgbClr val="FFFFFF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041775" cy="731520"/>
          </a:xfrm>
          <a:noFill/>
          <a:ln w="15875" cap="rnd" cmpd="sng" algn="ctr">
            <a:noFill/>
            <a:prstDash val="solid"/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>
            <a:noAutofit/>
          </a:bodyPr>
          <a:lstStyle>
            <a:lvl1pPr marL="0" indent="0">
              <a:buNone/>
              <a:defRPr sz="2200" b="1"/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04800" y="6409944"/>
            <a:ext cx="3581400" cy="365760"/>
          </a:xfrm>
        </p:spPr>
        <p:txBody>
          <a:bodyPr/>
          <a:lstStyle/>
          <a:p>
            <a:endParaRPr lang="ru-RU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52400" y="128016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4" name="Содержимое 2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3818404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Содержимое 25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382219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Овал 24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Овал 26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4343400" y="1042416"/>
            <a:ext cx="457200" cy="441325"/>
          </a:xfrm>
        </p:spPr>
        <p:txBody>
          <a:bodyPr/>
          <a:lstStyle>
            <a:lvl1pPr algn="ctr">
              <a:defRPr/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3" name="Заголовок 22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4343400" y="1036020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white">
          <a:xfrm>
            <a:off x="0" y="0"/>
            <a:ext cx="9144000" cy="155448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Прямоугольник 4"/>
          <p:cNvSpPr>
            <a:spLocks noChangeArrowheads="1"/>
          </p:cNvSpPr>
          <p:nvPr/>
        </p:nvSpPr>
        <p:spPr bwMode="auto">
          <a:xfrm>
            <a:off x="146304" y="6391656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6" name="Прямоугольник 5"/>
          <p:cNvSpPr>
            <a:spLocks noChangeArrowheads="1"/>
          </p:cNvSpPr>
          <p:nvPr/>
        </p:nvSpPr>
        <p:spPr bwMode="auto">
          <a:xfrm>
            <a:off x="152400" y="158496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4267200" y="6324600"/>
            <a:ext cx="609600" cy="441324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>
    <p:wip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Прямоугольник 18"/>
          <p:cNvSpPr>
            <a:spLocks noChangeArrowheads="1"/>
          </p:cNvSpPr>
          <p:nvPr/>
        </p:nvSpPr>
        <p:spPr bwMode="auto">
          <a:xfrm>
            <a:off x="152400" y="152400"/>
            <a:ext cx="8833104" cy="3048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18872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914400"/>
            <a:ext cx="2362200" cy="990600"/>
          </a:xfrm>
        </p:spPr>
        <p:txBody>
          <a:bodyPr anchor="b">
            <a:noAutofit/>
          </a:bodyPr>
          <a:lstStyle>
            <a:lvl1pPr algn="l">
              <a:buNone/>
              <a:defRPr sz="2200" b="1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381000" y="1981200"/>
            <a:ext cx="2362200" cy="4144963"/>
          </a:xfrm>
        </p:spPr>
        <p:txBody>
          <a:bodyPr/>
          <a:lstStyle>
            <a:lvl1pPr marL="0" indent="0">
              <a:spcAft>
                <a:spcPts val="1000"/>
              </a:spcAft>
              <a:buNone/>
              <a:defRPr sz="1600">
                <a:solidFill>
                  <a:srgbClr val="FFFFFF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2400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20" name="Содержимое 19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410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Овал 9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Овал 10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>
            <a:lvl1pPr>
              <a:defRPr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1" name="Прямоугольник 20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E7C2FD-CCC1-487F-A372-56423CD6DA0D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383280" cy="365760"/>
          </a:xfrm>
        </p:spPr>
        <p:txBody>
          <a:bodyPr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Прямая соединительная линия 20"/>
          <p:cNvSpPr>
            <a:spLocks noChangeShapeType="1"/>
          </p:cNvSpPr>
          <p:nvPr/>
        </p:nvSpPr>
        <p:spPr bwMode="auto">
          <a:xfrm>
            <a:off x="152400" y="533400"/>
            <a:ext cx="8833104" cy="0"/>
          </a:xfrm>
          <a:prstGeom prst="line">
            <a:avLst/>
          </a:prstGeom>
          <a:noFill/>
          <a:ln w="11430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20" name="Прямоугольник 19"/>
          <p:cNvSpPr>
            <a:spLocks noChangeArrowheads="1"/>
          </p:cNvSpPr>
          <p:nvPr/>
        </p:nvSpPr>
        <p:spPr bwMode="auto">
          <a:xfrm>
            <a:off x="152400" y="152400"/>
            <a:ext cx="8833104" cy="301752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152400" y="609600"/>
            <a:ext cx="2743200" cy="5867400"/>
          </a:xfrm>
          <a:prstGeom prst="rect">
            <a:avLst/>
          </a:prstGeom>
          <a:solidFill>
            <a:schemeClr val="accent1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Прямоугольник 14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2" name="Овал 11"/>
          <p:cNvSpPr/>
          <p:nvPr/>
        </p:nvSpPr>
        <p:spPr>
          <a:xfrm>
            <a:off x="1295400" y="228600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1389888" y="323088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371600" y="312738"/>
            <a:ext cx="457200" cy="441325"/>
          </a:xfrm>
        </p:spPr>
        <p:txBody>
          <a:bodyPr/>
          <a:lstStyle/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0375" y="5029200"/>
            <a:ext cx="5867400" cy="1219200"/>
          </a:xfrm>
        </p:spPr>
        <p:txBody>
          <a:bodyPr anchor="t">
            <a:noAutofit/>
          </a:bodyPr>
          <a:lstStyle>
            <a:lvl1pPr algn="l">
              <a:buNone/>
              <a:defRPr sz="24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000375" y="609600"/>
            <a:ext cx="5867400" cy="4267200"/>
          </a:xfrm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381000" y="990600"/>
            <a:ext cx="2438400" cy="5257800"/>
          </a:xfrm>
        </p:spPr>
        <p:txBody>
          <a:bodyPr/>
          <a:lstStyle>
            <a:lvl1pPr marL="0" indent="0">
              <a:spcAft>
                <a:spcPts val="1000"/>
              </a:spcAft>
              <a:buFontTx/>
              <a:buNone/>
              <a:defRPr sz="16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2" name="Прямоугольник 21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5788152" y="6404984"/>
            <a:ext cx="3044952" cy="365760"/>
          </a:xfrm>
        </p:spPr>
        <p:txBody>
          <a:bodyPr/>
          <a:lstStyle/>
          <a:p>
            <a:fld id="{19E7C2FD-CCC1-487F-A372-56423CD6DA0D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01752" y="6410848"/>
            <a:ext cx="3584448" cy="365760"/>
          </a:xfrm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Прямоугольник 16"/>
          <p:cNvSpPr>
            <a:spLocks noChangeArrowheads="1"/>
          </p:cNvSpPr>
          <p:nvPr/>
        </p:nvSpPr>
        <p:spPr bwMode="white">
          <a:xfrm>
            <a:off x="0" y="6705600"/>
            <a:ext cx="9144000" cy="1524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6" name="Прямоугольник 15"/>
          <p:cNvSpPr>
            <a:spLocks noChangeArrowheads="1"/>
          </p:cNvSpPr>
          <p:nvPr/>
        </p:nvSpPr>
        <p:spPr bwMode="white">
          <a:xfrm>
            <a:off x="0" y="0"/>
            <a:ext cx="9144000" cy="1393371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>
            <a:spLocks noChangeArrowheads="1"/>
          </p:cNvSpPr>
          <p:nvPr/>
        </p:nvSpPr>
        <p:spPr bwMode="white">
          <a:xfrm>
            <a:off x="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9" name="Прямоугольник 18"/>
          <p:cNvSpPr>
            <a:spLocks noChangeArrowheads="1"/>
          </p:cNvSpPr>
          <p:nvPr/>
        </p:nvSpPr>
        <p:spPr bwMode="white">
          <a:xfrm>
            <a:off x="8991600" y="0"/>
            <a:ext cx="152400" cy="6858000"/>
          </a:xfrm>
          <a:prstGeom prst="rect">
            <a:avLst/>
          </a:prstGeom>
          <a:solidFill>
            <a:srgbClr val="FFFFFF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149352" y="6388385"/>
            <a:ext cx="8833104" cy="309563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5791200" y="6404984"/>
            <a:ext cx="3044952" cy="36576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400">
                <a:solidFill>
                  <a:srgbClr val="FFFFFF"/>
                </a:solidFill>
              </a:defRPr>
            </a:lvl1pPr>
          </a:lstStyle>
          <a:p>
            <a:fld id="{19E7C2FD-CCC1-487F-A372-56423CD6DA0D}" type="datetimeFigureOut">
              <a:rPr lang="ru-RU" smtClean="0"/>
              <a:pPr/>
              <a:t>14.10.2014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04800" y="6410848"/>
            <a:ext cx="3581400" cy="36576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rgbClr val="FFFFFF"/>
                </a:solidFill>
              </a:defRPr>
            </a:lvl1pPr>
          </a:lstStyle>
          <a:p>
            <a:endParaRPr lang="ru-RU"/>
          </a:p>
        </p:txBody>
      </p:sp>
      <p:sp>
        <p:nvSpPr>
          <p:cNvPr id="8" name="Прямоугольник 7"/>
          <p:cNvSpPr>
            <a:spLocks noChangeArrowheads="1"/>
          </p:cNvSpPr>
          <p:nvPr/>
        </p:nvSpPr>
        <p:spPr bwMode="auto">
          <a:xfrm>
            <a:off x="152400" y="155448"/>
            <a:ext cx="8833104" cy="6547104"/>
          </a:xfrm>
          <a:prstGeom prst="rect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 dirty="0"/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152400" y="1276743"/>
            <a:ext cx="8833104" cy="0"/>
          </a:xfrm>
          <a:prstGeom prst="line">
            <a:avLst/>
          </a:prstGeom>
          <a:noFill/>
          <a:ln w="9525" cap="flat" cmpd="sng" algn="ctr">
            <a:solidFill>
              <a:schemeClr val="accent3">
                <a:shade val="75000"/>
              </a:schemeClr>
            </a:solidFill>
            <a:prstDash val="sysDash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anchor="ctr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4267200" y="956036"/>
            <a:ext cx="609600" cy="609600"/>
          </a:xfrm>
          <a:prstGeom prst="ellipse">
            <a:avLst/>
          </a:prstGeom>
          <a:solidFill>
            <a:srgbClr val="FFFFFF"/>
          </a:solidFill>
          <a:ln w="158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Овал 14"/>
          <p:cNvSpPr/>
          <p:nvPr/>
        </p:nvSpPr>
        <p:spPr>
          <a:xfrm>
            <a:off x="4361688" y="1050524"/>
            <a:ext cx="420624" cy="420624"/>
          </a:xfrm>
          <a:prstGeom prst="ellipse">
            <a:avLst/>
          </a:prstGeom>
          <a:solidFill>
            <a:srgbClr val="FFFFFF"/>
          </a:solidFill>
          <a:ln w="50800" cap="rnd" cmpd="dbl" algn="ctr">
            <a:solidFill>
              <a:schemeClr val="accent3">
                <a:shade val="75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4343400" y="1040174"/>
            <a:ext cx="457200" cy="441325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>
            <a:lvl1pPr algn="ctr" eaLnBrk="1" latinLnBrk="0" hangingPunct="1">
              <a:defRPr kumimoji="0" sz="1600">
                <a:solidFill>
                  <a:schemeClr val="accent3">
                    <a:shade val="75000"/>
                  </a:schemeClr>
                </a:solidFill>
              </a:defRPr>
            </a:lvl1pPr>
          </a:lstStyle>
          <a:p>
            <a:fld id="{F7E78AF1-FA87-4628-B5B8-29F4666B08B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301752" y="228600"/>
            <a:ext cx="8534400" cy="758952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301752" y="1524000"/>
            <a:ext cx="8534400" cy="459943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ransition>
    <p:wipe/>
  </p:transition>
  <p:txStyles>
    <p:titleStyle>
      <a:lvl1pPr algn="ctr" rtl="0" eaLnBrk="1" latinLnBrk="0" hangingPunct="1">
        <a:spcBef>
          <a:spcPct val="0"/>
        </a:spcBef>
        <a:buNone/>
        <a:defRPr kumimoji="0" sz="3300" kern="1200">
          <a:solidFill>
            <a:schemeClr val="accent3">
              <a:shade val="75000"/>
            </a:schemeClr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74320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"/>
        <a:buChar char=""/>
        <a:defRPr kumimoji="0"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ct val="20000"/>
        </a:spcBef>
        <a:buClr>
          <a:schemeClr val="accent3"/>
        </a:buClr>
        <a:buSzPct val="75000"/>
        <a:buFont typeface="Wingdings 2"/>
        <a:buChar char="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ct val="20000"/>
        </a:spcBef>
        <a:buClr>
          <a:schemeClr val="accent4"/>
        </a:buClr>
        <a:buSzPct val="70000"/>
        <a:buFont typeface="Wingdings"/>
        <a:buChar char="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ct val="20000"/>
        </a:spcBef>
        <a:buClr>
          <a:schemeClr val="accent5"/>
        </a:buClr>
        <a:buFontTx/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90000"/>
        <a:buChar char="•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rtl="0" eaLnBrk="1" latinLnBrk="0" hangingPunct="1">
        <a:spcBef>
          <a:spcPct val="20000"/>
        </a:spcBef>
        <a:buClr>
          <a:schemeClr val="accent4">
            <a:shade val="75000"/>
          </a:schemeClr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77440" indent="-182880" algn="l" rtl="0" eaLnBrk="1" latinLnBrk="0" hangingPunct="1">
        <a:spcBef>
          <a:spcPct val="20000"/>
        </a:spcBef>
        <a:buClr>
          <a:schemeClr val="accent2">
            <a:shade val="75000"/>
          </a:schemeClr>
        </a:buClr>
        <a:buSzPct val="90000"/>
        <a:buChar char="•"/>
        <a:defRPr kumimoji="0" sz="1400" kern="1200" cap="all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5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5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14334" y="3645024"/>
            <a:ext cx="7643866" cy="1752600"/>
          </a:xfrm>
        </p:spPr>
        <p:txBody>
          <a:bodyPr>
            <a:normAutofit/>
          </a:bodyPr>
          <a:lstStyle/>
          <a:p>
            <a:r>
              <a:rPr lang="uk-UA" sz="54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Уведення  </a:t>
            </a:r>
            <a:r>
              <a:rPr lang="uk-UA" sz="5400" cap="none" spc="0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і редагування  тексту</a:t>
            </a:r>
            <a:endParaRPr lang="ru-RU" sz="5400" cap="none" spc="0" dirty="0">
              <a:ln w="31550" cmpd="sng">
                <a:gradFill>
                  <a:gsLst>
                    <a:gs pos="25000">
                      <a:schemeClr val="accent1">
                        <a:shade val="25000"/>
                        <a:satMod val="190000"/>
                      </a:schemeClr>
                    </a:gs>
                    <a:gs pos="80000">
                      <a:schemeClr val="accent1">
                        <a:tint val="75000"/>
                        <a:satMod val="19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rgbClr val="FFFFFF"/>
              </a:solidFill>
              <a:effectLst>
                <a:outerShdw blurRad="41275" dist="12700" dir="120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440904"/>
          </a:xfrm>
        </p:spPr>
        <p:txBody>
          <a:bodyPr>
            <a:normAutofit/>
          </a:bodyPr>
          <a:lstStyle/>
          <a:p>
            <a:r>
              <a:rPr lang="uk-UA" dirty="0" smtClean="0"/>
              <a:t>Основи </a:t>
            </a:r>
            <a:br>
              <a:rPr lang="uk-UA" dirty="0" smtClean="0"/>
            </a:br>
            <a:r>
              <a:rPr lang="uk-UA" dirty="0" smtClean="0"/>
              <a:t>комп</a:t>
            </a:r>
            <a:r>
              <a:rPr lang="en-US" dirty="0" smtClean="0"/>
              <a:t>’</a:t>
            </a:r>
            <a:r>
              <a:rPr lang="uk-UA" dirty="0" err="1" smtClean="0"/>
              <a:t>ютерних</a:t>
            </a:r>
            <a:r>
              <a:rPr lang="uk-UA" dirty="0" smtClean="0"/>
              <a:t> технологій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79512" y="2743200"/>
            <a:ext cx="8712968" cy="3638128"/>
          </a:xfrm>
        </p:spPr>
        <p:txBody>
          <a:bodyPr/>
          <a:lstStyle/>
          <a:p>
            <a:r>
              <a:rPr lang="uk-UA" sz="2000" dirty="0" smtClean="0"/>
              <a:t>Наприклад:</a:t>
            </a:r>
          </a:p>
          <a:p>
            <a:endParaRPr lang="uk-UA" sz="2000" dirty="0" smtClean="0"/>
          </a:p>
          <a:p>
            <a:endParaRPr lang="uk-UA" sz="2000" dirty="0" smtClean="0"/>
          </a:p>
          <a:p>
            <a:r>
              <a:rPr lang="uk-UA" sz="2000" dirty="0" smtClean="0"/>
              <a:t>жовто-зелений колір рамки</a:t>
            </a:r>
          </a:p>
          <a:p>
            <a:endParaRPr lang="uk-UA" sz="2000" dirty="0" smtClean="0"/>
          </a:p>
          <a:p>
            <a:endParaRPr lang="uk-UA" sz="2000" dirty="0" smtClean="0"/>
          </a:p>
          <a:p>
            <a:r>
              <a:rPr lang="uk-UA" sz="2000" dirty="0" smtClean="0"/>
              <a:t>    </a:t>
            </a:r>
            <a:r>
              <a:rPr lang="uk-UA" sz="2000" dirty="0" err="1" smtClean="0">
                <a:solidFill>
                  <a:srgbClr val="FF3300"/>
                </a:solidFill>
              </a:rPr>
              <a:t>жовто_-_зелений</a:t>
            </a:r>
            <a:r>
              <a:rPr lang="uk-UA" sz="2000" dirty="0" smtClean="0">
                <a:solidFill>
                  <a:srgbClr val="FF3300"/>
                </a:solidFill>
              </a:rPr>
              <a:t> колір рамки</a:t>
            </a:r>
            <a:endParaRPr lang="en-US" sz="2000" dirty="0" smtClean="0">
              <a:solidFill>
                <a:srgbClr val="FF3300"/>
              </a:solidFill>
            </a:endParaRPr>
          </a:p>
          <a:p>
            <a:endParaRPr lang="en-US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dirty="0" smtClean="0"/>
              <a:t>7. До і після дефісу не ставиться пропуск</a:t>
            </a:r>
            <a:endParaRPr lang="ru-RU" dirty="0"/>
          </a:p>
        </p:txBody>
      </p:sp>
      <p:sp>
        <p:nvSpPr>
          <p:cNvPr id="5" name="Line 7"/>
          <p:cNvSpPr>
            <a:spLocks noChangeShapeType="1"/>
          </p:cNvSpPr>
          <p:nvPr/>
        </p:nvSpPr>
        <p:spPr bwMode="auto">
          <a:xfrm flipH="1">
            <a:off x="2915816" y="4797152"/>
            <a:ext cx="647700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Line 6"/>
          <p:cNvSpPr>
            <a:spLocks noChangeShapeType="1"/>
          </p:cNvSpPr>
          <p:nvPr/>
        </p:nvSpPr>
        <p:spPr bwMode="auto">
          <a:xfrm>
            <a:off x="2915816" y="4797152"/>
            <a:ext cx="647700" cy="6492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8. Не ставити пропуски між літерами, щоб зробити слово більш розтягнутим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uk-UA" dirty="0" smtClean="0"/>
              <a:t>Наприклад: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r>
              <a:rPr lang="uk-UA" dirty="0" smtClean="0"/>
              <a:t>				</a:t>
            </a:r>
            <a:r>
              <a:rPr lang="en-US" sz="2800" b="1" dirty="0" smtClean="0"/>
              <a:t>WORD</a:t>
            </a:r>
            <a:endParaRPr lang="ru-RU" sz="2800" b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800" b="1" dirty="0" smtClean="0"/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sz="2800" b="1" dirty="0" smtClean="0"/>
          </a:p>
          <a:p>
            <a:pPr>
              <a:lnSpc>
                <a:spcPct val="90000"/>
              </a:lnSpc>
              <a:buNone/>
            </a:pPr>
            <a:r>
              <a:rPr lang="en-US" sz="2800" b="1" dirty="0" smtClean="0">
                <a:solidFill>
                  <a:srgbClr val="FF3300"/>
                </a:solidFill>
              </a:rPr>
              <a:t>W_O_R_D</a:t>
            </a:r>
          </a:p>
          <a:p>
            <a:pPr>
              <a:lnSpc>
                <a:spcPct val="90000"/>
              </a:lnSpc>
              <a:buFont typeface="Wingdings" pitchFamily="2" charset="2"/>
              <a:buNone/>
            </a:pPr>
            <a:endParaRPr lang="ru-RU" dirty="0"/>
          </a:p>
        </p:txBody>
      </p:sp>
      <p:pic>
        <p:nvPicPr>
          <p:cNvPr id="5" name="Picture 9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23526" r="14087" b="9254"/>
          <a:stretch>
            <a:fillRect/>
          </a:stretch>
        </p:blipFill>
        <p:spPr bwMode="auto">
          <a:xfrm>
            <a:off x="4644008" y="1510048"/>
            <a:ext cx="4195192" cy="4727264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Line 10"/>
          <p:cNvSpPr>
            <a:spLocks noChangeShapeType="1"/>
          </p:cNvSpPr>
          <p:nvPr/>
        </p:nvSpPr>
        <p:spPr bwMode="auto">
          <a:xfrm flipV="1">
            <a:off x="4788024" y="1844824"/>
            <a:ext cx="143892" cy="187220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Line 11"/>
          <p:cNvSpPr>
            <a:spLocks noChangeShapeType="1"/>
          </p:cNvSpPr>
          <p:nvPr/>
        </p:nvSpPr>
        <p:spPr bwMode="auto">
          <a:xfrm flipV="1">
            <a:off x="4788024" y="3356991"/>
            <a:ext cx="1151632" cy="72008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Line 12"/>
          <p:cNvSpPr>
            <a:spLocks noChangeShapeType="1"/>
          </p:cNvSpPr>
          <p:nvPr/>
        </p:nvSpPr>
        <p:spPr bwMode="auto">
          <a:xfrm flipV="1">
            <a:off x="4716016" y="3356992"/>
            <a:ext cx="2593528" cy="936104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 flipH="1">
            <a:off x="611560" y="3284984"/>
            <a:ext cx="1584325" cy="86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0" name="Line 6"/>
          <p:cNvSpPr>
            <a:spLocks noChangeShapeType="1"/>
          </p:cNvSpPr>
          <p:nvPr/>
        </p:nvSpPr>
        <p:spPr bwMode="auto">
          <a:xfrm>
            <a:off x="683568" y="3356992"/>
            <a:ext cx="1655763" cy="7921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9.</a:t>
            </a:r>
            <a:r>
              <a:rPr lang="en-US" sz="2400" b="1" dirty="0" smtClean="0">
                <a:solidFill>
                  <a:srgbClr val="FF0000"/>
                </a:solidFill>
              </a:rPr>
              <a:t> </a:t>
            </a:r>
            <a:r>
              <a:rPr lang="uk-UA" sz="2400" b="1" dirty="0" smtClean="0">
                <a:solidFill>
                  <a:srgbClr val="FF0000"/>
                </a:solidFill>
              </a:rPr>
              <a:t>Не робити абзаци та відступи тексту пропусками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uk-UA" sz="2000" b="1" dirty="0" smtClean="0"/>
              <a:t>Наприклад:</a:t>
            </a:r>
          </a:p>
          <a:p>
            <a:pPr>
              <a:buFont typeface="Wingdings" pitchFamily="2" charset="2"/>
              <a:buNone/>
            </a:pPr>
            <a:r>
              <a:rPr lang="uk-UA" sz="2000" b="1" dirty="0" smtClean="0"/>
              <a:t>	</a:t>
            </a:r>
            <a:endParaRPr lang="en-US" sz="2000" b="1" dirty="0" smtClean="0"/>
          </a:p>
          <a:p>
            <a:pPr>
              <a:buFont typeface="Wingdings" pitchFamily="2" charset="2"/>
              <a:buNone/>
            </a:pPr>
            <a:r>
              <a:rPr lang="en-US" sz="2000" b="1" dirty="0" smtClean="0"/>
              <a:t>	</a:t>
            </a:r>
            <a:r>
              <a:rPr lang="uk-UA" sz="2000" b="1" dirty="0" smtClean="0"/>
              <a:t>Текстовий_редактор</a:t>
            </a:r>
            <a:r>
              <a:rPr lang="en-US" sz="2000" b="1" dirty="0" smtClean="0"/>
              <a:t> </a:t>
            </a:r>
            <a:endParaRPr lang="uk-UA" sz="2000" b="1" dirty="0" smtClean="0"/>
          </a:p>
          <a:p>
            <a:pPr>
              <a:buFont typeface="Wingdings" pitchFamily="2" charset="2"/>
              <a:buNone/>
            </a:pPr>
            <a:endParaRPr lang="uk-UA" sz="2000" b="1" dirty="0" smtClean="0"/>
          </a:p>
          <a:p>
            <a:pPr>
              <a:buFont typeface="Wingdings" pitchFamily="2" charset="2"/>
              <a:buNone/>
            </a:pPr>
            <a:r>
              <a:rPr lang="uk-UA" sz="2000" b="1" dirty="0" smtClean="0"/>
              <a:t>		</a:t>
            </a:r>
            <a:r>
              <a:rPr lang="en-US" sz="2000" b="1" i="1" dirty="0" smtClean="0">
                <a:solidFill>
                  <a:srgbClr val="FF00FF"/>
                </a:solidFill>
              </a:rPr>
              <a:t>(</a:t>
            </a:r>
            <a:r>
              <a:rPr lang="uk-UA" sz="2000" b="1" i="1" dirty="0" smtClean="0">
                <a:solidFill>
                  <a:srgbClr val="FF00FF"/>
                </a:solidFill>
              </a:rPr>
              <a:t>клавіша </a:t>
            </a:r>
            <a:r>
              <a:rPr lang="en-US" sz="2000" b="1" i="1" dirty="0" smtClean="0">
                <a:solidFill>
                  <a:srgbClr val="FF00FF"/>
                </a:solidFill>
              </a:rPr>
              <a:t>Tab)</a:t>
            </a:r>
          </a:p>
          <a:p>
            <a:pPr>
              <a:buFont typeface="Wingdings" pitchFamily="2" charset="2"/>
              <a:buNone/>
            </a:pPr>
            <a:endParaRPr lang="en-US" sz="2000" b="1" i="1" dirty="0" smtClean="0">
              <a:solidFill>
                <a:srgbClr val="FF00FF"/>
              </a:solidFill>
            </a:endParaRPr>
          </a:p>
          <a:p>
            <a:pPr>
              <a:buFont typeface="Wingdings" pitchFamily="2" charset="2"/>
              <a:buNone/>
            </a:pPr>
            <a:endParaRPr lang="en-US" sz="2000" b="1" dirty="0" smtClean="0"/>
          </a:p>
          <a:p>
            <a:pPr>
              <a:buFont typeface="Wingdings" pitchFamily="2" charset="2"/>
              <a:buNone/>
            </a:pPr>
            <a:r>
              <a:rPr lang="en-US" sz="2000" b="1" dirty="0" smtClean="0">
                <a:solidFill>
                  <a:srgbClr val="FF0000"/>
                </a:solidFill>
              </a:rPr>
              <a:t>_ _ _</a:t>
            </a:r>
            <a:r>
              <a:rPr lang="uk-UA" sz="2000" b="1" dirty="0" smtClean="0">
                <a:solidFill>
                  <a:srgbClr val="FF0000"/>
                </a:solidFill>
              </a:rPr>
              <a:t>Текстовий_редактор</a:t>
            </a:r>
            <a:r>
              <a:rPr lang="uk-UA" sz="2000" dirty="0" smtClean="0">
                <a:solidFill>
                  <a:srgbClr val="FF0000"/>
                </a:solidFill>
              </a:rPr>
              <a:t> </a:t>
            </a:r>
            <a:endParaRPr lang="en-US" sz="2000" dirty="0" smtClean="0">
              <a:solidFill>
                <a:srgbClr val="FF0000"/>
              </a:solidFill>
            </a:endParaRPr>
          </a:p>
          <a:p>
            <a:endParaRPr lang="ru-RU" dirty="0"/>
          </a:p>
        </p:txBody>
      </p:sp>
      <p:pic>
        <p:nvPicPr>
          <p:cNvPr id="5" name="Picture 7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15042" r="27313" b="53778"/>
          <a:stretch>
            <a:fillRect/>
          </a:stretch>
        </p:blipFill>
        <p:spPr bwMode="auto">
          <a:xfrm>
            <a:off x="4644008" y="1844824"/>
            <a:ext cx="4176464" cy="3600399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Line 8"/>
          <p:cNvSpPr>
            <a:spLocks noChangeShapeType="1"/>
          </p:cNvSpPr>
          <p:nvPr/>
        </p:nvSpPr>
        <p:spPr bwMode="auto">
          <a:xfrm flipV="1">
            <a:off x="4716016" y="3501008"/>
            <a:ext cx="576262" cy="7921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Line 9"/>
          <p:cNvSpPr>
            <a:spLocks noChangeShapeType="1"/>
          </p:cNvSpPr>
          <p:nvPr/>
        </p:nvSpPr>
        <p:spPr bwMode="auto">
          <a:xfrm flipH="1" flipV="1">
            <a:off x="7380312" y="3212976"/>
            <a:ext cx="504825" cy="9366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Line 11"/>
          <p:cNvSpPr>
            <a:spLocks noChangeShapeType="1"/>
          </p:cNvSpPr>
          <p:nvPr/>
        </p:nvSpPr>
        <p:spPr bwMode="auto">
          <a:xfrm flipH="1">
            <a:off x="467544" y="4005064"/>
            <a:ext cx="433388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" name="Line 10"/>
          <p:cNvSpPr>
            <a:spLocks noChangeShapeType="1"/>
          </p:cNvSpPr>
          <p:nvPr/>
        </p:nvSpPr>
        <p:spPr bwMode="auto">
          <a:xfrm>
            <a:off x="467544" y="3933056"/>
            <a:ext cx="433388" cy="7207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23528" y="2743200"/>
            <a:ext cx="8568952" cy="3062064"/>
          </a:xfrm>
        </p:spPr>
        <p:txBody>
          <a:bodyPr>
            <a:noAutofit/>
          </a:bodyPr>
          <a:lstStyle/>
          <a:p>
            <a:r>
              <a:rPr lang="uk-UA" sz="3200" dirty="0" smtClean="0"/>
              <a:t>10. Для переходу на перший рядок нового абзацу натиснути клавішу </a:t>
            </a:r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                   </a:t>
            </a:r>
            <a:r>
              <a:rPr lang="en-US" sz="3200" dirty="0" smtClean="0">
                <a:solidFill>
                  <a:srgbClr val="FF00FF"/>
                </a:solidFill>
                <a:latin typeface="Times New Roman" pitchFamily="18" charset="0"/>
              </a:rPr>
              <a:t>Enter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b="1" dirty="0" smtClean="0">
                <a:solidFill>
                  <a:srgbClr val="FF0000"/>
                </a:solidFill>
              </a:rPr>
              <a:t>11. Не нумерувати списки вручну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Autofit/>
          </a:bodyPr>
          <a:lstStyle/>
          <a:p>
            <a:pPr marL="533400" indent="-533400"/>
            <a:r>
              <a:rPr lang="uk-UA" sz="2400" dirty="0" smtClean="0"/>
              <a:t>Наприклад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uk-UA" sz="2400" dirty="0" smtClean="0"/>
              <a:t>Файл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uk-UA" sz="2400" dirty="0" smtClean="0"/>
              <a:t>Правка</a:t>
            </a:r>
          </a:p>
          <a:p>
            <a:pPr marL="533400" indent="-533400">
              <a:buFont typeface="Wingdings" pitchFamily="2" charset="2"/>
              <a:buAutoNum type="arabicPeriod"/>
            </a:pPr>
            <a:r>
              <a:rPr lang="uk-UA" sz="2400" dirty="0" smtClean="0"/>
              <a:t>Вид</a:t>
            </a:r>
          </a:p>
          <a:p>
            <a:pPr marL="342900" indent="-342900">
              <a:buNone/>
            </a:pPr>
            <a:endParaRPr lang="ru-RU" sz="2400" dirty="0" smtClean="0">
              <a:solidFill>
                <a:srgbClr val="FF3300"/>
              </a:solidFill>
            </a:endParaRPr>
          </a:p>
          <a:p>
            <a:pPr marL="533400" indent="-533400">
              <a:buNone/>
            </a:pPr>
            <a:r>
              <a:rPr lang="uk-UA" sz="2400" dirty="0" smtClean="0"/>
              <a:t>	</a:t>
            </a:r>
          </a:p>
          <a:p>
            <a:pPr marL="342900" indent="-342900">
              <a:buNone/>
            </a:pPr>
            <a:r>
              <a:rPr lang="uk-UA" sz="2400" dirty="0" smtClean="0"/>
              <a:t>                     </a:t>
            </a:r>
            <a:r>
              <a:rPr lang="uk-UA" sz="2400" dirty="0" smtClean="0">
                <a:solidFill>
                  <a:srgbClr val="FF3300"/>
                </a:solidFill>
              </a:rPr>
              <a:t>1.Файл</a:t>
            </a:r>
          </a:p>
          <a:p>
            <a:pPr marL="342900" indent="-342900">
              <a:buNone/>
            </a:pPr>
            <a:r>
              <a:rPr lang="uk-UA" sz="2400" dirty="0" smtClean="0">
                <a:solidFill>
                  <a:srgbClr val="FF3300"/>
                </a:solidFill>
              </a:rPr>
              <a:t>                     2.Правка</a:t>
            </a:r>
          </a:p>
          <a:p>
            <a:pPr marL="342900" indent="-342900">
              <a:buNone/>
            </a:pPr>
            <a:r>
              <a:rPr lang="uk-UA" sz="2400" dirty="0" smtClean="0">
                <a:solidFill>
                  <a:srgbClr val="FF3300"/>
                </a:solidFill>
              </a:rPr>
              <a:t>                     3.Вид</a:t>
            </a:r>
            <a:endParaRPr lang="uk-UA" sz="2400" dirty="0" smtClean="0"/>
          </a:p>
          <a:p>
            <a:pPr marL="533400" indent="-533400">
              <a:buNone/>
            </a:pPr>
            <a:endParaRPr lang="uk-UA" sz="2400" dirty="0" smtClean="0"/>
          </a:p>
          <a:p>
            <a:pPr marL="533400" indent="-533400">
              <a:buNone/>
            </a:pPr>
            <a:r>
              <a:rPr lang="uk-UA" sz="2400" dirty="0" smtClean="0"/>
              <a:t>                    </a:t>
            </a:r>
            <a:endParaRPr lang="ru-RU" sz="2400" dirty="0"/>
          </a:p>
        </p:txBody>
      </p:sp>
      <p:pic>
        <p:nvPicPr>
          <p:cNvPr id="5" name="Picture 4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 l="38667" t="-389" r="8417" b="44972"/>
          <a:stretch>
            <a:fillRect/>
          </a:stretch>
        </p:blipFill>
        <p:spPr bwMode="auto">
          <a:xfrm>
            <a:off x="4803519" y="2129026"/>
            <a:ext cx="4032762" cy="3166686"/>
          </a:xfrm>
          <a:prstGeom prst="rect">
            <a:avLst/>
          </a:prstGeom>
          <a:noFill/>
          <a:ln w="38100">
            <a:solidFill>
              <a:schemeClr val="tx1"/>
            </a:solidFill>
            <a:miter lim="800000"/>
            <a:headEnd/>
            <a:tailEnd/>
          </a:ln>
          <a:effectLst/>
        </p:spPr>
      </p:pic>
      <p:sp>
        <p:nvSpPr>
          <p:cNvPr id="6" name="Line 5"/>
          <p:cNvSpPr>
            <a:spLocks noChangeShapeType="1"/>
          </p:cNvSpPr>
          <p:nvPr/>
        </p:nvSpPr>
        <p:spPr bwMode="auto">
          <a:xfrm flipV="1">
            <a:off x="6804248" y="3068960"/>
            <a:ext cx="288925" cy="8636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8" name="Line 8"/>
          <p:cNvSpPr>
            <a:spLocks noChangeShapeType="1"/>
          </p:cNvSpPr>
          <p:nvPr/>
        </p:nvSpPr>
        <p:spPr bwMode="auto">
          <a:xfrm flipH="1">
            <a:off x="2123728" y="4005064"/>
            <a:ext cx="576263" cy="15128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9" name="Line 7"/>
          <p:cNvSpPr>
            <a:spLocks noChangeShapeType="1"/>
          </p:cNvSpPr>
          <p:nvPr/>
        </p:nvSpPr>
        <p:spPr bwMode="auto">
          <a:xfrm>
            <a:off x="2267744" y="4005064"/>
            <a:ext cx="360362" cy="144145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214282" y="914400"/>
            <a:ext cx="2643206" cy="1443030"/>
          </a:xfrm>
        </p:spPr>
        <p:txBody>
          <a:bodyPr/>
          <a:lstStyle/>
          <a:p>
            <a:r>
              <a:rPr lang="uk-UA" dirty="0" smtClean="0"/>
              <a:t>Введення українських літер та знаків пунктуації</a:t>
            </a:r>
            <a:endParaRPr lang="ru-RU" dirty="0"/>
          </a:p>
        </p:txBody>
      </p:sp>
      <p:sp>
        <p:nvSpPr>
          <p:cNvPr id="7" name="Текст 6"/>
          <p:cNvSpPr>
            <a:spLocks noGrp="1"/>
          </p:cNvSpPr>
          <p:nvPr>
            <p:ph type="body" idx="2"/>
          </p:nvPr>
        </p:nvSpPr>
        <p:spPr>
          <a:xfrm>
            <a:off x="214282" y="3429000"/>
            <a:ext cx="2528918" cy="2697163"/>
          </a:xfrm>
        </p:spPr>
        <p:txBody>
          <a:bodyPr/>
          <a:lstStyle/>
          <a:p>
            <a:r>
              <a:rPr lang="uk-UA" dirty="0" smtClean="0"/>
              <a:t>Якщо обрано англійську мову введення, то знаки пунктуації можна набирати, натискаючи відповідні клавіші на клавіатурі.</a:t>
            </a:r>
            <a:endParaRPr lang="ru-RU" dirty="0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1"/>
          </p:nvPr>
        </p:nvSpPr>
        <p:spPr>
          <a:xfrm>
            <a:off x="3124200" y="685800"/>
            <a:ext cx="5638800" cy="528622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	Якщо обрано мову для введення українську чи російську, слід користуватися наступними правилами: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581068"/>
              </p:ext>
            </p:extLst>
          </p:nvPr>
        </p:nvGraphicFramePr>
        <p:xfrm>
          <a:off x="3571868" y="1214422"/>
          <a:ext cx="5119702" cy="53594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8760"/>
                <a:gridCol w="3690942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Символ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Клавіші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Є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Э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Ы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Ї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Ъ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Ґ</a:t>
                      </a:r>
                      <a:endParaRPr lang="ru-RU" sz="1200" u="sng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\ (</a:t>
                      </a:r>
                      <a:r>
                        <a:rPr lang="ru-RU" dirty="0" err="1" smtClean="0"/>
                        <a:t>з</a:t>
                      </a:r>
                      <a:r>
                        <a:rPr lang="uk-UA" dirty="0" smtClean="0"/>
                        <a:t>низу ліворуч</a:t>
                      </a:r>
                      <a:r>
                        <a:rPr lang="ru-RU" dirty="0" smtClean="0"/>
                        <a:t>)  </a:t>
                      </a:r>
                      <a:r>
                        <a:rPr lang="ru-RU" dirty="0" err="1" smtClean="0"/>
                        <a:t>або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err="1" smtClean="0"/>
                        <a:t>Ctrl+Alt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праворуч</a:t>
                      </a:r>
                      <a:r>
                        <a:rPr lang="ru-RU" dirty="0" smtClean="0"/>
                        <a:t>)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+</a:t>
                      </a:r>
                      <a:r>
                        <a:rPr lang="uk-UA" dirty="0" smtClean="0"/>
                        <a:t>Г</a:t>
                      </a:r>
                      <a:r>
                        <a:rPr lang="uk-UA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dirty="0" smtClean="0"/>
                        <a:t>Ґ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Shift+</a:t>
                      </a:r>
                      <a:r>
                        <a:rPr lang="ru-RU" dirty="0" smtClean="0"/>
                        <a:t>\ (</a:t>
                      </a:r>
                      <a:r>
                        <a:rPr lang="ru-RU" dirty="0" err="1" smtClean="0"/>
                        <a:t>з</a:t>
                      </a:r>
                      <a:r>
                        <a:rPr lang="uk-UA" dirty="0" smtClean="0"/>
                        <a:t>низу ліворуч</a:t>
                      </a:r>
                      <a:r>
                        <a:rPr lang="ru-RU" dirty="0" smtClean="0"/>
                        <a:t>)  </a:t>
                      </a:r>
                      <a:r>
                        <a:rPr lang="ru-RU" dirty="0" err="1" smtClean="0"/>
                        <a:t>або</a:t>
                      </a:r>
                      <a:r>
                        <a:rPr lang="ru-RU" dirty="0" smtClean="0"/>
                        <a:t> </a:t>
                      </a:r>
                      <a:r>
                        <a:rPr lang="en-US" dirty="0" err="1" smtClean="0"/>
                        <a:t>Ctrl+Alt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(</a:t>
                      </a:r>
                      <a:r>
                        <a:rPr lang="ru-RU" dirty="0" err="1" smtClean="0"/>
                        <a:t>праворуч</a:t>
                      </a:r>
                      <a:r>
                        <a:rPr lang="ru-RU" dirty="0" smtClean="0"/>
                        <a:t>)</a:t>
                      </a:r>
                      <a:r>
                        <a:rPr lang="en-US" dirty="0" smtClean="0"/>
                        <a:t> </a:t>
                      </a:r>
                      <a:r>
                        <a:rPr lang="ru-RU" dirty="0" smtClean="0"/>
                        <a:t>+</a:t>
                      </a:r>
                      <a:r>
                        <a:rPr lang="en-US" dirty="0" smtClean="0"/>
                        <a:t>Shift+</a:t>
                      </a:r>
                      <a:r>
                        <a:rPr lang="uk-UA" dirty="0" smtClean="0"/>
                        <a:t>Г</a:t>
                      </a:r>
                      <a:r>
                        <a:rPr lang="uk-UA" baseline="0" dirty="0" smtClean="0"/>
                        <a:t> 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‘</a:t>
                      </a:r>
                      <a:r>
                        <a:rPr lang="uk-UA" dirty="0" smtClean="0"/>
                        <a:t> </a:t>
                      </a:r>
                      <a:r>
                        <a:rPr lang="en-US" sz="1400" dirty="0" smtClean="0"/>
                        <a:t>(</a:t>
                      </a:r>
                      <a:r>
                        <a:rPr lang="uk-UA" sz="1400" dirty="0" smtClean="0"/>
                        <a:t>апостроф</a:t>
                      </a:r>
                      <a:r>
                        <a:rPr lang="en-US" sz="1400" dirty="0" smtClean="0"/>
                        <a:t>)</a:t>
                      </a:r>
                      <a:endParaRPr lang="ru-RU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Ctrl+</a:t>
                      </a:r>
                      <a:r>
                        <a:rPr lang="ru-RU" dirty="0" smtClean="0"/>
                        <a:t>Э+Э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.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/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,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 + /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;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 + 4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 + 6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 + 7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uk-UA" dirty="0" smtClean="0"/>
                        <a:t>?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Shift + 2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Содержимое 5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uk-UA" dirty="0" smtClean="0"/>
              <a:t>Щоб ввести велику літеру, знак пунктуації чи інший символ, зображений на клавішах зверху, потрібно разом із відповідною клавішею натиснути і утримувати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Shift</a:t>
            </a:r>
            <a:r>
              <a:rPr lang="uk-UA" dirty="0" smtClean="0"/>
              <a:t>.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Відпустивши її, </a:t>
            </a:r>
            <a:r>
              <a:rPr lang="uk-UA" dirty="0" err="1" smtClean="0"/>
              <a:t>можназнову</a:t>
            </a:r>
            <a:r>
              <a:rPr lang="uk-UA" dirty="0" smtClean="0"/>
              <a:t> вводити малі літери</a:t>
            </a:r>
            <a:endParaRPr lang="ru-RU" dirty="0"/>
          </a:p>
        </p:txBody>
      </p:sp>
      <p:sp>
        <p:nvSpPr>
          <p:cNvPr id="7" name="Содержимое 6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uk-UA" dirty="0" smtClean="0"/>
              <a:t>	При необхідності набрати багато великих літер, слід перед уведенням один раз натиснути в відпустити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Caps Lock</a:t>
            </a:r>
            <a:r>
              <a:rPr lang="uk-UA" dirty="0" smtClean="0"/>
              <a:t> (засвітиться відповідний індикатор у правій верхній ділянці клавіатури).  Повернутися до звичайного режиму введення тексту можна після ще одного натискання на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Caps Lock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uk-UA" dirty="0" smtClean="0"/>
              <a:t>(відповідний індикатор має погаснути).</a:t>
            </a:r>
            <a:endParaRPr lang="ru-RU" dirty="0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Введення великих і малих букв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Уведення символів, відсутніх на клавіатурі</a:t>
            </a:r>
            <a:endParaRPr lang="ru-RU" dirty="0"/>
          </a:p>
        </p:txBody>
      </p:sp>
      <p:pic>
        <p:nvPicPr>
          <p:cNvPr id="10" name="Picture 4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/>
          <a:stretch>
            <a:fillRect/>
          </a:stretch>
        </p:blipFill>
        <p:spPr bwMode="auto">
          <a:xfrm>
            <a:off x="4929190" y="1214422"/>
            <a:ext cx="4038600" cy="27269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1500174"/>
            <a:ext cx="533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000100" y="1428736"/>
            <a:ext cx="1524000" cy="1619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71736" y="3143248"/>
            <a:ext cx="2114547" cy="1357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142844" y="4643446"/>
            <a:ext cx="442915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1200" dirty="0" smtClean="0"/>
              <a:t>Для вставляння символу, якого немає на клавіатурі, слід перейти на вкладку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Вставка</a:t>
            </a:r>
            <a:r>
              <a:rPr lang="uk-UA" sz="1200" dirty="0" smtClean="0"/>
              <a:t>, клацнути команду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Символ</a:t>
            </a:r>
            <a:r>
              <a:rPr lang="uk-UA" sz="1200" dirty="0" smtClean="0"/>
              <a:t>, клацнути потрібний символ у вікні, що відкриється. Якщо такого немає, то клацнути посилання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Інші символи.</a:t>
            </a:r>
            <a:r>
              <a:rPr lang="uk-UA" sz="1200" dirty="0" smtClean="0"/>
              <a:t> У діалоговому вікні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Символи</a:t>
            </a:r>
            <a:r>
              <a:rPr lang="uk-UA" sz="1200" dirty="0" smtClean="0"/>
              <a:t>  перейти на вкладку </a:t>
            </a:r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Символи</a:t>
            </a:r>
            <a:r>
              <a:rPr lang="uk-UA" sz="1200" dirty="0" smtClean="0"/>
              <a:t> або </a:t>
            </a:r>
            <a:r>
              <a:rPr lang="uk-UA" sz="1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Спеціальні знаки</a:t>
            </a:r>
            <a:r>
              <a:rPr lang="uk-UA" sz="1200" dirty="0" smtClean="0"/>
              <a:t>, клацнути потрібний символ (знак) і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Вставити</a:t>
            </a:r>
            <a:r>
              <a:rPr lang="uk-UA" sz="1200" dirty="0" smtClean="0"/>
              <a:t>, після чого вікно </a:t>
            </a:r>
            <a:r>
              <a:rPr lang="uk-UA" sz="12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Закрити</a:t>
            </a:r>
            <a:r>
              <a:rPr lang="uk-UA" sz="1200" dirty="0" smtClean="0"/>
              <a:t>. Якщо ж потрібного символу не знайшли відкрити  інший Шрифт із спеціальними знаками і дії повторити.</a:t>
            </a:r>
            <a:endParaRPr lang="ru-RU" sz="1200" dirty="0"/>
          </a:p>
        </p:txBody>
      </p:sp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929190" y="4000504"/>
            <a:ext cx="3977715" cy="26765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0" y="2471383"/>
            <a:ext cx="4343400" cy="3818404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en-US" b="1" dirty="0" smtClean="0">
                <a:solidFill>
                  <a:srgbClr val="FF0000"/>
                </a:solidFill>
              </a:rPr>
              <a:t>Enter</a:t>
            </a:r>
            <a:r>
              <a:rPr lang="uk-UA" dirty="0" smtClean="0"/>
              <a:t> </a:t>
            </a:r>
            <a:r>
              <a:rPr lang="uk-UA" dirty="0" err="1" smtClean="0"/>
              <a:t>-переміщення</a:t>
            </a:r>
            <a:r>
              <a:rPr lang="uk-UA" dirty="0" smtClean="0"/>
              <a:t> на новий рядок , створення нового абзацу.</a:t>
            </a:r>
          </a:p>
          <a:p>
            <a:pPr>
              <a:buNone/>
            </a:pPr>
            <a:r>
              <a:rPr lang="uk-UA" dirty="0" smtClean="0"/>
              <a:t>		Перехід на новий рядок без створення </a:t>
            </a:r>
            <a:r>
              <a:rPr lang="uk-UA" dirty="0" err="1" smtClean="0"/>
              <a:t>абзацу-</a:t>
            </a:r>
            <a:r>
              <a:rPr lang="uk-UA" dirty="0" smtClean="0"/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Shift+Enter</a:t>
            </a:r>
            <a:r>
              <a:rPr lang="uk-UA" dirty="0" smtClean="0"/>
              <a:t>.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Створення абзаців</a:t>
            </a:r>
            <a:endParaRPr lang="ru-RU" dirty="0"/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0" y="3143248"/>
            <a:ext cx="4429156" cy="1866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Переміщення документом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>
          <a:xfrm>
            <a:off x="4791330" y="1524000"/>
            <a:ext cx="4138388" cy="731520"/>
          </a:xfrm>
        </p:spPr>
        <p:txBody>
          <a:bodyPr/>
          <a:lstStyle/>
          <a:p>
            <a:pPr algn="ctr"/>
            <a:r>
              <a:rPr lang="uk-UA" dirty="0" smtClean="0"/>
              <a:t>Клавіші для переміщення курсору документом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uk-UA" dirty="0" smtClean="0"/>
              <a:t>	Курсор уведення можна переміщувати за допомогою клавіш</a:t>
            </a:r>
          </a:p>
          <a:p>
            <a:pPr>
              <a:buNone/>
            </a:pPr>
            <a:r>
              <a:rPr lang="uk-UA" dirty="0" smtClean="0"/>
              <a:t>	</a:t>
            </a:r>
            <a:r>
              <a:rPr lang="uk-UA" dirty="0" smtClean="0">
                <a:sym typeface="Wingdings"/>
              </a:rPr>
              <a:t>, , , ,</a:t>
            </a:r>
            <a:r>
              <a:rPr lang="uk-UA" dirty="0" smtClean="0"/>
              <a:t> або за допомогою миші (для цього слід установити її вказівник у потрібну позицію та клацнути ліві кнопку).  Переміщувати курсор можна також за допомогою комбінацій клавіш.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4"/>
          </p:nvPr>
        </p:nvGraphicFramePr>
        <p:xfrm>
          <a:off x="4643438" y="2471738"/>
          <a:ext cx="4357718" cy="33883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2286016"/>
                <a:gridCol w="2071702"/>
              </a:tblGrid>
              <a:tr h="370840">
                <a:tc>
                  <a:txBody>
                    <a:bodyPr/>
                    <a:lstStyle/>
                    <a:p>
                      <a:r>
                        <a:rPr lang="uk-UA" dirty="0" smtClean="0"/>
                        <a:t>Клавіші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dirty="0" smtClean="0"/>
                        <a:t>Перехід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Ctrl+</a:t>
                      </a:r>
                      <a:r>
                        <a:rPr lang="en-US" dirty="0" smtClean="0">
                          <a:sym typeface="Wingdings"/>
                        </a:rPr>
                        <a:t>,</a:t>
                      </a:r>
                      <a:r>
                        <a:rPr lang="en-US" baseline="0" dirty="0" smtClean="0">
                          <a:sym typeface="Wingdings"/>
                        </a:rPr>
                        <a:t> Ctrl+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 одне слово вправо, на одне слово вліво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Ctrl+</a:t>
                      </a:r>
                      <a:r>
                        <a:rPr lang="en-US" dirty="0" smtClean="0">
                          <a:sym typeface="Wingdings"/>
                        </a:rPr>
                        <a:t></a:t>
                      </a:r>
                      <a:r>
                        <a:rPr lang="en-US" dirty="0" smtClean="0"/>
                        <a:t>,  Ctrl+</a:t>
                      </a:r>
                      <a:r>
                        <a:rPr lang="en-US" dirty="0" smtClean="0">
                          <a:sym typeface="Wingdings"/>
                        </a:rPr>
                        <a:t>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До наступного абзаці, до попереднього абзацу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Home,</a:t>
                      </a:r>
                      <a:r>
                        <a:rPr lang="en-US" baseline="0" dirty="0" smtClean="0"/>
                        <a:t> End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 початок рядка, у кінець рядка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Ctrl+Home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Ctrl+End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 початок документа, у кінець</a:t>
                      </a:r>
                      <a:r>
                        <a:rPr lang="uk-UA" sz="1400" baseline="0" dirty="0" smtClean="0"/>
                        <a:t> документа</a:t>
                      </a:r>
                      <a:endParaRPr lang="ru-RU" sz="1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PageDown</a:t>
                      </a:r>
                      <a:r>
                        <a:rPr lang="en-US" dirty="0" smtClean="0"/>
                        <a:t>, </a:t>
                      </a:r>
                      <a:r>
                        <a:rPr lang="en-US" dirty="0" err="1" smtClean="0"/>
                        <a:t>PageUp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400" dirty="0" smtClean="0"/>
                        <a:t>На один екран униз, на один екран уверх</a:t>
                      </a:r>
                      <a:endParaRPr lang="ru-RU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Редагування тексту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Уведення тексту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Налаштування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301752" y="2471383"/>
            <a:ext cx="4041648" cy="2600691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uk-UA" dirty="0" smtClean="0"/>
              <a:t>		Одразу після створення документ </a:t>
            </a:r>
            <a:r>
              <a:rPr lang="en-US" dirty="0" smtClean="0"/>
              <a:t>Word</a:t>
            </a:r>
            <a:r>
              <a:rPr lang="uk-UA" dirty="0" smtClean="0"/>
              <a:t> пустий. Текст можна ввести до нього за допомогою клавіатури, або скопіювати з іншого місця.</a:t>
            </a:r>
          </a:p>
          <a:p>
            <a:pPr>
              <a:buNone/>
            </a:pPr>
            <a:r>
              <a:rPr lang="uk-UA" dirty="0" smtClean="0"/>
              <a:t>		На місце вставлення чергового символу або фрагмента вказує курсор введення, що має вигляд вертикальної риски, що миготить. 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800600" y="2471383"/>
            <a:ext cx="4038600" cy="743303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uk-UA" dirty="0" smtClean="0"/>
              <a:t>		</a:t>
            </a:r>
            <a:r>
              <a:rPr lang="uk-UA" sz="2400" dirty="0" smtClean="0"/>
              <a:t>Перш ніж набрати текст на клавіатурі, слід встановити відповідну мову введення:</a:t>
            </a:r>
            <a:endParaRPr lang="ru-RU" sz="2400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Уведення тексту</a:t>
            </a:r>
            <a:endParaRPr lang="ru-RU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857356" y="4429132"/>
            <a:ext cx="552450" cy="42862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14942" y="3286124"/>
            <a:ext cx="2076450" cy="91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214942" y="4357694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CTRL</a:t>
            </a:r>
            <a:endParaRPr lang="ru-RU" dirty="0"/>
          </a:p>
        </p:txBody>
      </p:sp>
      <p:sp>
        <p:nvSpPr>
          <p:cNvPr id="11" name="TextBox 10"/>
          <p:cNvSpPr txBox="1"/>
          <p:nvPr/>
        </p:nvSpPr>
        <p:spPr>
          <a:xfrm>
            <a:off x="6143636" y="4357694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12" name="TextBox 11"/>
          <p:cNvSpPr txBox="1"/>
          <p:nvPr/>
        </p:nvSpPr>
        <p:spPr>
          <a:xfrm>
            <a:off x="6572264" y="4357694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SHIFT</a:t>
            </a:r>
            <a:endParaRPr lang="ru-RU" dirty="0"/>
          </a:p>
        </p:txBody>
      </p:sp>
      <p:sp>
        <p:nvSpPr>
          <p:cNvPr id="13" name="TextBox 12"/>
          <p:cNvSpPr txBox="1"/>
          <p:nvPr/>
        </p:nvSpPr>
        <p:spPr>
          <a:xfrm>
            <a:off x="5286380" y="4929198"/>
            <a:ext cx="78581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ALT</a:t>
            </a:r>
            <a:endParaRPr lang="ru-RU" dirty="0"/>
          </a:p>
        </p:txBody>
      </p:sp>
      <p:sp>
        <p:nvSpPr>
          <p:cNvPr id="14" name="TextBox 13"/>
          <p:cNvSpPr txBox="1"/>
          <p:nvPr/>
        </p:nvSpPr>
        <p:spPr>
          <a:xfrm>
            <a:off x="6143636" y="4929198"/>
            <a:ext cx="21431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+</a:t>
            </a:r>
            <a:endParaRPr lang="ru-RU" dirty="0"/>
          </a:p>
        </p:txBody>
      </p:sp>
      <p:sp>
        <p:nvSpPr>
          <p:cNvPr id="15" name="TextBox 14"/>
          <p:cNvSpPr txBox="1"/>
          <p:nvPr/>
        </p:nvSpPr>
        <p:spPr>
          <a:xfrm>
            <a:off x="6643702" y="4929198"/>
            <a:ext cx="10001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SHIFT</a:t>
            </a:r>
            <a:endParaRPr lang="ru-RU" dirty="0"/>
          </a:p>
        </p:txBody>
      </p:sp>
      <p:sp>
        <p:nvSpPr>
          <p:cNvPr id="16" name="TextBox 15"/>
          <p:cNvSpPr txBox="1"/>
          <p:nvPr/>
        </p:nvSpPr>
        <p:spPr>
          <a:xfrm>
            <a:off x="4786314" y="3643314"/>
            <a:ext cx="214314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1</a:t>
            </a:r>
            <a:endParaRPr lang="ru-RU" sz="1200" dirty="0"/>
          </a:p>
        </p:txBody>
      </p:sp>
      <p:sp>
        <p:nvSpPr>
          <p:cNvPr id="17" name="TextBox 16"/>
          <p:cNvSpPr txBox="1"/>
          <p:nvPr/>
        </p:nvSpPr>
        <p:spPr>
          <a:xfrm>
            <a:off x="4786314" y="4429132"/>
            <a:ext cx="214314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2</a:t>
            </a:r>
            <a:endParaRPr lang="ru-RU" sz="1200" dirty="0"/>
          </a:p>
        </p:txBody>
      </p:sp>
      <p:sp>
        <p:nvSpPr>
          <p:cNvPr id="18" name="TextBox 17"/>
          <p:cNvSpPr txBox="1"/>
          <p:nvPr/>
        </p:nvSpPr>
        <p:spPr>
          <a:xfrm>
            <a:off x="4786314" y="5000636"/>
            <a:ext cx="214314" cy="276999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200" dirty="0" smtClean="0"/>
              <a:t>3</a:t>
            </a:r>
            <a:endParaRPr lang="ru-RU" sz="12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42844" y="1524000"/>
            <a:ext cx="4199096" cy="732974"/>
          </a:xfrm>
        </p:spPr>
        <p:txBody>
          <a:bodyPr/>
          <a:lstStyle/>
          <a:p>
            <a:pPr algn="ctr"/>
            <a:r>
              <a:rPr lang="uk-UA" dirty="0"/>
              <a:t>Видалення та вставлення окремих символів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Режими уведення тексту</a:t>
            </a:r>
            <a:endParaRPr lang="ru-RU" dirty="0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142844" y="2714620"/>
            <a:ext cx="4429156" cy="2643206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n-US" dirty="0" smtClean="0"/>
              <a:t>	</a:t>
            </a:r>
            <a:r>
              <a:rPr lang="uk-UA" dirty="0" smtClean="0"/>
              <a:t>	Для</a:t>
            </a:r>
            <a:r>
              <a:rPr lang="en-US" dirty="0" smtClean="0"/>
              <a:t> </a:t>
            </a:r>
            <a:r>
              <a:rPr lang="uk-UA" dirty="0" smtClean="0"/>
              <a:t>видалення</a:t>
            </a:r>
            <a:r>
              <a:rPr lang="en-US" dirty="0" smtClean="0"/>
              <a:t> </a:t>
            </a:r>
            <a:r>
              <a:rPr lang="uk-UA" dirty="0" smtClean="0"/>
              <a:t>символу, розміщеного справа від курсору, слід натиснути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Delete</a:t>
            </a:r>
            <a:r>
              <a:rPr lang="uk-UA" dirty="0" smtClean="0"/>
              <a:t>, а розміщеного зліва від курсору – клавішу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Backspace</a:t>
            </a:r>
            <a:r>
              <a:rPr lang="en-US" dirty="0" smtClean="0"/>
              <a:t>. </a:t>
            </a:r>
            <a:endParaRPr lang="uk-UA" dirty="0" smtClean="0"/>
          </a:p>
          <a:p>
            <a:pPr>
              <a:buNone/>
            </a:pPr>
            <a:r>
              <a:rPr lang="uk-UA" dirty="0" smtClean="0"/>
              <a:t>		</a:t>
            </a:r>
          </a:p>
          <a:p>
            <a:pPr>
              <a:buNone/>
            </a:pPr>
            <a:r>
              <a:rPr lang="uk-UA" dirty="0" smtClean="0"/>
              <a:t>		Сполучення клавіш </a:t>
            </a:r>
            <a:r>
              <a:rPr lang="en-US" dirty="0" smtClean="0"/>
              <a:t>Delete </a:t>
            </a:r>
            <a:r>
              <a:rPr lang="uk-UA" dirty="0" smtClean="0"/>
              <a:t>та </a:t>
            </a:r>
            <a:r>
              <a:rPr lang="en-US" dirty="0" smtClean="0"/>
              <a:t>Backspace </a:t>
            </a:r>
            <a:r>
              <a:rPr lang="uk-UA" dirty="0" smtClean="0"/>
              <a:t>з клавішею </a:t>
            </a:r>
            <a:r>
              <a:rPr lang="en-US" dirty="0" smtClean="0"/>
              <a:t>Ctrl</a:t>
            </a:r>
            <a:r>
              <a:rPr lang="uk-UA" dirty="0" smtClean="0"/>
              <a:t> дає змогу вилучити символи до кінця або початку слова.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>
          <a:xfrm>
            <a:off x="4572000" y="2471383"/>
            <a:ext cx="4429156" cy="3822192"/>
          </a:xfrm>
        </p:spPr>
        <p:txBody>
          <a:bodyPr>
            <a:normAutofit fontScale="92500"/>
          </a:bodyPr>
          <a:lstStyle/>
          <a:p>
            <a:r>
              <a:rPr lang="uk-UA" dirty="0" smtClean="0"/>
              <a:t> </a:t>
            </a:r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вставлення</a:t>
            </a:r>
            <a:r>
              <a:rPr lang="uk-UA" dirty="0" smtClean="0"/>
              <a:t> – попередній текст зберігається, зсуваючись праворуч;</a:t>
            </a:r>
          </a:p>
          <a:p>
            <a:r>
              <a:rPr lang="uk-UA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заміщення</a:t>
            </a:r>
            <a:r>
              <a:rPr lang="uk-UA" dirty="0" smtClean="0"/>
              <a:t> – введені літери замінюють наявні.</a:t>
            </a:r>
          </a:p>
          <a:p>
            <a:endParaRPr lang="uk-UA" dirty="0" smtClean="0"/>
          </a:p>
          <a:p>
            <a:pPr>
              <a:buNone/>
            </a:pPr>
            <a:r>
              <a:rPr lang="en-US" dirty="0" smtClean="0"/>
              <a:t>	</a:t>
            </a:r>
            <a:r>
              <a:rPr lang="uk-UA" dirty="0" smtClean="0"/>
              <a:t>Режими переключаються</a:t>
            </a:r>
            <a:r>
              <a:rPr lang="en-US" dirty="0" smtClean="0"/>
              <a:t> </a:t>
            </a:r>
            <a:r>
              <a:rPr lang="uk-UA" dirty="0" smtClean="0"/>
              <a:t>клавішею </a:t>
            </a:r>
            <a:r>
              <a:rPr lang="en-US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Insert</a:t>
            </a:r>
            <a:endParaRPr lang="ru-RU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Видалення та вставлення окремих символів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 smtClean="0"/>
              <a:t>Методи виділення об'єктів 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Виділення довільного фрагменту</a:t>
            </a:r>
            <a:endParaRPr lang="ru-RU" dirty="0"/>
          </a:p>
        </p:txBody>
      </p:sp>
      <p:graphicFrame>
        <p:nvGraphicFramePr>
          <p:cNvPr id="7" name="Содержимое 6"/>
          <p:cNvGraphicFramePr>
            <a:graphicFrameLocks noGrp="1"/>
          </p:cNvGraphicFramePr>
          <p:nvPr>
            <p:ph sz="quarter" idx="2"/>
          </p:nvPr>
        </p:nvGraphicFramePr>
        <p:xfrm>
          <a:off x="214282" y="2285992"/>
          <a:ext cx="4357718" cy="37706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69252"/>
                <a:gridCol w="2988466"/>
              </a:tblGrid>
              <a:tr h="346550"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Об'єкт</a:t>
                      </a:r>
                      <a:endParaRPr lang="ru-RU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uk-UA" sz="1600" dirty="0" smtClean="0"/>
                        <a:t>Метод</a:t>
                      </a:r>
                      <a:endParaRPr lang="ru-RU" sz="1600" dirty="0"/>
                    </a:p>
                  </a:txBody>
                  <a:tcPr/>
                </a:tc>
              </a:tr>
              <a:tr h="346550">
                <a:tc>
                  <a:txBody>
                    <a:bodyPr/>
                    <a:lstStyle/>
                    <a:p>
                      <a:r>
                        <a:rPr lang="uk-UA" dirty="0" smtClean="0"/>
                        <a:t>Слово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Двічі клацнути на цьому слові</a:t>
                      </a:r>
                      <a:endParaRPr lang="ru-RU" sz="1200" dirty="0"/>
                    </a:p>
                  </a:txBody>
                  <a:tcPr/>
                </a:tc>
              </a:tr>
              <a:tr h="859326">
                <a:tc>
                  <a:txBody>
                    <a:bodyPr/>
                    <a:lstStyle/>
                    <a:p>
                      <a:r>
                        <a:rPr lang="uk-UA" dirty="0" smtClean="0"/>
                        <a:t>Рядок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Клацнути на вільному полі ліворуч рядка (перед цим вказівник миші має</a:t>
                      </a:r>
                      <a:r>
                        <a:rPr lang="uk-UA" sz="1200" baseline="0" dirty="0" smtClean="0"/>
                        <a:t> набути вигляду стрілки, спрямованої вправо)</a:t>
                      </a:r>
                      <a:endParaRPr lang="ru-RU" sz="1200" dirty="0"/>
                    </a:p>
                  </a:txBody>
                  <a:tcPr/>
                </a:tc>
              </a:tr>
              <a:tr h="500066">
                <a:tc>
                  <a:txBody>
                    <a:bodyPr/>
                    <a:lstStyle/>
                    <a:p>
                      <a:r>
                        <a:rPr lang="uk-UA" dirty="0" smtClean="0"/>
                        <a:t>Речення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Натиснути клавішу </a:t>
                      </a:r>
                      <a:r>
                        <a:rPr lang="en-US" sz="1200" dirty="0" smtClean="0"/>
                        <a:t>Ctrl</a:t>
                      </a:r>
                      <a:r>
                        <a:rPr lang="uk-UA" sz="1200" dirty="0" smtClean="0"/>
                        <a:t> та клацнути в будь-якому місці речення</a:t>
                      </a:r>
                      <a:endParaRPr lang="ru-RU" sz="1200" dirty="0"/>
                    </a:p>
                  </a:txBody>
                  <a:tcPr/>
                </a:tc>
              </a:tr>
              <a:tr h="693101">
                <a:tc>
                  <a:txBody>
                    <a:bodyPr/>
                    <a:lstStyle/>
                    <a:p>
                      <a:r>
                        <a:rPr lang="uk-UA" dirty="0" smtClean="0"/>
                        <a:t>Абзац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uk-UA" sz="1200" dirty="0" smtClean="0"/>
                        <a:t>Двічі клацнути на вільному полі ліворуч від абзацу</a:t>
                      </a:r>
                      <a:r>
                        <a:rPr lang="uk-UA" sz="1200" baseline="0" dirty="0" smtClean="0"/>
                        <a:t> або тричі клацнути в будь-якому його місці </a:t>
                      </a:r>
                      <a:endParaRPr lang="ru-RU" sz="1200" dirty="0"/>
                    </a:p>
                  </a:txBody>
                  <a:tcPr/>
                </a:tc>
              </a:tr>
              <a:tr h="895255">
                <a:tc>
                  <a:txBody>
                    <a:bodyPr/>
                    <a:lstStyle/>
                    <a:p>
                      <a:r>
                        <a:rPr lang="uk-UA" dirty="0" smtClean="0"/>
                        <a:t>Документ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uk-UA" sz="1200" dirty="0" smtClean="0"/>
                        <a:t>Тричі клацнути на вільному полі ліворуч, або натиснути клавіші </a:t>
                      </a:r>
                      <a:r>
                        <a:rPr lang="en-US" sz="1200" dirty="0" smtClean="0"/>
                        <a:t>Ctrl</a:t>
                      </a:r>
                      <a:r>
                        <a:rPr lang="uk-UA" sz="1200" dirty="0" smtClean="0"/>
                        <a:t>+А,</a:t>
                      </a:r>
                      <a:r>
                        <a:rPr lang="uk-UA" sz="1200" baseline="0" dirty="0" smtClean="0"/>
                        <a:t> або скористатися командою  Виділити, </a:t>
                      </a:r>
                      <a:r>
                        <a:rPr lang="uk-UA" sz="1200" baseline="0" dirty="0" err="1" smtClean="0"/>
                        <a:t>Виділити</a:t>
                      </a:r>
                      <a:r>
                        <a:rPr lang="uk-UA" sz="1200" baseline="0" dirty="0" smtClean="0"/>
                        <a:t> все панелі інструменті </a:t>
                      </a:r>
                      <a:r>
                        <a:rPr lang="uk-UA" sz="1200" baseline="0" dirty="0" err="1" smtClean="0"/>
                        <a:t>ввкладки</a:t>
                      </a:r>
                      <a:r>
                        <a:rPr lang="uk-UA" sz="1200" baseline="0" dirty="0" smtClean="0"/>
                        <a:t> Головна.</a:t>
                      </a:r>
                      <a:endParaRPr lang="ru-RU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uk-UA" dirty="0" smtClean="0"/>
              <a:t>	Щоб виділити довільний фрагмент, слід:</a:t>
            </a:r>
          </a:p>
          <a:p>
            <a:pPr marL="514350" indent="-514350">
              <a:buAutoNum type="arabicPeriod"/>
            </a:pPr>
            <a:r>
              <a:rPr lang="uk-UA" dirty="0" smtClean="0"/>
              <a:t>Помістити вказівник миші на початок цього фрагмента, натиснути ліву кнопку миші та,  не відпускаючи її, перемістити курсор в його кінець. </a:t>
            </a:r>
          </a:p>
          <a:p>
            <a:pPr marL="514350" indent="-514350">
              <a:buAutoNum type="arabicPeriod"/>
            </a:pPr>
            <a:r>
              <a:rPr lang="uk-UA" dirty="0" smtClean="0"/>
              <a:t>Для виділення фрагмента за допомогою клавіатури помістити курсор на початок фрагмента, натиснути клавішу </a:t>
            </a:r>
            <a:r>
              <a:rPr lang="en-US" dirty="0" smtClean="0"/>
              <a:t>Shift</a:t>
            </a:r>
            <a:r>
              <a:rPr lang="uk-UA" dirty="0" smtClean="0"/>
              <a:t>, і не відпускаючи її розширити межі виділення за допомогою клавіш керування курсором.</a:t>
            </a:r>
          </a:p>
          <a:p>
            <a:pPr marL="514350" indent="-514350">
              <a:buAutoNum type="arabicPeriod"/>
            </a:pPr>
            <a:r>
              <a:rPr lang="uk-UA" dirty="0" smtClean="0"/>
              <a:t>Щоб виділити кілька несуміжних фрагментів, слід під час виділення утримувати клавішу </a:t>
            </a:r>
            <a:r>
              <a:rPr lang="en-US" dirty="0" smtClean="0"/>
              <a:t>Ctrl</a:t>
            </a:r>
            <a:r>
              <a:rPr lang="uk-UA" dirty="0" smtClean="0"/>
              <a:t>.</a:t>
            </a:r>
          </a:p>
          <a:p>
            <a:pPr marL="514350" indent="-514350">
              <a:buAutoNum type="arabicPeriod"/>
            </a:pP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Виділення фрагментів тексту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55056" y="6065900"/>
            <a:ext cx="2857500" cy="71435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  <a:effectLst/>
        </p:spPr>
      </p:pic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3438" y="5715016"/>
            <a:ext cx="4286280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lang="uk-UA" dirty="0"/>
              <a:t>Скасування </a:t>
            </a:r>
            <a:r>
              <a:rPr lang="uk-UA" dirty="0" smtClean="0"/>
              <a:t>операцій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half" idx="3"/>
          </p:nvPr>
        </p:nvSpPr>
        <p:spPr/>
        <p:txBody>
          <a:bodyPr/>
          <a:lstStyle/>
          <a:p>
            <a:pPr algn="ctr"/>
            <a:r>
              <a:rPr lang="uk-UA" dirty="0" smtClean="0"/>
              <a:t>Відновлення скасованої  операції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4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uk-UA" dirty="0" smtClean="0"/>
              <a:t>	Якщо скасування виявилося помилковим:</a:t>
            </a:r>
          </a:p>
          <a:p>
            <a:pPr marL="514350" indent="-514350">
              <a:buAutoNum type="arabicPeriod"/>
            </a:pPr>
            <a:r>
              <a:rPr lang="uk-UA" dirty="0" smtClean="0"/>
              <a:t>Слід клацнути кнопку   (Повернути)</a:t>
            </a:r>
          </a:p>
          <a:p>
            <a:pPr marL="514350" indent="-514350">
              <a:buAutoNum type="arabicPeriod"/>
            </a:pPr>
            <a:r>
              <a:rPr lang="uk-UA" dirty="0" smtClean="0"/>
              <a:t>Натиснути комбінацію клавіш </a:t>
            </a:r>
            <a:r>
              <a:rPr lang="en-US" dirty="0" err="1" smtClean="0"/>
              <a:t>Ctrl+Y</a:t>
            </a:r>
            <a:endParaRPr lang="ru-RU" dirty="0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Скасування і відновлення операцій</a:t>
            </a:r>
            <a:endParaRPr lang="ru-RU" dirty="0"/>
          </a:p>
        </p:txBody>
      </p:sp>
      <p:sp>
        <p:nvSpPr>
          <p:cNvPr id="7" name="Содержимое 4"/>
          <p:cNvSpPr>
            <a:spLocks noGrp="1"/>
          </p:cNvSpPr>
          <p:nvPr>
            <p:ph sz="quarter" idx="2"/>
          </p:nvPr>
        </p:nvSpPr>
        <p:spPr/>
        <p:txBody>
          <a:bodyPr/>
          <a:lstStyle/>
          <a:p>
            <a:pPr>
              <a:buNone/>
            </a:pPr>
            <a:r>
              <a:rPr lang="uk-UA" dirty="0" smtClean="0"/>
              <a:t>Для скасування певної дії:</a:t>
            </a:r>
          </a:p>
          <a:p>
            <a:pPr marL="514350" indent="-514350">
              <a:buAutoNum type="arabicPeriod"/>
            </a:pPr>
            <a:r>
              <a:rPr lang="uk-UA" dirty="0" smtClean="0"/>
              <a:t>Слід клацнути кнопку    (Скасувати)</a:t>
            </a:r>
          </a:p>
          <a:p>
            <a:pPr marL="514350" indent="-514350">
              <a:buAutoNum type="arabicPeriod"/>
            </a:pPr>
            <a:r>
              <a:rPr lang="uk-UA" dirty="0" smtClean="0"/>
              <a:t>Натиснути комбінацію клавіш </a:t>
            </a:r>
            <a:r>
              <a:rPr lang="en-US" dirty="0" err="1" smtClean="0"/>
              <a:t>Ctrl+Z</a:t>
            </a:r>
            <a:endParaRPr lang="en-US" dirty="0" smtClean="0"/>
          </a:p>
          <a:p>
            <a:pPr marL="514350" indent="-514350">
              <a:buAutoNum type="arabicPeriod"/>
            </a:pP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5984" y="3929066"/>
            <a:ext cx="466726" cy="233363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15140" y="4143380"/>
            <a:ext cx="357190" cy="282775"/>
          </a:xfrm>
          <a:prstGeom prst="rect">
            <a:avLst/>
          </a:prstGeom>
          <a:noFill/>
          <a:ln w="9525">
            <a:solidFill>
              <a:schemeClr val="tx2"/>
            </a:solidFill>
            <a:miter lim="800000"/>
            <a:headEnd/>
            <a:tailEnd/>
          </a:ln>
          <a:effectLst/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Практична робота №9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179512" y="1556792"/>
            <a:ext cx="87849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1. </a:t>
            </a:r>
            <a:r>
              <a:rPr lang="ru-RU" b="1" dirty="0" err="1" smtClean="0"/>
              <a:t>Запуст</a:t>
            </a:r>
            <a:r>
              <a:rPr lang="uk-UA" b="1" dirty="0" err="1" smtClean="0"/>
              <a:t>іть</a:t>
            </a:r>
            <a:r>
              <a:rPr lang="ru-RU" b="1" dirty="0" smtClean="0"/>
              <a:t> MS WORD. (Пуск – </a:t>
            </a:r>
            <a:r>
              <a:rPr lang="ru-RU" b="1" dirty="0" err="1" smtClean="0"/>
              <a:t>Програми</a:t>
            </a:r>
            <a:r>
              <a:rPr lang="ru-RU" b="1" dirty="0" smtClean="0"/>
              <a:t> – </a:t>
            </a:r>
            <a:r>
              <a:rPr lang="ru-RU" b="1" dirty="0" err="1" smtClean="0"/>
              <a:t>Microsoft</a:t>
            </a:r>
            <a:r>
              <a:rPr lang="ru-RU" b="1" dirty="0" smtClean="0"/>
              <a:t> </a:t>
            </a:r>
            <a:r>
              <a:rPr lang="ru-RU" b="1" dirty="0" err="1" smtClean="0"/>
              <a:t>Word</a:t>
            </a:r>
            <a:r>
              <a:rPr lang="ru-RU" b="1" dirty="0" smtClean="0"/>
              <a:t>). </a:t>
            </a:r>
            <a:r>
              <a:rPr lang="ru-RU" b="1" dirty="0" err="1" smtClean="0"/>
              <a:t>Створіть</a:t>
            </a:r>
            <a:r>
              <a:rPr lang="ru-RU" b="1" dirty="0" smtClean="0"/>
              <a:t> файл </a:t>
            </a:r>
            <a:r>
              <a:rPr lang="ru-RU" b="1" dirty="0" err="1" smtClean="0"/>
              <a:t>під</a:t>
            </a:r>
            <a:r>
              <a:rPr lang="ru-RU" b="1" dirty="0" smtClean="0"/>
              <a:t> </a:t>
            </a:r>
            <a:r>
              <a:rPr lang="ru-RU" b="1" dirty="0" err="1" smtClean="0"/>
              <a:t>своїм</a:t>
            </a:r>
            <a:r>
              <a:rPr lang="ru-RU" b="1" dirty="0" smtClean="0"/>
              <a:t> </a:t>
            </a:r>
            <a:r>
              <a:rPr lang="ru-RU" b="1" dirty="0" err="1" smtClean="0"/>
              <a:t>прізвищем</a:t>
            </a:r>
            <a:endParaRPr lang="ru-RU" b="1" dirty="0" smtClean="0"/>
          </a:p>
          <a:p>
            <a:r>
              <a:rPr lang="ru-RU" b="1" dirty="0" err="1" smtClean="0"/>
              <a:t>Наберіть</a:t>
            </a:r>
            <a:r>
              <a:rPr lang="ru-RU" b="1" dirty="0" smtClean="0"/>
              <a:t> </a:t>
            </a:r>
            <a:r>
              <a:rPr lang="ru-RU" b="1" dirty="0" err="1" smtClean="0"/>
              <a:t>наступний</a:t>
            </a:r>
            <a:r>
              <a:rPr lang="ru-RU" b="1" dirty="0" smtClean="0"/>
              <a:t> текст:</a:t>
            </a:r>
          </a:p>
          <a:p>
            <a:r>
              <a:rPr lang="ru-RU" dirty="0" smtClean="0"/>
              <a:t>Внимание!!!</a:t>
            </a:r>
            <a:r>
              <a:rPr lang="ru-RU" b="1" dirty="0" smtClean="0"/>
              <a:t> </a:t>
            </a:r>
            <a:r>
              <a:rPr lang="ru-RU" dirty="0" smtClean="0"/>
              <a:t>Римские цифры – это заглавные английские буквы.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Общая сумма человеческих знаний в XVIII в. удваивалась каждые 50 лет, к 1959 г. – каждые 10 лет, к 1970 г. – каждые 5 лет, к 1989 г. – каждые 2 – 3 года.</a:t>
            </a:r>
          </a:p>
          <a:p>
            <a:endParaRPr lang="ru-RU" dirty="0" smtClean="0"/>
          </a:p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b="1" dirty="0" err="1" smtClean="0"/>
              <a:t>Збережіть</a:t>
            </a:r>
            <a:r>
              <a:rPr lang="ru-RU" b="1" dirty="0" smtClean="0"/>
              <a:t> документ на </a:t>
            </a:r>
            <a:r>
              <a:rPr lang="ru-RU" b="1" dirty="0" err="1" smtClean="0"/>
              <a:t>робочому</a:t>
            </a:r>
            <a:r>
              <a:rPr lang="ru-RU" b="1" dirty="0" smtClean="0"/>
              <a:t> </a:t>
            </a:r>
            <a:r>
              <a:rPr lang="ru-RU" b="1" dirty="0" err="1" smtClean="0"/>
              <a:t>столі</a:t>
            </a:r>
            <a:r>
              <a:rPr lang="ru-RU" b="1" dirty="0" smtClean="0"/>
              <a:t>. </a:t>
            </a:r>
            <a:r>
              <a:rPr lang="ru-RU" b="1" dirty="0" err="1" smtClean="0"/>
              <a:t>Відкрийте</a:t>
            </a:r>
            <a:r>
              <a:rPr lang="ru-RU" b="1" dirty="0" smtClean="0"/>
              <a:t> </a:t>
            </a:r>
            <a:r>
              <a:rPr lang="ru-RU" b="1" dirty="0" err="1" smtClean="0"/>
              <a:t>його</a:t>
            </a:r>
            <a:r>
              <a:rPr lang="ru-RU" b="1" dirty="0" smtClean="0"/>
              <a:t> </a:t>
            </a:r>
            <a:r>
              <a:rPr lang="ru-RU" b="1" dirty="0" err="1" smtClean="0"/>
              <a:t>знову</a:t>
            </a:r>
            <a:r>
              <a:rPr lang="ru-RU" b="1" dirty="0" smtClean="0"/>
              <a:t>.</a:t>
            </a:r>
            <a:endParaRPr lang="ru-RU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512" y="4293096"/>
            <a:ext cx="878497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 smtClean="0"/>
              <a:t>Відредагуйте</a:t>
            </a:r>
            <a:r>
              <a:rPr lang="ru-RU" b="1" dirty="0" smtClean="0"/>
              <a:t> </a:t>
            </a:r>
            <a:r>
              <a:rPr lang="ru-RU" b="1" dirty="0" err="1" smtClean="0"/>
              <a:t>створений</a:t>
            </a:r>
            <a:r>
              <a:rPr lang="ru-RU" b="1" dirty="0" smtClean="0"/>
              <a:t> вами документ:</a:t>
            </a:r>
          </a:p>
          <a:p>
            <a:r>
              <a:rPr lang="ru-RU" dirty="0" err="1" smtClean="0"/>
              <a:t>√</a:t>
            </a:r>
            <a:r>
              <a:rPr lang="ru-RU" dirty="0" smtClean="0"/>
              <a:t>   </a:t>
            </a:r>
            <a:r>
              <a:rPr lang="ru-RU" b="1" dirty="0" smtClean="0"/>
              <a:t>«</a:t>
            </a:r>
            <a:r>
              <a:rPr lang="ru-RU" dirty="0" smtClean="0"/>
              <a:t>2-3</a:t>
            </a:r>
            <a:r>
              <a:rPr lang="ru-RU" b="1" dirty="0" smtClean="0"/>
              <a:t>»</a:t>
            </a:r>
            <a:r>
              <a:rPr lang="ru-RU" dirty="0" smtClean="0"/>
              <a:t> </a:t>
            </a:r>
            <a:r>
              <a:rPr lang="ru-RU" dirty="0" err="1" smtClean="0"/>
              <a:t>змініть</a:t>
            </a:r>
            <a:r>
              <a:rPr lang="ru-RU" dirty="0" smtClean="0"/>
              <a:t> на </a:t>
            </a:r>
            <a:r>
              <a:rPr lang="ru-RU" b="1" dirty="0" smtClean="0"/>
              <a:t>«</a:t>
            </a:r>
            <a:r>
              <a:rPr lang="ru-RU" dirty="0" smtClean="0"/>
              <a:t>два – три», для </a:t>
            </a:r>
            <a:r>
              <a:rPr lang="ru-RU" dirty="0" err="1" smtClean="0"/>
              <a:t>цього</a:t>
            </a:r>
            <a:r>
              <a:rPr lang="ru-RU" dirty="0" smtClean="0"/>
              <a:t> поставьте курсор перед «2 - 3» </a:t>
            </a:r>
            <a:r>
              <a:rPr lang="ru-RU" dirty="0" err="1" smtClean="0"/>
              <a:t>натисніть</a:t>
            </a:r>
            <a:r>
              <a:rPr lang="ru-RU" dirty="0" smtClean="0"/>
              <a:t> кнопку </a:t>
            </a:r>
            <a:r>
              <a:rPr lang="ru-RU" dirty="0" err="1" smtClean="0"/>
              <a:t>Delete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введіть</a:t>
            </a:r>
            <a:r>
              <a:rPr lang="ru-RU" dirty="0" smtClean="0"/>
              <a:t> «два – три».</a:t>
            </a:r>
            <a:br>
              <a:rPr lang="ru-RU" dirty="0" smtClean="0"/>
            </a:br>
            <a:r>
              <a:rPr lang="ru-RU" dirty="0" err="1" smtClean="0"/>
              <a:t>√</a:t>
            </a:r>
            <a:r>
              <a:rPr lang="ru-RU" dirty="0" smtClean="0"/>
              <a:t>    Слово «удваивалась» </a:t>
            </a:r>
            <a:r>
              <a:rPr lang="ru-RU" dirty="0" err="1" smtClean="0"/>
              <a:t>змініть</a:t>
            </a:r>
            <a:r>
              <a:rPr lang="ru-RU" dirty="0" smtClean="0"/>
              <a:t> на «увеличивалась в 2 раза», </a:t>
            </a:r>
            <a:r>
              <a:rPr lang="ru-RU" dirty="0" err="1" smtClean="0"/>
              <a:t>поставте</a:t>
            </a:r>
            <a:r>
              <a:rPr lang="ru-RU" dirty="0" smtClean="0"/>
              <a:t> курсор </a:t>
            </a:r>
            <a:r>
              <a:rPr lang="ru-RU" dirty="0" err="1" smtClean="0"/>
              <a:t>після</a:t>
            </a:r>
            <a:r>
              <a:rPr lang="ru-RU" dirty="0" smtClean="0"/>
              <a:t> слова «удваивалась» и </a:t>
            </a:r>
            <a:r>
              <a:rPr lang="ru-RU" dirty="0" err="1" smtClean="0"/>
              <a:t>натисніть</a:t>
            </a:r>
            <a:r>
              <a:rPr lang="ru-RU" dirty="0" smtClean="0"/>
              <a:t> кнопку </a:t>
            </a:r>
            <a:r>
              <a:rPr lang="ru-RU" dirty="0" err="1" smtClean="0"/>
              <a:t>Backspace</a:t>
            </a:r>
            <a:r>
              <a:rPr lang="ru-RU" dirty="0" smtClean="0"/>
              <a:t> 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наберіть</a:t>
            </a:r>
            <a:r>
              <a:rPr lang="ru-RU" dirty="0" smtClean="0"/>
              <a:t> «увеличивалась в 2 раза»;</a:t>
            </a:r>
            <a:br>
              <a:rPr lang="ru-RU" dirty="0" smtClean="0"/>
            </a:br>
            <a:r>
              <a:rPr lang="ru-RU" dirty="0" err="1" smtClean="0"/>
              <a:t>√</a:t>
            </a:r>
            <a:r>
              <a:rPr lang="ru-RU" dirty="0" smtClean="0"/>
              <a:t>    «50» </a:t>
            </a:r>
            <a:r>
              <a:rPr lang="ru-RU" dirty="0" err="1" smtClean="0"/>
              <a:t>змініть</a:t>
            </a:r>
            <a:r>
              <a:rPr lang="ru-RU" dirty="0" smtClean="0"/>
              <a:t> на «пятьдесят»</a:t>
            </a:r>
            <a:endParaRPr lang="ru-RU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algn="ctr"/>
            <a:r>
              <a:rPr lang="uk-UA" sz="4800" dirty="0" smtClean="0">
                <a:latin typeface="Monotype Corsiva" pitchFamily="66" charset="0"/>
              </a:rPr>
              <a:t>ОСНОВНІ ПРАВИЛА НАБОРУ ТЕКСТУ В ТЕКСТОВОМУ РЕДАКТОРІ </a:t>
            </a:r>
            <a:r>
              <a:rPr lang="en-US" sz="4800" dirty="0" smtClean="0">
                <a:latin typeface="Monotype Corsiva" pitchFamily="66" charset="0"/>
              </a:rPr>
              <a:t/>
            </a:r>
            <a:br>
              <a:rPr lang="en-US" sz="4800" dirty="0" smtClean="0">
                <a:latin typeface="Monotype Corsiva" pitchFamily="66" charset="0"/>
              </a:rPr>
            </a:br>
            <a:r>
              <a:rPr lang="en-US" sz="4800" dirty="0" smtClean="0">
                <a:latin typeface="Monotype Corsiva" pitchFamily="66" charset="0"/>
              </a:rPr>
              <a:t>Microsoft Word</a:t>
            </a:r>
            <a:endParaRPr lang="ru-RU" sz="4800" dirty="0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395536" y="2743200"/>
            <a:ext cx="7632848" cy="2990056"/>
          </a:xfrm>
        </p:spPr>
        <p:txBody>
          <a:bodyPr/>
          <a:lstStyle/>
          <a:p>
            <a:r>
              <a:rPr lang="uk-UA" sz="2000" dirty="0" smtClean="0"/>
              <a:t>Наприклад:</a:t>
            </a:r>
          </a:p>
          <a:p>
            <a:r>
              <a:rPr lang="uk-UA" sz="2000" dirty="0" smtClean="0"/>
              <a:t>			Текстовий_редактор</a:t>
            </a:r>
            <a:endParaRPr lang="en-US" sz="2000" dirty="0" smtClean="0"/>
          </a:p>
          <a:p>
            <a:endParaRPr lang="en-US" sz="2000" dirty="0" smtClean="0"/>
          </a:p>
          <a:p>
            <a:r>
              <a:rPr lang="en-US" sz="2000" dirty="0" smtClean="0"/>
              <a:t>			</a:t>
            </a:r>
            <a:r>
              <a:rPr lang="uk-UA" sz="2000" dirty="0" smtClean="0">
                <a:solidFill>
                  <a:srgbClr val="FF3300"/>
                </a:solidFill>
              </a:rPr>
              <a:t>Текстовий_</a:t>
            </a:r>
            <a:r>
              <a:rPr lang="en-US" sz="2000" dirty="0" smtClean="0">
                <a:solidFill>
                  <a:srgbClr val="FF3300"/>
                </a:solidFill>
              </a:rPr>
              <a:t> _ _</a:t>
            </a:r>
            <a:r>
              <a:rPr lang="uk-UA" sz="2000" dirty="0" smtClean="0">
                <a:solidFill>
                  <a:srgbClr val="FF3300"/>
                </a:solidFill>
              </a:rPr>
              <a:t>редактор</a:t>
            </a:r>
            <a:endParaRPr lang="en-US" sz="2000" dirty="0" smtClean="0">
              <a:solidFill>
                <a:srgbClr val="FF330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 smtClean="0"/>
              <a:t>1. </a:t>
            </a:r>
            <a:r>
              <a:rPr lang="uk-UA" sz="4400" dirty="0" smtClean="0"/>
              <a:t>Між словами ставиться лише один пропуск</a:t>
            </a:r>
            <a:endParaRPr lang="ru-RU" dirty="0"/>
          </a:p>
        </p:txBody>
      </p:sp>
      <p:sp>
        <p:nvSpPr>
          <p:cNvPr id="4" name="Line 12"/>
          <p:cNvSpPr>
            <a:spLocks noChangeShapeType="1"/>
          </p:cNvSpPr>
          <p:nvPr/>
        </p:nvSpPr>
        <p:spPr bwMode="auto">
          <a:xfrm flipH="1">
            <a:off x="5580112" y="3861048"/>
            <a:ext cx="504825" cy="5762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Line 11"/>
          <p:cNvSpPr>
            <a:spLocks noChangeShapeType="1"/>
          </p:cNvSpPr>
          <p:nvPr/>
        </p:nvSpPr>
        <p:spPr bwMode="auto">
          <a:xfrm>
            <a:off x="5508104" y="3861048"/>
            <a:ext cx="504825" cy="5048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0" y="404664"/>
            <a:ext cx="777686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400" b="1" dirty="0" smtClean="0">
                <a:solidFill>
                  <a:srgbClr val="FF0000"/>
                </a:solidFill>
              </a:rPr>
              <a:t>2. Розділовий знак не відривають від слова, після розділового знаку ставиться пропуск</a:t>
            </a:r>
            <a:endParaRPr lang="ru-RU" sz="2400" b="1" dirty="0">
              <a:solidFill>
                <a:srgbClr val="FF0000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1772816"/>
            <a:ext cx="8208912" cy="15204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</a:pPr>
            <a:r>
              <a:rPr lang="uk-UA" sz="2000" b="1" dirty="0" smtClean="0"/>
              <a:t>Наприклад: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000" b="1" dirty="0" smtClean="0"/>
              <a:t>			</a:t>
            </a:r>
            <a:r>
              <a:rPr lang="uk-UA" sz="2400" b="1" dirty="0" smtClean="0"/>
              <a:t>Текстовий_редактор._</a:t>
            </a:r>
            <a:endParaRPr lang="en-US" sz="2400" b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en-US" sz="2400" b="1" dirty="0" smtClean="0"/>
              <a:t>			</a:t>
            </a:r>
            <a:r>
              <a:rPr lang="uk-UA" sz="2400" b="1" dirty="0" smtClean="0"/>
              <a:t>Текстовий_редактор,_який…</a:t>
            </a:r>
            <a:endParaRPr lang="en-US" sz="2400" b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dirty="0" smtClean="0"/>
              <a:t>			Текстовий_редактор?_ </a:t>
            </a:r>
          </a:p>
          <a:p>
            <a:pPr>
              <a:lnSpc>
                <a:spcPct val="80000"/>
              </a:lnSpc>
              <a:buFont typeface="Wingdings" pitchFamily="2" charset="2"/>
              <a:buNone/>
            </a:pPr>
            <a:r>
              <a:rPr lang="uk-UA" sz="2400" b="1" dirty="0" smtClean="0"/>
              <a:t>			Текстовий_редактор;_</a:t>
            </a:r>
            <a:endParaRPr lang="ru-RU" sz="2400" b="1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475656" y="4149080"/>
            <a:ext cx="6840760" cy="16312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b="1" dirty="0" smtClean="0">
                <a:solidFill>
                  <a:srgbClr val="FF3300"/>
                </a:solidFill>
              </a:rPr>
              <a:t>          </a:t>
            </a:r>
            <a:r>
              <a:rPr lang="uk-UA" sz="2400" b="1" dirty="0" smtClean="0">
                <a:solidFill>
                  <a:srgbClr val="FF3300"/>
                </a:solidFill>
              </a:rPr>
              <a:t>Текстовий </a:t>
            </a:r>
            <a:r>
              <a:rPr lang="uk-UA" sz="2400" b="1" dirty="0" err="1" smtClean="0">
                <a:solidFill>
                  <a:srgbClr val="FF3300"/>
                </a:solidFill>
              </a:rPr>
              <a:t>редактор</a:t>
            </a:r>
            <a:r>
              <a:rPr lang="uk-UA" sz="2400" b="1" dirty="0" smtClean="0">
                <a:solidFill>
                  <a:srgbClr val="FF3300"/>
                </a:solidFill>
              </a:rPr>
              <a:t>_._ </a:t>
            </a:r>
          </a:p>
          <a:p>
            <a:r>
              <a:rPr lang="en-US" sz="2400" b="1" dirty="0" smtClean="0">
                <a:solidFill>
                  <a:srgbClr val="FF3300"/>
                </a:solidFill>
              </a:rPr>
              <a:t>	</a:t>
            </a:r>
            <a:r>
              <a:rPr lang="uk-UA" sz="2400" b="1" dirty="0" smtClean="0">
                <a:solidFill>
                  <a:srgbClr val="FF3300"/>
                </a:solidFill>
              </a:rPr>
              <a:t>Текстовийредактор_,_який… 	Текстовий редактор_;_ 		Текстовий редактор_?_</a:t>
            </a:r>
            <a:endParaRPr lang="ru-RU" sz="2400" b="1" dirty="0">
              <a:solidFill>
                <a:srgbClr val="FF3300"/>
              </a:solidFill>
            </a:endParaRPr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H="1">
            <a:off x="4283968" y="4293096"/>
            <a:ext cx="647700" cy="1584325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4355976" y="4221088"/>
            <a:ext cx="647700" cy="16557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/>
        <p:txBody>
          <a:bodyPr>
            <a:noAutofit/>
          </a:bodyPr>
          <a:lstStyle/>
          <a:p>
            <a:r>
              <a:rPr lang="uk-UA" sz="2800" dirty="0" smtClean="0"/>
              <a:t>3. Не потрібно примусово переходити на новий рядок редактор це зробить автоматично!!!</a:t>
            </a:r>
            <a:endParaRPr lang="ru-RU" sz="28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368426" y="2743200"/>
            <a:ext cx="6480174" cy="3350096"/>
          </a:xfrm>
        </p:spPr>
        <p:txBody>
          <a:bodyPr>
            <a:normAutofit/>
          </a:bodyPr>
          <a:lstStyle/>
          <a:p>
            <a:r>
              <a:rPr lang="uk-UA" sz="2400" dirty="0" smtClean="0"/>
              <a:t>Наприклад:</a:t>
            </a:r>
          </a:p>
          <a:p>
            <a:pPr lvl="1"/>
            <a:r>
              <a:rPr lang="uk-UA" sz="2400" dirty="0" smtClean="0"/>
              <a:t>					</a:t>
            </a:r>
            <a:r>
              <a:rPr lang="uk-UA" sz="2400" b="1" dirty="0" smtClean="0"/>
              <a:t>Текстовий_редактор</a:t>
            </a:r>
            <a:endParaRPr lang="en-US" sz="2400" b="1" dirty="0" smtClean="0"/>
          </a:p>
          <a:p>
            <a:r>
              <a:rPr lang="uk-UA" sz="2400" dirty="0" smtClean="0"/>
              <a:t>				</a:t>
            </a:r>
          </a:p>
          <a:p>
            <a:r>
              <a:rPr lang="uk-UA" sz="2400" dirty="0" smtClean="0"/>
              <a:t>					</a:t>
            </a:r>
            <a:r>
              <a:rPr lang="uk-UA" sz="2400" dirty="0" smtClean="0">
                <a:solidFill>
                  <a:srgbClr val="FF3300"/>
                </a:solidFill>
              </a:rPr>
              <a:t>Текстовий_редак-</a:t>
            </a:r>
          </a:p>
          <a:p>
            <a:r>
              <a:rPr lang="uk-UA" sz="2400" dirty="0" smtClean="0">
                <a:solidFill>
                  <a:srgbClr val="FF3300"/>
                </a:solidFill>
              </a:rPr>
              <a:t>тор</a:t>
            </a:r>
            <a:endParaRPr lang="en-US" sz="2400" dirty="0" smtClean="0">
              <a:solidFill>
                <a:srgbClr val="FF330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dirty="0" smtClean="0"/>
              <a:t>4. Слова не ділять на склади і не переносять</a:t>
            </a:r>
            <a:endParaRPr lang="ru-RU" dirty="0"/>
          </a:p>
        </p:txBody>
      </p:sp>
      <p:sp>
        <p:nvSpPr>
          <p:cNvPr id="4" name="Line 5"/>
          <p:cNvSpPr>
            <a:spLocks noChangeShapeType="1"/>
          </p:cNvSpPr>
          <p:nvPr/>
        </p:nvSpPr>
        <p:spPr bwMode="auto">
          <a:xfrm flipH="1">
            <a:off x="6876256" y="4797152"/>
            <a:ext cx="360363" cy="360362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Line 4"/>
          <p:cNvSpPr>
            <a:spLocks noChangeShapeType="1"/>
          </p:cNvSpPr>
          <p:nvPr/>
        </p:nvSpPr>
        <p:spPr bwMode="auto">
          <a:xfrm>
            <a:off x="6876256" y="4869160"/>
            <a:ext cx="287338" cy="287337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251520" y="2420888"/>
            <a:ext cx="8712968" cy="4437112"/>
          </a:xfrm>
        </p:spPr>
        <p:txBody>
          <a:bodyPr/>
          <a:lstStyle/>
          <a:p>
            <a:endParaRPr lang="uk-UA" dirty="0" smtClean="0"/>
          </a:p>
          <a:p>
            <a:r>
              <a:rPr lang="uk-UA" sz="1800" dirty="0" smtClean="0"/>
              <a:t>Наприклад:</a:t>
            </a:r>
          </a:p>
          <a:p>
            <a:r>
              <a:rPr lang="uk-UA" sz="1800" dirty="0" smtClean="0"/>
              <a:t>			(Текстовий_редактор)</a:t>
            </a:r>
          </a:p>
          <a:p>
            <a:r>
              <a:rPr lang="uk-UA" sz="1800" dirty="0" smtClean="0"/>
              <a:t>			</a:t>
            </a:r>
            <a:r>
              <a:rPr lang="uk-UA" sz="1800" dirty="0" err="1" smtClean="0"/>
              <a:t>“Текстовий_редакто</a:t>
            </a:r>
            <a:r>
              <a:rPr lang="uk-UA" sz="1800" dirty="0" smtClean="0"/>
              <a:t>р”</a:t>
            </a:r>
          </a:p>
          <a:p>
            <a:endParaRPr lang="uk-UA" sz="1800" dirty="0" smtClean="0"/>
          </a:p>
          <a:p>
            <a:endParaRPr lang="uk-UA" sz="1800" dirty="0" smtClean="0"/>
          </a:p>
          <a:p>
            <a:endParaRPr lang="uk-UA" sz="1800" dirty="0" smtClean="0"/>
          </a:p>
          <a:p>
            <a:r>
              <a:rPr lang="uk-UA" sz="1800" dirty="0" smtClean="0">
                <a:solidFill>
                  <a:srgbClr val="FF3300"/>
                </a:solidFill>
              </a:rPr>
              <a:t>            (</a:t>
            </a:r>
            <a:r>
              <a:rPr lang="uk-UA" sz="1800" dirty="0" err="1" smtClean="0">
                <a:solidFill>
                  <a:srgbClr val="FF3300"/>
                </a:solidFill>
              </a:rPr>
              <a:t>_Текстовий_редакто</a:t>
            </a:r>
            <a:r>
              <a:rPr lang="uk-UA" sz="1800" dirty="0" smtClean="0">
                <a:solidFill>
                  <a:srgbClr val="FF3300"/>
                </a:solidFill>
              </a:rPr>
              <a:t>р_)</a:t>
            </a:r>
          </a:p>
          <a:p>
            <a:r>
              <a:rPr lang="uk-UA" sz="1800" dirty="0" smtClean="0">
                <a:solidFill>
                  <a:srgbClr val="FF3300"/>
                </a:solidFill>
              </a:rPr>
              <a:t>	“_Текстовий_редактор_”</a:t>
            </a:r>
            <a:endParaRPr lang="en-US" sz="1800" dirty="0" smtClean="0">
              <a:solidFill>
                <a:srgbClr val="FF3300"/>
              </a:solidFill>
            </a:endParaRPr>
          </a:p>
          <a:p>
            <a:endParaRPr lang="uk-UA" sz="1800" dirty="0" smtClean="0"/>
          </a:p>
          <a:p>
            <a:endParaRPr lang="uk-UA" dirty="0" smtClean="0"/>
          </a:p>
          <a:p>
            <a:endParaRPr lang="uk-UA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722313" y="0"/>
            <a:ext cx="7772400" cy="2057400"/>
          </a:xfrm>
        </p:spPr>
        <p:txBody>
          <a:bodyPr>
            <a:normAutofit fontScale="90000"/>
          </a:bodyPr>
          <a:lstStyle/>
          <a:p>
            <a:r>
              <a:rPr lang="uk-UA" sz="4400" dirty="0" smtClean="0"/>
              <a:t>5. Використовуючи () або “” не ставити пропуск до і після тексту</a:t>
            </a:r>
            <a:endParaRPr lang="ru-RU" dirty="0"/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 flipH="1">
            <a:off x="7020272" y="4509120"/>
            <a:ext cx="287338" cy="1079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Line 6"/>
          <p:cNvSpPr>
            <a:spLocks noChangeShapeType="1"/>
          </p:cNvSpPr>
          <p:nvPr/>
        </p:nvSpPr>
        <p:spPr bwMode="auto">
          <a:xfrm flipH="1">
            <a:off x="2915816" y="4437112"/>
            <a:ext cx="287338" cy="10795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6" name="Line 5"/>
          <p:cNvSpPr>
            <a:spLocks noChangeShapeType="1"/>
          </p:cNvSpPr>
          <p:nvPr/>
        </p:nvSpPr>
        <p:spPr bwMode="auto">
          <a:xfrm>
            <a:off x="6948264" y="4509120"/>
            <a:ext cx="358775" cy="1008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7" name="Line 5"/>
          <p:cNvSpPr>
            <a:spLocks noChangeShapeType="1"/>
          </p:cNvSpPr>
          <p:nvPr/>
        </p:nvSpPr>
        <p:spPr bwMode="auto">
          <a:xfrm>
            <a:off x="2843808" y="4437112"/>
            <a:ext cx="358775" cy="1008063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idx="1"/>
          </p:nvPr>
        </p:nvSpPr>
        <p:spPr>
          <a:xfrm>
            <a:off x="179512" y="2420888"/>
            <a:ext cx="8964488" cy="3672408"/>
          </a:xfrm>
        </p:spPr>
        <p:txBody>
          <a:bodyPr/>
          <a:lstStyle/>
          <a:p>
            <a:endParaRPr lang="uk-UA" dirty="0" smtClean="0"/>
          </a:p>
          <a:p>
            <a:endParaRPr lang="uk-UA" dirty="0" smtClean="0"/>
          </a:p>
          <a:p>
            <a:r>
              <a:rPr lang="uk-UA" sz="2000" dirty="0" smtClean="0"/>
              <a:t>Наприклад:</a:t>
            </a:r>
          </a:p>
          <a:p>
            <a:endParaRPr lang="uk-UA" sz="2000" dirty="0" smtClean="0"/>
          </a:p>
          <a:p>
            <a:r>
              <a:rPr lang="uk-UA" sz="2000" dirty="0" smtClean="0"/>
              <a:t>			Текстовий_редактор_–_це</a:t>
            </a:r>
          </a:p>
          <a:p>
            <a:endParaRPr lang="uk-UA" sz="2000" dirty="0" smtClean="0"/>
          </a:p>
          <a:p>
            <a:endParaRPr lang="uk-UA" sz="2000" dirty="0" smtClean="0"/>
          </a:p>
          <a:p>
            <a:r>
              <a:rPr lang="uk-UA" sz="2000" dirty="0" err="1" smtClean="0">
                <a:solidFill>
                  <a:srgbClr val="FF3300"/>
                </a:solidFill>
              </a:rPr>
              <a:t>Текстовий_редактор–це</a:t>
            </a:r>
            <a:r>
              <a:rPr lang="uk-UA" sz="2000" dirty="0" smtClean="0">
                <a:solidFill>
                  <a:srgbClr val="FF3300"/>
                </a:solidFill>
              </a:rPr>
              <a:t> </a:t>
            </a:r>
            <a:endParaRPr lang="en-US" sz="2000" dirty="0" smtClean="0">
              <a:solidFill>
                <a:srgbClr val="FF3300"/>
              </a:solidFill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sz="4400" dirty="0" smtClean="0"/>
              <a:t>6. До і після тире ставиться пропуск</a:t>
            </a:r>
            <a:endParaRPr lang="ru-RU" dirty="0"/>
          </a:p>
        </p:txBody>
      </p:sp>
      <p:sp>
        <p:nvSpPr>
          <p:cNvPr id="4" name="Line 6"/>
          <p:cNvSpPr>
            <a:spLocks noChangeShapeType="1"/>
          </p:cNvSpPr>
          <p:nvPr/>
        </p:nvSpPr>
        <p:spPr bwMode="auto">
          <a:xfrm flipH="1">
            <a:off x="6300192" y="4869160"/>
            <a:ext cx="287337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5" name="Line 5"/>
          <p:cNvSpPr>
            <a:spLocks noChangeShapeType="1"/>
          </p:cNvSpPr>
          <p:nvPr/>
        </p:nvSpPr>
        <p:spPr bwMode="auto">
          <a:xfrm>
            <a:off x="6300192" y="4869160"/>
            <a:ext cx="287337" cy="43180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фициальн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Официальная">
      <a:majorFont>
        <a:latin typeface="Georgia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Georgia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Официальная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70000"/>
                <a:satMod val="115000"/>
              </a:schemeClr>
              <a:schemeClr val="phClr">
                <a:tint val="85000"/>
              </a:schemeClr>
            </a:duotone>
          </a:blip>
          <a:tile tx="0" ty="0" sx="85000" sy="85000" flip="none" algn="tl"/>
        </a:blipFill>
        <a:blipFill>
          <a:blip xmlns:r="http://schemas.openxmlformats.org/officeDocument/2006/relationships" r:embed="rId2">
            <a:duotone>
              <a:schemeClr val="phClr">
                <a:shade val="65000"/>
                <a:satMod val="115000"/>
              </a:schemeClr>
              <a:schemeClr val="phClr">
                <a:tint val="85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Civic</Template>
  <TotalTime>785</TotalTime>
  <Words>610</Words>
  <Application>Microsoft Office PowerPoint</Application>
  <PresentationFormat>Экран (4:3)</PresentationFormat>
  <Paragraphs>195</Paragraphs>
  <Slides>23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9" baseType="lpstr">
      <vt:lpstr>Georgia</vt:lpstr>
      <vt:lpstr>Monotype Corsiva</vt:lpstr>
      <vt:lpstr>Times New Roman</vt:lpstr>
      <vt:lpstr>Wingdings</vt:lpstr>
      <vt:lpstr>Wingdings 2</vt:lpstr>
      <vt:lpstr>Официальная</vt:lpstr>
      <vt:lpstr>Основи  комп’ютерних технологій</vt:lpstr>
      <vt:lpstr>Уведення тексту</vt:lpstr>
      <vt:lpstr>Презентация PowerPoint</vt:lpstr>
      <vt:lpstr>1. Між словами ставиться лише один пропуск</vt:lpstr>
      <vt:lpstr>Презентация PowerPoint</vt:lpstr>
      <vt:lpstr>Презентация PowerPoint</vt:lpstr>
      <vt:lpstr>4. Слова не ділять на склади і не переносять</vt:lpstr>
      <vt:lpstr>5. Використовуючи () або “” не ставити пропуск до і після тексту</vt:lpstr>
      <vt:lpstr>6. До і після тире ставиться пропуск</vt:lpstr>
      <vt:lpstr>7. До і після дефісу не ставиться пропуск</vt:lpstr>
      <vt:lpstr>8. Не ставити пропуски між літерами, щоб зробити слово більш розтягнутим</vt:lpstr>
      <vt:lpstr>9. Не робити абзаци та відступи тексту пропусками</vt:lpstr>
      <vt:lpstr>Презентация PowerPoint</vt:lpstr>
      <vt:lpstr>11. Не нумерувати списки вручну</vt:lpstr>
      <vt:lpstr>Введення українських літер та знаків пунктуації</vt:lpstr>
      <vt:lpstr>Введення великих і малих букв</vt:lpstr>
      <vt:lpstr>Уведення символів, відсутніх на клавіатурі</vt:lpstr>
      <vt:lpstr>Створення абзаців</vt:lpstr>
      <vt:lpstr>Редагування тексту</vt:lpstr>
      <vt:lpstr>Видалення та вставлення окремих символів</vt:lpstr>
      <vt:lpstr>Виділення фрагментів тексту</vt:lpstr>
      <vt:lpstr>Скасування і відновлення операцій</vt:lpstr>
      <vt:lpstr>Практична робота №9</vt:lpstr>
    </vt:vector>
  </TitlesOfParts>
  <Company>scool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Інформатика 9клас </dc:title>
  <dc:creator>uzer4</dc:creator>
  <cp:lastModifiedBy>Николай Осадчий</cp:lastModifiedBy>
  <cp:revision>63</cp:revision>
  <dcterms:created xsi:type="dcterms:W3CDTF">2010-03-12T08:16:05Z</dcterms:created>
  <dcterms:modified xsi:type="dcterms:W3CDTF">2014-10-14T13:06:00Z</dcterms:modified>
</cp:coreProperties>
</file>