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.xvatit.com/index.php?title=%D0%98%D0%BD%D1%84%D0%BE%D1%80%D0%BC%D0%B0%D1%82%D0%B8%D0%BA%D0%B0_%D1%83%D1%80%D0%BE%D0%BA%D0%B8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bi.ru/l/letichevskij-aleksandr-adolfovich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dpatent.ru/patent/84/840867.html" TargetMode="External"/><Relationship Id="rId2" Type="http://schemas.openxmlformats.org/officeDocument/2006/relationships/hyperlink" Target="http://www.findpatent.ru/patent/110/1107144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hyperlink" Target="http://www.findpatent.ru/patent/66/661543.html" TargetMode="External"/><Relationship Id="rId4" Type="http://schemas.openxmlformats.org/officeDocument/2006/relationships/hyperlink" Target="http://www.findpatent.ru/patent/80/805322.html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ru.wikipedia.org/wiki/%D0%94%D0%BE%D0%BA%D1%82%D0%BE%D1%80_%D1%82%D0%B5%D1%85%D0%BD%D0%B8%D1%87%D0%B5%D1%81%D0%BA%D0%B8%D1%85_%D0%BD%D0%B0%D1%83%D0%BA" TargetMode="External"/><Relationship Id="rId7" Type="http://schemas.openxmlformats.org/officeDocument/2006/relationships/hyperlink" Target="http://ru.wikipedia.org/w/index.php?title=%D0%9F%D0%BE%D0%B3%D1%80%D0%B5%D0%B1%D0%B8%D0%BD%D1%81%D0%BA%D0%B8%D0%B9,_%D0%A1%D0%BE%D0%BB%D0%BE%D0%BC%D0%BE%D0%BD_%D0%91%D0%B5%D0%BD%D0%B8%D0%B0%D0%BC%D0%B8%D0%BD%D0%BE%D0%B2%D0%B8%D1%87&amp;action=edit&amp;redlink=1" TargetMode="External"/><Relationship Id="rId2" Type="http://schemas.openxmlformats.org/officeDocument/2006/relationships/hyperlink" Target="http://ru.wikipedia.org/wiki/%D0%9F%D1%80%D0%BE%D1%84%D0%B5%D1%81%D1%81%D0%BE%D1%8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1978" TargetMode="External"/><Relationship Id="rId5" Type="http://schemas.openxmlformats.org/officeDocument/2006/relationships/hyperlink" Target="http://ru.wikipedia.org/wiki/%D0%9B%D0%B0%D1%83%D1%80%D0%B5%D0%B0%D1%82%D1%8B_%D0%9D%D0%B0%D1%86%D0%B8%D0%BE%D0%BD%D0%B0%D0%BB%D1%8C%D0%BD%D0%BE%D0%B9_%D0%BF%D1%80%D0%B5%D0%BC%D0%B8%D0%B8_%D0%A3%D0%BA%D1%80%D0%B0%D0%B8%D0%BD%D1%8B_%D0%B8%D0%BC%D0%B5%D0%BD%D0%B8_%D0%A2%D0%B0%D1%80%D0%B0%D1%81%D0%B0_%D0%A8%D0%B5%D0%B2%D1%87%D0%B5%D0%BD%D0%BA%D0%BE" TargetMode="External"/><Relationship Id="rId4" Type="http://schemas.openxmlformats.org/officeDocument/2006/relationships/hyperlink" Target="http://ru.wikipedia.org/wiki/%D0%A0%D0%B0%D0%B1%D0%B8%D0%BD%D0%BE%D0%B2%D0%B8%D1%87,_%D0%97%D0%B8%D0%BD%D0%BE%D0%B2%D0%B8%D0%B9_%D0%9B%D1%8C%D0%B2%D0%BE%D0%B2%D0%B8%D1%87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/index.php?title=%D0%9F%D1%80%D0%B5%D0%BC%D0%B8%D1%8F_%D0%B8%D0%BC%D0%B5%D0%BD%D0%B8_%D0%92._%D0%9C._%D0%93%D0%BB%D1%83%D1%88%D0%BA%D0%BE%D0%B2%D0%B0&amp;action=edit&amp;redlink=1" TargetMode="External"/><Relationship Id="rId3" Type="http://schemas.openxmlformats.org/officeDocument/2006/relationships/hyperlink" Target="http://ru.wikipedia.org/wiki/%D0%93%D0%BE%D1%81%D1%83%D0%B4%D0%B0%D1%80%D1%81%D1%82%D0%B2%D0%B5%D0%BD%D0%BD%D0%B0%D1%8F_%D0%BF%D1%80%D0%B5%D0%BC%D0%B8%D1%8F_%D0%A3%D0%BA%D1%80%D0%B0%D0%B8%D0%BD%D1%8B" TargetMode="External"/><Relationship Id="rId7" Type="http://schemas.openxmlformats.org/officeDocument/2006/relationships/hyperlink" Target="http://ru.wikipedia.org/wiki/%D0%9E%D1%80%D0%B4%D0%B5%D0%BD_%D0%BA%D0%BD%D1%8F%D0%B3%D0%B8%D0%BD%D0%B8_%D0%9E%D0%BB%D1%8C%D0%B3%D0%B8" TargetMode="External"/><Relationship Id="rId2" Type="http://schemas.openxmlformats.org/officeDocument/2006/relationships/hyperlink" Target="http://ru.wikipedia.org/wiki/%D0%90%D0%B4%D1%80%D0%B5%D1%81%D0%BD%D1%8B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C%D0%AD%D0%A1%D0%9C" TargetMode="External"/><Relationship Id="rId5" Type="http://schemas.openxmlformats.org/officeDocument/2006/relationships/hyperlink" Target="http://ru.wikipedia.org/wiki/1954_%D0%B3%D0%BE%D0%B4" TargetMode="External"/><Relationship Id="rId4" Type="http://schemas.openxmlformats.org/officeDocument/2006/relationships/hyperlink" Target="http://ru.wikipedia.org/wiki/%D0%9F%D1%80%D0%B5%D0%BC%D0%B8%D1%8F_%D0%A1%D0%BE%D0%B2%D0%B5%D1%82%D0%B0_%D0%9C%D0%B8%D0%BD%D0%B8%D1%81%D1%82%D1%80%D0%BE%D0%B2_%D0%A1%D0%A1%D0%A1%D0%A0" TargetMode="External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C%D0%98%D0%A0-1" TargetMode="External"/><Relationship Id="rId3" Type="http://schemas.openxmlformats.org/officeDocument/2006/relationships/hyperlink" Target="http://ru.wikipedia.org/wiki/%D0%9A%D0%B8%D0%B1%D0%B5%D1%80%D0%BD%D0%B5%D1%82%D0%B8%D0%BA" TargetMode="External"/><Relationship Id="rId7" Type="http://schemas.openxmlformats.org/officeDocument/2006/relationships/hyperlink" Target="http://ru.wikipedia.org/wiki/%D0%9F%D0%B5%D1%80%D1%81%D0%BE%D0%BD%D0%B0%D0%BB%D1%8C%D0%BD%D1%8B%D0%B9_%D0%BA%D0%BE%D0%BC%D0%BF%D1%8C%D1%8E%D1%82%D0%B5%D1%80" TargetMode="External"/><Relationship Id="rId2" Type="http://schemas.openxmlformats.org/officeDocument/2006/relationships/hyperlink" Target="http://ru.wikipedia.org/wiki/%D0%9C%D0%B0%D1%82%D0%B5%D0%BC%D0%B0%D1%82%D0%B8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1966_%D0%B3%D0%BE%D0%B4" TargetMode="External"/><Relationship Id="rId5" Type="http://schemas.openxmlformats.org/officeDocument/2006/relationships/hyperlink" Target="http://ru.wikipedia.org/wiki/%D0%93%D0%B5%D1%80%D0%BE%D0%B9_%D0%A1%D0%BE%D1%86%D0%B8%D0%B0%D0%BB%D0%B8%D1%81%D1%82%D0%B8%D1%87%D0%B5%D1%81%D0%BA%D0%BE%D0%B3%D0%BE_%D0%A2%D1%80%D1%83%D0%B4%D0%B0" TargetMode="External"/><Relationship Id="rId10" Type="http://schemas.openxmlformats.org/officeDocument/2006/relationships/image" Target="../media/image8.jpeg"/><Relationship Id="rId4" Type="http://schemas.openxmlformats.org/officeDocument/2006/relationships/hyperlink" Target="http://ru.wikipedia.org/wiki/%D0%92%D0%B5%D1%80%D1%85%D0%BE%D0%B2%D0%BD%D1%8B%D0%B9_%D0%A1%D0%BE%D0%B2%D0%B5%D1%82_%D0%A1%D0%A1%D0%A1%D0%A0" TargetMode="External"/><Relationship Id="rId9" Type="http://schemas.openxmlformats.org/officeDocument/2006/relationships/hyperlink" Target="http://ru.wikipedia.org/wiki/%D0%9E%D0%B1%D1%89%D0%B5%D0%B3%D0%BE%D1%81%D1%83%D0%B4%D0%B0%D1%80%D1%81%D1%82%D0%B2%D0%B5%D0%BD%D0%BD%D0%B0%D1%8F_%D0%B0%D0%B2%D1%82%D0%BE%D0%BC%D0%B0%D1%82%D0%B8%D0%B7%D0%B8%D1%80%D0%BE%D0%B2%D0%B0%D0%BD%D0%BD%D0%B0%D1%8F_%D1%81%D0%B8%D1%81%D1%82%D0%B5%D0%BC%D0%B0_%D1%83%D1%87%D1%91%D1%82%D0%B0_%D0%B8_%D0%BE%D0%B1%D1%80%D0%B0%D0%B1%D0%BE%D1%82%D0%BA%D0%B8_%D0%B8%D0%BD%D1%84%D0%BE%D1%80%D0%BC%D0%B0%D1%86%D0%B8%D0%B8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B%D0%B5%D0%BD%D0%B8%D0%BD%D1%81%D0%BA%D0%B0%D1%8F_%D0%BF%D1%80%D0%B5%D0%BC%D0%B8%D1%8F" TargetMode="External"/><Relationship Id="rId13" Type="http://schemas.openxmlformats.org/officeDocument/2006/relationships/hyperlink" Target="http://ru.wikipedia.org/wiki/%D0%AD%D0%92%D0%9C" TargetMode="External"/><Relationship Id="rId3" Type="http://schemas.openxmlformats.org/officeDocument/2006/relationships/hyperlink" Target="http://ru.wikipedia.org/wiki/%D0%A1%D0%A1%D0%A1%D0%A0" TargetMode="External"/><Relationship Id="rId7" Type="http://schemas.openxmlformats.org/officeDocument/2006/relationships/hyperlink" Target="http://ru.wikipedia.org/wiki/%D0%A1%D1%82%D0%B0%D0%BB%D0%B8%D0%BD%D1%81%D0%BA%D0%B0%D1%8F_%D0%BF%D1%80%D0%B5%D0%BC%D0%B8%D1%8F" TargetMode="External"/><Relationship Id="rId12" Type="http://schemas.openxmlformats.org/officeDocument/2006/relationships/hyperlink" Target="http://ru.wikipedia.org/wiki/%D0%9C%D0%AD%D0%A1%D0%9C" TargetMode="External"/><Relationship Id="rId2" Type="http://schemas.openxmlformats.org/officeDocument/2006/relationships/hyperlink" Target="http://ru.wikipedia.org/wiki/%D0%92%D1%8B%D1%87%D0%B8%D1%81%D0%BB%D0%B8%D1%82%D0%B5%D0%BB%D1%8C%D0%BD%D0%B0%D1%8F_%D1%82%D0%B5%D1%85%D0%BD%D0%B8%D0%BA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3%D0%B5%D1%80%D0%BE%D0%B9_%D0%A1%D0%BE%D1%86%D0%B8%D0%B0%D0%BB%D0%B8%D1%81%D1%82%D0%B8%D1%87%D0%B5%D1%81%D0%BA%D0%BE%D0%B3%D0%BE_%D0%A2%D1%80%D1%83%D0%B4%D0%B0" TargetMode="External"/><Relationship Id="rId11" Type="http://schemas.openxmlformats.org/officeDocument/2006/relationships/hyperlink" Target="http://ru.wikipedia.org/wiki/%D0%9F%D0%B8%D0%BE%D0%BD%D0%B5%D1%80_%D0%BA%D0%BE%D0%BC%D0%BF%D1%8C%D1%8E%D1%82%D0%B5%D1%80%D0%BD%D0%BE%D0%B9_%D1%82%D0%B5%D1%85%D0%BD%D0%B8%D0%BA%D0%B8" TargetMode="External"/><Relationship Id="rId5" Type="http://schemas.openxmlformats.org/officeDocument/2006/relationships/hyperlink" Target="http://ru.wikipedia.org/wiki/%D0%90%D0%9D_%D0%A3%D0%A1%D0%A1%D0%A0" TargetMode="External"/><Relationship Id="rId10" Type="http://schemas.openxmlformats.org/officeDocument/2006/relationships/hyperlink" Target="http://ru.wikipedia.org/wiki/1996_%D0%B3%D0%BE%D0%B4" TargetMode="External"/><Relationship Id="rId4" Type="http://schemas.openxmlformats.org/officeDocument/2006/relationships/hyperlink" Target="http://ru.wikipedia.org/wiki/%D0%90%D0%9D_%D0%A1%D0%A1%D0%A1%D0%A0" TargetMode="External"/><Relationship Id="rId9" Type="http://schemas.openxmlformats.org/officeDocument/2006/relationships/hyperlink" Target="http://ru.wikipedia.org/wiki/%D0%93%D0%BE%D1%81%D1%83%D0%B4%D0%B0%D1%80%D1%81%D1%82%D0%B2%D0%B5%D0%BD%D0%BD%D0%B0%D1%8F_%D0%BF%D1%80%D0%B5%D0%BC%D0%B8%D1%8F_%D0%A1%D0%A1%D0%A1%D0%A0" TargetMode="External"/><Relationship Id="rId1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reamstime_57272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1538" y="2000240"/>
            <a:ext cx="76438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latin typeface="Franklin Gothic Medium Cond" pitchFamily="34" charset="0"/>
              </a:rPr>
              <a:t>Информатики Украины</a:t>
            </a:r>
            <a:endParaRPr lang="ru-RU" sz="9600" dirty="0">
              <a:latin typeface="Franklin Gothic Medium Cond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инфоромационные-технологи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285728"/>
            <a:ext cx="88582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Каждый  из украинских ученых внес свой вклад в развитие информационных технологий, и мы должны быть благодарны именно им за  все возможности, которые  мы можем использовать с помощью компьютера.</a:t>
            </a:r>
            <a:endParaRPr lang="ru-RU" sz="4000" b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технолог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85852" y="1571612"/>
            <a:ext cx="750099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700" dirty="0" smtClean="0"/>
              <a:t>Что же такое информатика?</a:t>
            </a:r>
            <a:endParaRPr lang="ru-RU" sz="87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rt54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6314" y="3477568"/>
            <a:ext cx="4357686" cy="3166142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571472" y="0"/>
            <a:ext cx="821537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hlinkClick r:id="rId3" tooltip="Информатика уроки"/>
              </a:rPr>
              <a:t>Информатика</a:t>
            </a:r>
            <a:r>
              <a:rPr lang="ru-RU" sz="3600" dirty="0" smtClean="0"/>
              <a:t> — наука о способах получения, накопления, преобразования, хранения, передачи и использования информации. Информатика изучает комплекс проблем, связанных с прохождением информационных процессов в социуме, экономике, экологии и других сферах жизни общества.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714348" y="5286388"/>
            <a:ext cx="842965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Наши Ученые также  внесли свой  значимый вклад в развитие информационных технологий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928670"/>
            <a:ext cx="2857500" cy="38100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500430" y="428604"/>
            <a:ext cx="5186370" cy="5697559"/>
          </a:xfrm>
        </p:spPr>
        <p:txBody>
          <a:bodyPr>
            <a:normAutofit fontScale="47500" lnSpcReduction="20000"/>
          </a:bodyPr>
          <a:lstStyle/>
          <a:p>
            <a:pPr algn="r"/>
            <a:r>
              <a:rPr lang="ru-RU" sz="5100" u="sng" cap="small" dirty="0" err="1" smtClean="0">
                <a:hlinkClick r:id="rId3" tooltip="Ссылка: Летичевский Александр Адольфович"/>
              </a:rPr>
              <a:t>Летичевский</a:t>
            </a:r>
            <a:r>
              <a:rPr lang="ru-RU" sz="5100" u="sng" cap="small" dirty="0" smtClean="0">
                <a:hlinkClick r:id="rId3" tooltip="Ссылка: Летичевский Александр Адольфович"/>
              </a:rPr>
              <a:t> Александр </a:t>
            </a:r>
            <a:r>
              <a:rPr lang="ru-RU" sz="5100" u="sng" cap="small" dirty="0" err="1" smtClean="0">
                <a:hlinkClick r:id="rId3" tooltip="Ссылка: Летичевский Александр Адольфович"/>
              </a:rPr>
              <a:t>Адольфович</a:t>
            </a:r>
            <a:endParaRPr lang="ru-RU" sz="5100" b="1" cap="small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r>
              <a:rPr lang="ru-RU" dirty="0" smtClean="0"/>
              <a:t>Родился 3 мая 1935 в Киеве. После окончания Киевского государственного университета им. Т. Г. Шевченко в 1957 г. А. А. </a:t>
            </a:r>
            <a:r>
              <a:rPr lang="ru-RU" dirty="0" err="1" smtClean="0"/>
              <a:t>Летичевский</a:t>
            </a:r>
            <a:r>
              <a:rPr lang="ru-RU" dirty="0" smtClean="0"/>
              <a:t>, реализуя свое призвание, начал работать в известной уже тогда за пределами Украины академической учреждении – Институте кибернетики АН УССР. Здесь он защитил кандидатскую и докторскую диссертации, стал заведующим отдела.</a:t>
            </a:r>
          </a:p>
          <a:p>
            <a:pPr fontAlgn="base"/>
            <a:r>
              <a:rPr lang="ru-RU" dirty="0" smtClean="0"/>
              <a:t>Как профессионал в области компьютерных теорий и технологий, Александр </a:t>
            </a:r>
            <a:r>
              <a:rPr lang="ru-RU" dirty="0" err="1" smtClean="0"/>
              <a:t>Адольфович</a:t>
            </a:r>
            <a:r>
              <a:rPr lang="ru-RU" dirty="0" smtClean="0"/>
              <a:t> обогатил украинскую и мировую науку результатам первостепенного значения.  А. А. </a:t>
            </a:r>
            <a:r>
              <a:rPr lang="ru-RU" dirty="0" err="1" smtClean="0"/>
              <a:t>Летичевский</a:t>
            </a:r>
            <a:r>
              <a:rPr lang="ru-RU" dirty="0" smtClean="0"/>
              <a:t> участвовал в крупных индустриальных проектах, где внедрялись его фундаментальные результаты и которые стали пионерскими работами в области вычислительной техники и ее приложений. Наиболее значимые среди этих проектов – вычислительные машины серии «МИР» (60-е годы), первые автоматизированные системы проектирования математического и аппаратного обеспечения вычислительных машин (70-е), </a:t>
            </a:r>
            <a:r>
              <a:rPr lang="ru-RU" dirty="0" err="1" smtClean="0"/>
              <a:t>макроконвейерных</a:t>
            </a:r>
            <a:r>
              <a:rPr lang="ru-RU" dirty="0" smtClean="0"/>
              <a:t> многопроцессорный суперкомпьютер (80-е), который был первым в мире многопроцессорной системе с распределенной памятью.</a:t>
            </a: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357158" y="571480"/>
            <a:ext cx="5000660" cy="607223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/>
              <a:t>Капитонова Юлия Владимировна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600" dirty="0" smtClean="0"/>
              <a:t>(род. 21.11.1935) — советский кибернетик и математик. 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Чл. КПСС с 1965. Род. в Ленинграде. 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Окончила Киев. ун-т (1958). Д-р </a:t>
            </a:r>
            <a:r>
              <a:rPr lang="ru-RU" sz="1600" dirty="0" err="1" smtClean="0"/>
              <a:t>физико-матем</a:t>
            </a:r>
            <a:r>
              <a:rPr lang="ru-RU" sz="1600" dirty="0" smtClean="0"/>
              <a:t>. наук, проф. Ученица В. М. Глушкова. 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Работает в </a:t>
            </a:r>
            <a:r>
              <a:rPr lang="ru-RU" sz="1600" dirty="0" err="1" smtClean="0"/>
              <a:t>Ин-те</a:t>
            </a:r>
            <a:r>
              <a:rPr lang="ru-RU" sz="1600" dirty="0" smtClean="0"/>
              <a:t> кибернетики АН УССР. </a:t>
            </a:r>
            <a:r>
              <a:rPr lang="ru-RU" sz="1600" dirty="0" err="1" smtClean="0"/>
              <a:t>Осн</a:t>
            </a:r>
            <a:r>
              <a:rPr lang="ru-RU" sz="1600" dirty="0" smtClean="0"/>
              <a:t>. труды по </a:t>
            </a:r>
            <a:r>
              <a:rPr lang="ru-RU" sz="1600" dirty="0" err="1" smtClean="0"/>
              <a:t>матем</a:t>
            </a:r>
            <a:r>
              <a:rPr lang="ru-RU" sz="1600" dirty="0" smtClean="0"/>
              <a:t>. вопросам проектирования ЭВМ. Премия Ленинского комсомола. </a:t>
            </a:r>
            <a:br>
              <a:rPr lang="ru-RU" sz="1600" dirty="0" smtClean="0"/>
            </a:br>
            <a:r>
              <a:rPr lang="ru-RU" sz="1600" dirty="0" smtClean="0"/>
              <a:t>Патенты :</a:t>
            </a:r>
            <a:br>
              <a:rPr lang="ru-RU" sz="1600" dirty="0" smtClean="0"/>
            </a:br>
            <a:r>
              <a:rPr lang="ru-RU" sz="1600" dirty="0" smtClean="0">
                <a:hlinkClick r:id="rId2"/>
              </a:rPr>
              <a:t>Устройство для передачи и приема информации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>
                <a:hlinkClick r:id="rId3"/>
              </a:rPr>
              <a:t>Устройство для сопряжения вычислительных машин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>
                <a:hlinkClick r:id="rId4"/>
              </a:rPr>
              <a:t>Система для автоматизированного проектирования и управления texho-логическими процессами в </a:t>
            </a:r>
            <a:r>
              <a:rPr lang="ru-RU" sz="1600" dirty="0" err="1" smtClean="0">
                <a:hlinkClick r:id="rId4"/>
              </a:rPr>
              <a:t>микроэлектро-нике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>
                <a:hlinkClick r:id="rId5"/>
              </a:rPr>
              <a:t>Устройство для связи центральной и периферийных цифровых вычислительных машин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endParaRPr lang="ru-RU" sz="1000" dirty="0"/>
          </a:p>
        </p:txBody>
      </p:sp>
      <p:pic>
        <p:nvPicPr>
          <p:cNvPr id="4" name="Содержимое 3" descr="Kapitonova.gif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5500694" y="571480"/>
            <a:ext cx="2357451" cy="3143268"/>
          </a:xfr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071942"/>
            <a:ext cx="7943880" cy="1928818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hlinkClick r:id="rId2" tooltip="Профессор"/>
              </a:rPr>
              <a:t>профессор</a:t>
            </a:r>
            <a:r>
              <a:rPr lang="ru-RU" sz="1600" dirty="0" smtClean="0"/>
              <a:t>, </a:t>
            </a:r>
            <a:r>
              <a:rPr lang="ru-RU" sz="1600" u="sng" dirty="0" smtClean="0">
                <a:hlinkClick r:id="rId3" tooltip="Доктор технических наук"/>
              </a:rPr>
              <a:t>доктор технических наук</a:t>
            </a:r>
            <a:r>
              <a:rPr lang="ru-RU" sz="1600" dirty="0" smtClean="0"/>
              <a:t>, заведующий отделом Института кибернетики, заслуженный деятель науки Украины</a:t>
            </a:r>
            <a:r>
              <a:rPr lang="ru-RU" sz="1600" baseline="30000" dirty="0" smtClean="0">
                <a:hlinkClick r:id="rId4"/>
              </a:rPr>
              <a:t>[</a:t>
            </a:r>
            <a:r>
              <a:rPr lang="ru-RU" sz="1600" dirty="0" smtClean="0"/>
              <a:t> </a:t>
            </a:r>
            <a:r>
              <a:rPr lang="ru-RU" sz="1600" dirty="0" smtClean="0">
                <a:hlinkClick r:id="rId5" tooltip="Лауреаты Национальной премии Украины имени Тараса Шевченко"/>
              </a:rPr>
              <a:t>лауреат Государственной премии Украины</a:t>
            </a:r>
            <a:r>
              <a:rPr lang="ru-RU" sz="1600" dirty="0" smtClean="0"/>
              <a:t> (</a:t>
            </a:r>
            <a:r>
              <a:rPr lang="ru-RU" sz="1600" dirty="0" smtClean="0">
                <a:hlinkClick r:id="rId6" tooltip="1978"/>
              </a:rPr>
              <a:t>1978</a:t>
            </a:r>
            <a:r>
              <a:rPr lang="ru-RU" sz="1600" dirty="0" smtClean="0"/>
              <a:t>). Один из двух (совместно с </a:t>
            </a:r>
            <a:r>
              <a:rPr lang="ru-RU" sz="1600" dirty="0" smtClean="0">
                <a:hlinkClick r:id="rId7" tooltip="Погребинский, Соломон Бениаминович (страница отсутствует)"/>
              </a:rPr>
              <a:t>Соломоном Погребинским</a:t>
            </a:r>
            <a:r>
              <a:rPr lang="ru-RU" sz="1600" baseline="30000" dirty="0" smtClean="0">
                <a:hlinkClick r:id="rId4"/>
              </a:rPr>
              <a:t>[</a:t>
            </a:r>
            <a:r>
              <a:rPr lang="ru-RU" sz="1600" dirty="0" smtClean="0"/>
              <a:t>авторов первой в СССР электронной счетной машины с хранимой в памяти программой.</a:t>
            </a:r>
            <a:br>
              <a:rPr lang="ru-RU" sz="1600" dirty="0" smtClean="0"/>
            </a:br>
            <a:r>
              <a:rPr lang="ru-RU" sz="1600" dirty="0" smtClean="0"/>
              <a:t>ходячая живая легенда отечественной науки</a:t>
            </a:r>
            <a:endParaRPr lang="ru-RU" sz="1600" dirty="0"/>
          </a:p>
        </p:txBody>
      </p:sp>
      <p:pic>
        <p:nvPicPr>
          <p:cNvPr id="4" name="Содержимое 3" descr="загруженное.jpg"/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357158" y="285728"/>
            <a:ext cx="2571764" cy="3621901"/>
          </a:xfrm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3240" y="571480"/>
            <a:ext cx="36433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/>
              <a:t>Зино́вий Льво́вич Рабино́вич</a:t>
            </a:r>
            <a:endParaRPr lang="ru-RU" sz="28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28596" y="785794"/>
            <a:ext cx="5715040" cy="5143536"/>
          </a:xfrm>
        </p:spPr>
        <p:txBody>
          <a:bodyPr>
            <a:normAutofit fontScale="90000"/>
          </a:bodyPr>
          <a:lstStyle/>
          <a:p>
            <a:pPr algn="l"/>
            <a:r>
              <a:rPr lang="ru-RU" sz="1200" dirty="0" smtClean="0"/>
              <a:t> </a:t>
            </a:r>
            <a:r>
              <a:rPr lang="ru-RU" sz="2800" b="1" dirty="0" smtClean="0"/>
              <a:t>Екатерина </a:t>
            </a:r>
            <a:r>
              <a:rPr lang="ru-RU" sz="2800" b="1" dirty="0" err="1" smtClean="0"/>
              <a:t>Логвиновна</a:t>
            </a:r>
            <a:r>
              <a:rPr lang="ru-RU" sz="2800" b="1" dirty="0" smtClean="0"/>
              <a:t> Ющенко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600" dirty="0" smtClean="0"/>
              <a:t>Автор одного из первых в мире языков программирования высокого уровня («</a:t>
            </a:r>
            <a:r>
              <a:rPr lang="ru-RU" sz="1600" dirty="0" smtClean="0">
                <a:hlinkClick r:id="rId2" tooltip="Адресный язык"/>
              </a:rPr>
              <a:t>Адресного языка программирования</a:t>
            </a:r>
            <a:r>
              <a:rPr lang="ru-RU" sz="1600" dirty="0" smtClean="0"/>
              <a:t>»). Член-корреспондент Национальной академии наук Украины (1979)</a:t>
            </a:r>
            <a:r>
              <a:rPr lang="ru-RU" sz="1600" baseline="30000" dirty="0" smtClean="0"/>
              <a:t> </a:t>
            </a:r>
            <a:r>
              <a:rPr lang="ru-RU" sz="1600" dirty="0" smtClean="0"/>
              <a:t>почётный член Академии наук Молдавии (2001)</a:t>
            </a:r>
            <a:r>
              <a:rPr lang="ru-RU" sz="1600" baseline="30000" dirty="0" smtClean="0"/>
              <a:t> </a:t>
            </a:r>
            <a:r>
              <a:rPr lang="ru-RU" sz="1600" dirty="0" smtClean="0"/>
              <a:t>дважды лауреат </a:t>
            </a:r>
            <a:r>
              <a:rPr lang="ru-RU" sz="1600" dirty="0" smtClean="0">
                <a:hlinkClick r:id="rId3" tooltip="Государственная премия Украины"/>
              </a:rPr>
              <a:t>Государственной премии Украины</a:t>
            </a:r>
            <a:r>
              <a:rPr lang="ru-RU" sz="1600" dirty="0" smtClean="0"/>
              <a:t>, лауреат </a:t>
            </a:r>
            <a:r>
              <a:rPr lang="ru-RU" sz="1600" dirty="0" smtClean="0">
                <a:hlinkClick r:id="rId4" tooltip="Премия Совета Министров СССР"/>
              </a:rPr>
              <a:t>премии Совета</a:t>
            </a:r>
            <a:r>
              <a:rPr lang="ru-RU" sz="1600" dirty="0" smtClean="0"/>
              <a:t> С </a:t>
            </a:r>
            <a:r>
              <a:rPr lang="ru-RU" sz="1600" dirty="0" smtClean="0">
                <a:hlinkClick r:id="rId5" tooltip="1954 год"/>
              </a:rPr>
              <a:t>1954 года</a:t>
            </a:r>
            <a:r>
              <a:rPr lang="ru-RU" sz="1600" dirty="0" smtClean="0"/>
              <a:t> работает в области вычислительной математики, разрабатывает алгоритмы для </a:t>
            </a:r>
            <a:r>
              <a:rPr lang="ru-RU" sz="1600" dirty="0" smtClean="0">
                <a:hlinkClick r:id="rId6" tooltip="МЭСМ"/>
              </a:rPr>
              <a:t>МЭСМ</a:t>
            </a:r>
            <a:r>
              <a:rPr lang="ru-RU" sz="1600" dirty="0" smtClean="0"/>
              <a:t>, в том числе алгоритмы решения задач внешней баллистики для ракетно-космических комплексов, разработки планов производства и т. п.</a:t>
            </a:r>
            <a:br>
              <a:rPr lang="ru-RU" sz="1600" dirty="0" smtClean="0"/>
            </a:br>
            <a:r>
              <a:rPr lang="ru-RU" sz="1600" dirty="0" smtClean="0"/>
              <a:t>Екатерина Ющенко становится первым в СССР доктором физико-математических наук, которому эта степень была присвоена за работы по программированию. Она предложила один из первых в мировой практике языков программирования — </a:t>
            </a:r>
            <a:r>
              <a:rPr lang="ru-RU" sz="1600" dirty="0" smtClean="0">
                <a:hlinkClick r:id="rId2" tooltip="Адресный язык"/>
              </a:rPr>
              <a:t>Адресный язык</a:t>
            </a:r>
            <a:r>
              <a:rPr lang="ru-RU" sz="1600" dirty="0" smtClean="0"/>
              <a:t>, конструкции которого вошли в состав современных языков.</a:t>
            </a:r>
            <a:br>
              <a:rPr lang="ru-RU" sz="1600" dirty="0" smtClean="0"/>
            </a:br>
            <a:r>
              <a:rPr lang="ru-RU" sz="1600" dirty="0" smtClean="0"/>
              <a:t>Под её руководством и с непосредственным участием была создана серия инструментально-технологических комплексов. За работы в этой отрасли ей были присуждены две Государственные премии Украины (Государственные премии УССР) и премия Совета Министров СССР, а за теоретические разработки в области компьютерной алгебры — академическая премия имени Глушкова. Также Е. Ющенко награждена </a:t>
            </a:r>
            <a:r>
              <a:rPr lang="ru-RU" sz="1600" dirty="0" smtClean="0">
                <a:hlinkClick r:id="rId7" tooltip="Орден княгини Ольги"/>
              </a:rPr>
              <a:t>Орденом княгини Ольги</a:t>
            </a:r>
            <a:r>
              <a:rPr lang="ru-RU" sz="1600" dirty="0" smtClean="0"/>
              <a:t>.</a:t>
            </a:r>
            <a:br>
              <a:rPr lang="ru-RU" sz="1600" dirty="0" smtClean="0"/>
            </a:br>
            <a:r>
              <a:rPr lang="ru-RU" sz="1600" dirty="0" smtClean="0"/>
              <a:t>Е. Л. Ющенко получила 5 авторских свидетельств, ею разработано 8 Государственных стандартов Украины. Она является автором более 200 научных работ, в том числе 23 монографий и учебных пособий, часть которых была переведена и издана в Германии, Чехии, Венгрии, Франции и Дании.</a:t>
            </a:r>
            <a:br>
              <a:rPr lang="ru-RU" sz="1600" dirty="0" smtClean="0"/>
            </a:br>
            <a:r>
              <a:rPr lang="ru-RU" sz="1600" dirty="0" smtClean="0">
                <a:hlinkClick r:id="rId4" tooltip="Премия Совета Министров СССР"/>
              </a:rPr>
              <a:t> Министров СССР</a:t>
            </a:r>
            <a:r>
              <a:rPr lang="ru-RU" sz="1600" dirty="0" smtClean="0"/>
              <a:t>, лауреат </a:t>
            </a:r>
            <a:r>
              <a:rPr lang="ru-RU" sz="1600" dirty="0" smtClean="0">
                <a:hlinkClick r:id="rId8" tooltip="Премия имени В. М. Глушкова (страница отсутствует)"/>
              </a:rPr>
              <a:t>премии имени В. М. Глушкова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4" name="Содержимое 3" descr="Yuschenko.png"/>
          <p:cNvPicPr>
            <a:picLocks noGrp="1" noChangeAspect="1"/>
          </p:cNvPicPr>
          <p:nvPr>
            <p:ph idx="1"/>
          </p:nvPr>
        </p:nvPicPr>
        <p:blipFill>
          <a:blip r:embed="rId9"/>
          <a:stretch>
            <a:fillRect/>
          </a:stretch>
        </p:blipFill>
        <p:spPr>
          <a:xfrm>
            <a:off x="6643702" y="0"/>
            <a:ext cx="2500298" cy="3214686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182" y="642918"/>
            <a:ext cx="4686304" cy="5929354"/>
          </a:xfrm>
        </p:spPr>
        <p:txBody>
          <a:bodyPr>
            <a:normAutofit fontScale="90000"/>
          </a:bodyPr>
          <a:lstStyle/>
          <a:p>
            <a:r>
              <a:rPr lang="ru-RU" sz="1100" b="1" dirty="0" smtClean="0"/>
              <a:t/>
            </a:r>
            <a:br>
              <a:rPr lang="ru-RU" sz="1100" b="1" dirty="0" smtClean="0"/>
            </a:br>
            <a:r>
              <a:rPr lang="ru-RU" sz="1100" b="1" dirty="0" smtClean="0"/>
              <a:t/>
            </a:r>
            <a:br>
              <a:rPr lang="ru-RU" sz="1100" b="1" dirty="0" smtClean="0"/>
            </a:br>
            <a:r>
              <a:rPr lang="ru-RU" sz="1100" b="1" dirty="0" smtClean="0"/>
              <a:t/>
            </a:r>
            <a:br>
              <a:rPr lang="ru-RU" sz="1100" b="1" dirty="0" smtClean="0"/>
            </a:br>
            <a:r>
              <a:rPr lang="ru-RU" sz="1100" b="1" dirty="0" smtClean="0"/>
              <a:t/>
            </a:r>
            <a:br>
              <a:rPr lang="ru-RU" sz="1100" b="1" dirty="0" smtClean="0"/>
            </a:br>
            <a:r>
              <a:rPr lang="ru-RU" sz="1100" b="1" dirty="0" smtClean="0"/>
              <a:t/>
            </a:r>
            <a:br>
              <a:rPr lang="ru-RU" sz="1100" b="1" dirty="0" smtClean="0"/>
            </a:br>
            <a:r>
              <a:rPr lang="ru-RU" sz="1100" b="1" dirty="0" smtClean="0"/>
              <a:t/>
            </a:r>
            <a:br>
              <a:rPr lang="ru-RU" sz="1100" b="1" dirty="0" smtClean="0"/>
            </a:br>
            <a:r>
              <a:rPr lang="ru-RU" sz="1100" b="1" dirty="0" smtClean="0"/>
              <a:t/>
            </a:r>
            <a:br>
              <a:rPr lang="ru-RU" sz="1100" b="1" dirty="0" smtClean="0"/>
            </a:br>
            <a:r>
              <a:rPr lang="ru-RU" sz="1100" b="1" dirty="0" smtClean="0"/>
              <a:t/>
            </a:r>
            <a:br>
              <a:rPr lang="ru-RU" sz="1100" b="1" dirty="0" smtClean="0"/>
            </a:br>
            <a:r>
              <a:rPr lang="ru-RU" sz="1100" b="1" dirty="0" smtClean="0"/>
              <a:t/>
            </a:r>
            <a:br>
              <a:rPr lang="ru-RU" sz="1100" b="1" dirty="0" smtClean="0"/>
            </a:br>
            <a:r>
              <a:rPr lang="ru-RU" sz="1100" b="1" dirty="0" smtClean="0"/>
              <a:t/>
            </a:r>
            <a:br>
              <a:rPr lang="ru-RU" sz="1100" b="1" dirty="0" smtClean="0"/>
            </a:br>
            <a:r>
              <a:rPr lang="ru-RU" sz="1100" b="1" dirty="0" smtClean="0"/>
              <a:t/>
            </a:r>
            <a:br>
              <a:rPr lang="ru-RU" sz="1100" b="1" dirty="0" smtClean="0"/>
            </a:br>
            <a:r>
              <a:rPr lang="ru-RU" sz="1100" b="1" dirty="0" smtClean="0"/>
              <a:t/>
            </a:r>
            <a:br>
              <a:rPr lang="ru-RU" sz="1100" b="1" dirty="0" smtClean="0"/>
            </a:br>
            <a:r>
              <a:rPr lang="ru-RU" sz="1100" b="1" dirty="0" smtClean="0"/>
              <a:t/>
            </a:r>
            <a:br>
              <a:rPr lang="ru-RU" sz="1100" b="1" dirty="0" smtClean="0"/>
            </a:br>
            <a:r>
              <a:rPr lang="ru-RU" sz="1100" b="1" dirty="0" smtClean="0"/>
              <a:t/>
            </a:r>
            <a:br>
              <a:rPr lang="ru-RU" sz="1100" b="1" dirty="0" smtClean="0"/>
            </a:br>
            <a:r>
              <a:rPr lang="ru-RU" sz="1100" b="1" dirty="0" smtClean="0"/>
              <a:t/>
            </a:r>
            <a:br>
              <a:rPr lang="ru-RU" sz="1100" b="1" dirty="0" smtClean="0"/>
            </a:br>
            <a:r>
              <a:rPr lang="ru-RU" sz="1100" b="1" dirty="0" smtClean="0"/>
              <a:t/>
            </a:r>
            <a:br>
              <a:rPr lang="ru-RU" sz="1100" b="1" dirty="0" smtClean="0"/>
            </a:br>
            <a:r>
              <a:rPr lang="ru-RU" sz="2700" b="1" dirty="0" smtClean="0"/>
              <a:t>Виктор Михайлович Глушков</a:t>
            </a:r>
            <a:r>
              <a:rPr lang="ru-RU" sz="1100" b="1" dirty="0" smtClean="0"/>
              <a:t/>
            </a:r>
            <a:br>
              <a:rPr lang="ru-RU" sz="1100" b="1" dirty="0" smtClean="0"/>
            </a:br>
            <a:r>
              <a:rPr lang="ru-RU" sz="1100" b="1" dirty="0" smtClean="0"/>
              <a:t/>
            </a:r>
            <a:br>
              <a:rPr lang="ru-RU" sz="1100" b="1" dirty="0" smtClean="0"/>
            </a:br>
            <a:r>
              <a:rPr lang="ru-RU" sz="1100" b="1" dirty="0" smtClean="0"/>
              <a:t/>
            </a:r>
            <a:br>
              <a:rPr lang="ru-RU" sz="1100" b="1" dirty="0" smtClean="0"/>
            </a:br>
            <a:r>
              <a:rPr lang="ru-RU" sz="1800" dirty="0" smtClean="0"/>
              <a:t>советский </a:t>
            </a:r>
            <a:r>
              <a:rPr lang="ru-RU" sz="1800" dirty="0" err="1" smtClean="0">
                <a:hlinkClick r:id="rId2" tooltip="Математик"/>
              </a:rPr>
              <a:t>математик</a:t>
            </a:r>
            <a:r>
              <a:rPr lang="ru-RU" sz="1800" dirty="0" err="1" smtClean="0"/>
              <a:t>,</a:t>
            </a:r>
            <a:r>
              <a:rPr lang="ru-RU" sz="1800" dirty="0" err="1" smtClean="0">
                <a:hlinkClick r:id="rId3" tooltip="Кибернетик"/>
              </a:rPr>
              <a:t>кибернетик</a:t>
            </a:r>
            <a:r>
              <a:rPr lang="ru-RU" sz="1800" dirty="0" smtClean="0"/>
              <a:t>. Академик АН СССР (1964) и АН УССР (1961), депутат </a:t>
            </a:r>
            <a:r>
              <a:rPr lang="ru-RU" sz="1800" dirty="0" smtClean="0">
                <a:hlinkClick r:id="rId4" tooltip="Верховный Совет СССР"/>
              </a:rPr>
              <a:t>Верховного Совета СССР</a:t>
            </a:r>
            <a:r>
              <a:rPr lang="ru-RU" sz="1800" dirty="0" smtClean="0"/>
              <a:t> 8—10 созывов. Член многих академий наук и научных обществ мира. Заслуженный деятель науки УССР (1978), вице-президент АН УССР (с 1962 года), </a:t>
            </a:r>
            <a:r>
              <a:rPr lang="ru-RU" sz="1800" dirty="0" smtClean="0">
                <a:hlinkClick r:id="rId5" tooltip="Герой Социалистического Труда"/>
              </a:rPr>
              <a:t>Герой Социалистического Труда</a:t>
            </a:r>
            <a:r>
              <a:rPr lang="ru-RU" sz="1800" dirty="0" smtClean="0"/>
              <a:t>(1969).</a:t>
            </a:r>
            <a:br>
              <a:rPr lang="ru-RU" sz="1800" dirty="0" smtClean="0"/>
            </a:br>
            <a:r>
              <a:rPr lang="ru-RU" sz="1800" dirty="0" smtClean="0"/>
              <a:t>Автор трудов по алгебре, кибернетике и вычислительной технике. Под его руководством в </a:t>
            </a:r>
            <a:r>
              <a:rPr lang="ru-RU" sz="1800" dirty="0" smtClean="0">
                <a:hlinkClick r:id="rId6" tooltip="1966 год"/>
              </a:rPr>
              <a:t>1966 году</a:t>
            </a:r>
            <a:r>
              <a:rPr lang="ru-RU" sz="1800" dirty="0" smtClean="0"/>
              <a:t> была разработана первая </a:t>
            </a:r>
            <a:r>
              <a:rPr lang="ru-RU" sz="1800" dirty="0" smtClean="0">
                <a:hlinkClick r:id="rId7" tooltip="Персональный компьютер"/>
              </a:rPr>
              <a:t>персональная ЭВМ</a:t>
            </a:r>
            <a:r>
              <a:rPr lang="ru-RU" sz="1800" dirty="0" smtClean="0"/>
              <a:t> «</a:t>
            </a:r>
            <a:r>
              <a:rPr lang="ru-RU" sz="1800" dirty="0" smtClean="0">
                <a:hlinkClick r:id="rId8" tooltip="МИР-1"/>
              </a:rPr>
              <a:t>МИР-1</a:t>
            </a:r>
            <a:r>
              <a:rPr lang="ru-RU" sz="1800" dirty="0" smtClean="0"/>
              <a:t>» (машина для инженерных расчётов).</a:t>
            </a:r>
            <a:br>
              <a:rPr lang="ru-RU" sz="1800" dirty="0" smtClean="0"/>
            </a:br>
            <a:r>
              <a:rPr lang="ru-RU" sz="1800" dirty="0" err="1" smtClean="0"/>
              <a:t>лушков</a:t>
            </a:r>
            <a:r>
              <a:rPr lang="ru-RU" sz="1800" dirty="0" smtClean="0"/>
              <a:t> был инициатором и главным идеологом разработки и создания </a:t>
            </a:r>
            <a:r>
              <a:rPr lang="ru-RU" sz="1800" u="sng" dirty="0" smtClean="0">
                <a:hlinkClick r:id="rId9" tooltip="Общегосударственная автоматизированная система учёта и обработки информации"/>
              </a:rPr>
              <a:t>Общегосударственной автоматизированной системы учёта и обработки информации</a:t>
            </a:r>
            <a:r>
              <a:rPr lang="ru-RU" sz="1800" dirty="0" smtClean="0"/>
              <a:t> (ОГАС), предназначенной для автоматизированного управления всей экономикой СССР в целом. Для этого им была разработана система алгоритмических алгебр и теория для управления распределёнными базами данных.</a:t>
            </a:r>
            <a:br>
              <a:rPr lang="ru-RU" sz="1800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1100" b="1" dirty="0" smtClean="0"/>
              <a:t/>
            </a:r>
            <a:br>
              <a:rPr lang="ru-RU" sz="1100" b="1" dirty="0" smtClean="0"/>
            </a:br>
            <a:r>
              <a:rPr lang="ru-RU" sz="1100" b="1" dirty="0" smtClean="0"/>
              <a:t/>
            </a:r>
            <a:br>
              <a:rPr lang="ru-RU" sz="1100" b="1" dirty="0" smtClean="0"/>
            </a:br>
            <a:r>
              <a:rPr lang="ru-RU" sz="1100" b="1" dirty="0" smtClean="0"/>
              <a:t/>
            </a:r>
            <a:br>
              <a:rPr lang="ru-RU" sz="1100" b="1" dirty="0" smtClean="0"/>
            </a:br>
            <a:r>
              <a:rPr lang="ru-RU" sz="1100" b="1" dirty="0" smtClean="0"/>
              <a:t/>
            </a:r>
            <a:br>
              <a:rPr lang="ru-RU" sz="1100" b="1" dirty="0" smtClean="0"/>
            </a:br>
            <a:r>
              <a:rPr lang="ru-RU" sz="1100" b="1" dirty="0" smtClean="0"/>
              <a:t/>
            </a:r>
            <a:br>
              <a:rPr lang="ru-RU" sz="1100" b="1" dirty="0" smtClean="0"/>
            </a:br>
            <a:r>
              <a:rPr lang="ru-RU" sz="1100" b="1" dirty="0" smtClean="0"/>
              <a:t/>
            </a:r>
            <a:br>
              <a:rPr lang="ru-RU" sz="1100" b="1" dirty="0" smtClean="0"/>
            </a:br>
            <a:r>
              <a:rPr lang="ru-RU" sz="1100" b="1" dirty="0" smtClean="0"/>
              <a:t/>
            </a:r>
            <a:br>
              <a:rPr lang="ru-RU" sz="1100" b="1" dirty="0" smtClean="0"/>
            </a:br>
            <a:r>
              <a:rPr lang="ru-RU" sz="1100" b="1" dirty="0" smtClean="0"/>
              <a:t/>
            </a:r>
            <a:br>
              <a:rPr lang="ru-RU" sz="1100" b="1" dirty="0" smtClean="0"/>
            </a:br>
            <a:r>
              <a:rPr lang="ru-RU" sz="1100" b="1" dirty="0" smtClean="0"/>
              <a:t/>
            </a:r>
            <a:br>
              <a:rPr lang="ru-RU" sz="1100" b="1" dirty="0" smtClean="0"/>
            </a:br>
            <a:r>
              <a:rPr lang="ru-RU" sz="1100" b="1" dirty="0" smtClean="0"/>
              <a:t/>
            </a:r>
            <a:br>
              <a:rPr lang="ru-RU" sz="1100" b="1" dirty="0" smtClean="0"/>
            </a:br>
            <a:r>
              <a:rPr lang="ru-RU" sz="1100" b="1" dirty="0" smtClean="0"/>
              <a:t/>
            </a:r>
            <a:br>
              <a:rPr lang="ru-RU" sz="1100" b="1" dirty="0" smtClean="0"/>
            </a:br>
            <a:r>
              <a:rPr lang="ru-RU" sz="1100" b="1" dirty="0" smtClean="0"/>
              <a:t/>
            </a:r>
            <a:br>
              <a:rPr lang="ru-RU" sz="1100" b="1" dirty="0" smtClean="0"/>
            </a:br>
            <a:r>
              <a:rPr lang="ru-RU" sz="1100" b="1" dirty="0" smtClean="0"/>
              <a:t/>
            </a:r>
            <a:br>
              <a:rPr lang="ru-RU" sz="1100" b="1" dirty="0" smtClean="0"/>
            </a:br>
            <a:r>
              <a:rPr lang="ru-RU" sz="1100" b="1" dirty="0" smtClean="0"/>
              <a:t/>
            </a:r>
            <a:br>
              <a:rPr lang="ru-RU" sz="1100" b="1" dirty="0" smtClean="0"/>
            </a:br>
            <a:r>
              <a:rPr lang="ru-RU" sz="1100" b="1" dirty="0" smtClean="0"/>
              <a:t/>
            </a:r>
            <a:br>
              <a:rPr lang="ru-RU" sz="1100" b="1" dirty="0" smtClean="0"/>
            </a:br>
            <a:r>
              <a:rPr lang="ru-RU" sz="1100" b="1" dirty="0" smtClean="0"/>
              <a:t/>
            </a:r>
            <a:br>
              <a:rPr lang="ru-RU" sz="1100" b="1" dirty="0" smtClean="0"/>
            </a:br>
            <a:r>
              <a:rPr lang="ru-RU" sz="1100" b="1" dirty="0" smtClean="0"/>
              <a:t/>
            </a:r>
            <a:br>
              <a:rPr lang="ru-RU" sz="1100" b="1" dirty="0" smtClean="0"/>
            </a:br>
            <a:endParaRPr lang="ru-RU" sz="1100" dirty="0"/>
          </a:p>
        </p:txBody>
      </p:sp>
      <p:pic>
        <p:nvPicPr>
          <p:cNvPr id="4" name="Содержимое 3" descr="Glushkov_V_M.jpeg"/>
          <p:cNvPicPr>
            <a:picLocks noGrp="1" noChangeAspect="1"/>
          </p:cNvPicPr>
          <p:nvPr>
            <p:ph idx="1"/>
          </p:nvPr>
        </p:nvPicPr>
        <p:blipFill>
          <a:blip r:embed="rId10"/>
          <a:stretch>
            <a:fillRect/>
          </a:stretch>
        </p:blipFill>
        <p:spPr>
          <a:xfrm>
            <a:off x="500034" y="428604"/>
            <a:ext cx="3000396" cy="3974034"/>
          </a:xfr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500042"/>
            <a:ext cx="5186370" cy="5643602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 smtClean="0"/>
              <a:t>Сергей Алексеевич Лебедев</a:t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2200" dirty="0" smtClean="0"/>
              <a:t>основоположник </a:t>
            </a:r>
            <a:r>
              <a:rPr lang="ru-RU" sz="2200" dirty="0" smtClean="0">
                <a:hlinkClick r:id="rId2" tooltip="Вычислительная техника"/>
              </a:rPr>
              <a:t>вычислительной техники</a:t>
            </a:r>
            <a:r>
              <a:rPr lang="ru-RU" sz="2200" dirty="0" smtClean="0"/>
              <a:t> в </a:t>
            </a:r>
            <a:r>
              <a:rPr lang="ru-RU" sz="2200" dirty="0" smtClean="0">
                <a:hlinkClick r:id="rId3" tooltip="СССР"/>
              </a:rPr>
              <a:t>СССР</a:t>
            </a:r>
            <a:r>
              <a:rPr lang="ru-RU" sz="2200" dirty="0" smtClean="0"/>
              <a:t>, директор Института точной механики и вычислительной техники.</a:t>
            </a:r>
            <a:br>
              <a:rPr lang="ru-RU" sz="2200" dirty="0" smtClean="0"/>
            </a:br>
            <a:r>
              <a:rPr lang="ru-RU" sz="2200" dirty="0" smtClean="0"/>
              <a:t>Академик </a:t>
            </a:r>
            <a:r>
              <a:rPr lang="ru-RU" sz="2200" dirty="0" smtClean="0">
                <a:hlinkClick r:id="rId4" tooltip="АН СССР"/>
              </a:rPr>
              <a:t>АН СССР</a:t>
            </a:r>
            <a:r>
              <a:rPr lang="ru-RU" sz="2200" dirty="0" smtClean="0"/>
              <a:t> (1953) и </a:t>
            </a:r>
            <a:r>
              <a:rPr lang="ru-RU" sz="2200" dirty="0" smtClean="0">
                <a:hlinkClick r:id="rId5" tooltip="АН УССР"/>
              </a:rPr>
              <a:t>АН УССР</a:t>
            </a:r>
            <a:r>
              <a:rPr lang="ru-RU" sz="2200" dirty="0" smtClean="0"/>
              <a:t> (12.02.1945), </a:t>
            </a:r>
            <a:r>
              <a:rPr lang="ru-RU" sz="2200" dirty="0" smtClean="0">
                <a:hlinkClick r:id="rId6" tooltip="Герой Социалистического Труда"/>
              </a:rPr>
              <a:t>Герой Социалистического Труда</a:t>
            </a:r>
            <a:r>
              <a:rPr lang="ru-RU" sz="2200" dirty="0" smtClean="0"/>
              <a:t>. Лауреат </a:t>
            </a:r>
            <a:r>
              <a:rPr lang="ru-RU" sz="2200" dirty="0" smtClean="0">
                <a:hlinkClick r:id="rId7" tooltip="Сталинская премия"/>
              </a:rPr>
              <a:t>Сталинской премии</a:t>
            </a:r>
            <a:r>
              <a:rPr lang="ru-RU" sz="2200" dirty="0" smtClean="0"/>
              <a:t> третьей степени, </a:t>
            </a:r>
            <a:r>
              <a:rPr lang="ru-RU" sz="2200" dirty="0" smtClean="0">
                <a:hlinkClick r:id="rId8" tooltip="Ленинская премия"/>
              </a:rPr>
              <a:t>Ленинской </a:t>
            </a:r>
            <a:r>
              <a:rPr lang="ru-RU" sz="2200" dirty="0" err="1" smtClean="0">
                <a:hlinkClick r:id="rId8" tooltip="Ленинская премия"/>
              </a:rPr>
              <a:t>премии</a:t>
            </a:r>
            <a:r>
              <a:rPr lang="ru-RU" sz="2200" dirty="0" err="1" smtClean="0"/>
              <a:t>и</a:t>
            </a:r>
            <a:r>
              <a:rPr lang="ru-RU" sz="2200" dirty="0" smtClean="0"/>
              <a:t> </a:t>
            </a:r>
            <a:r>
              <a:rPr lang="ru-RU" sz="2200" dirty="0" smtClean="0">
                <a:hlinkClick r:id="rId9" tooltip="Государственная премия СССР"/>
              </a:rPr>
              <a:t>Государственной премии СССР</a:t>
            </a:r>
            <a:r>
              <a:rPr lang="ru-RU" sz="2200" dirty="0" smtClean="0"/>
              <a:t>. В </a:t>
            </a:r>
            <a:r>
              <a:rPr lang="ru-RU" sz="2200" dirty="0" smtClean="0">
                <a:hlinkClick r:id="rId10" tooltip="1996 год"/>
              </a:rPr>
              <a:t>1996 году</a:t>
            </a:r>
            <a:r>
              <a:rPr lang="ru-RU" sz="2200" dirty="0" smtClean="0"/>
              <a:t> посмертно награждён медалью «</a:t>
            </a:r>
            <a:r>
              <a:rPr lang="ru-RU" sz="2200" u="sng" dirty="0" smtClean="0">
                <a:hlinkClick r:id="rId11" tooltip="Пионер компьютерной техники"/>
              </a:rPr>
              <a:t>Пионер компьютерной техники</a:t>
            </a:r>
            <a:r>
              <a:rPr lang="ru-RU" sz="2200" dirty="0" smtClean="0"/>
              <a:t>» за разработку </a:t>
            </a:r>
            <a:r>
              <a:rPr lang="ru-RU" sz="2200" dirty="0" smtClean="0">
                <a:hlinkClick r:id="rId12" tooltip="МЭСМ"/>
              </a:rPr>
              <a:t>МЭСМ</a:t>
            </a:r>
            <a:r>
              <a:rPr lang="ru-RU" sz="2200" dirty="0" smtClean="0"/>
              <a:t> (Малой Электронной Счётной Машины), первой </a:t>
            </a:r>
            <a:r>
              <a:rPr lang="ru-RU" sz="2200" dirty="0" smtClean="0">
                <a:hlinkClick r:id="rId13" tooltip="ЭВМ"/>
              </a:rPr>
              <a:t>ЭВМ</a:t>
            </a:r>
            <a:r>
              <a:rPr lang="ru-RU" sz="2200" dirty="0" smtClean="0"/>
              <a:t> в </a:t>
            </a:r>
            <a:r>
              <a:rPr lang="ru-RU" sz="2200" dirty="0" smtClean="0">
                <a:hlinkClick r:id="rId3" tooltip="СССР"/>
              </a:rPr>
              <a:t>СССР</a:t>
            </a:r>
            <a:r>
              <a:rPr lang="ru-RU" sz="2200" dirty="0" smtClean="0"/>
              <a:t> и континентальной Европе, а также за основание советской компьютерной промышленности.</a:t>
            </a:r>
            <a:br>
              <a:rPr lang="ru-RU" sz="2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Lebedevwrite.jpg"/>
          <p:cNvPicPr>
            <a:picLocks noGrp="1" noChangeAspect="1"/>
          </p:cNvPicPr>
          <p:nvPr>
            <p:ph idx="1"/>
          </p:nvPr>
        </p:nvPicPr>
        <p:blipFill>
          <a:blip r:embed="rId14"/>
          <a:stretch>
            <a:fillRect/>
          </a:stretch>
        </p:blipFill>
        <p:spPr>
          <a:xfrm>
            <a:off x="500034" y="1142984"/>
            <a:ext cx="2941799" cy="4143380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218</Words>
  <PresentationFormat>Экран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Капитонова Юлия Владимировна (род. 21.11.1935) — советский кибернетик и математик.   Чл. КПСС с 1965. Род. в Ленинграде.   Окончила Киев. ун-т (1958). Д-р физико-матем. наук, проф. Ученица В. М. Глушкова.   Работает в Ин-те кибернетики АН УССР. Осн. труды по матем. вопросам проектирования ЭВМ. Премия Ленинского комсомола.  Патенты : Устройство для передачи и приема информации   Устройство для сопряжения вычислительных машин  Система для автоматизированного проектирования и управления texho-логическими процессами в микроэлектро-нике  Устройство для связи центральной и периферийных цифровых вычислительных машин  </vt:lpstr>
      <vt:lpstr>профессор, доктор технических наук, заведующий отделом Института кибернетики, заслуженный деятель науки Украины[ лауреат Государственной премии Украины (1978). Один из двух (совместно с Соломоном Погребинским[авторов первой в СССР электронной счетной машины с хранимой в памяти программой. ходячая живая легенда отечественной науки</vt:lpstr>
      <vt:lpstr> Екатерина Логвиновна Ющенко Автор одного из первых в мире языков программирования высокого уровня («Адресного языка программирования»). Член-корреспондент Национальной академии наук Украины (1979) почётный член Академии наук Молдавии (2001) дважды лауреат Государственной премии Украины, лауреат премии Совета С 1954 года работает в области вычислительной математики, разрабатывает алгоритмы для МЭСМ, в том числе алгоритмы решения задач внешней баллистики для ракетно-космических комплексов, разработки планов производства и т. п. Екатерина Ющенко становится первым в СССР доктором физико-математических наук, которому эта степень была присвоена за работы по программированию. Она предложила один из первых в мировой практике языков программирования — Адресный язык, конструкции которого вошли в состав современных языков. Под её руководством и с непосредственным участием была создана серия инструментально-технологических комплексов. За работы в этой отрасли ей были присуждены две Государственные премии Украины (Государственные премии УССР) и премия Совета Министров СССР, а за теоретические разработки в области компьютерной алгебры — академическая премия имени Глушкова. Также Е. Ющенко награждена Орденом княгини Ольги. Е. Л. Ющенко получила 5 авторских свидетельств, ею разработано 8 Государственных стандартов Украины. Она является автором более 200 научных работ, в том числе 23 монографий и учебных пособий, часть которых была переведена и издана в Германии, Чехии, Венгрии, Франции и Дании.  Министров СССР, лауреат премии имени В. М. Глушкова.</vt:lpstr>
      <vt:lpstr>                Виктор Михайлович Глушков   советский математик,кибернетик. Академик АН СССР (1964) и АН УССР (1961), депутат Верховного Совета СССР 8—10 созывов. Член многих академий наук и научных обществ мира. Заслуженный деятель науки УССР (1978), вице-президент АН УССР (с 1962 года), Герой Социалистического Труда(1969). Автор трудов по алгебре, кибернетике и вычислительной технике. Под его руководством в 1966 году была разработана первая персональная ЭВМ «МИР-1» (машина для инженерных расчётов). лушков был инициатором и главным идеологом разработки и создания Общегосударственной автоматизированной системы учёта и обработки информации (ОГАС), предназначенной для автоматизированного управления всей экономикой СССР в целом. Для этого им была разработана система алгоритмических алгебр и теория для управления распределёнными базами данных.                      </vt:lpstr>
      <vt:lpstr>        Сергей Алексеевич Лебедев  основоположник вычислительной техники в СССР, директор Института точной механики и вычислительной техники. Академик АН СССР (1953) и АН УССР (12.02.1945), Герой Социалистического Труда. Лауреат Сталинской премии третьей степени, Ленинской премиии Государственной премии СССР. В 1996 году посмертно награждён медалью «Пионер компьютерной техники» за разработку МЭСМ (Малой Электронной Счётной Машины), первой ЭВМ в СССР и континентальной Европе, а также за основание советской компьютерной промышленности.      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8</cp:revision>
  <dcterms:modified xsi:type="dcterms:W3CDTF">2014-03-16T17:00:48Z</dcterms:modified>
</cp:coreProperties>
</file>