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A677D-5343-48B3-B807-FE220F6DFDA3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63435-7DD3-4764-A534-5AF9F6A575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0F67D-E7C2-40EE-B18C-E22034F3C9D0}" type="slidenum">
              <a:rPr lang="ru-RU"/>
              <a:pPr/>
              <a:t>1</a:t>
            </a:fld>
            <a:endParaRPr lang="ru-RU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599B8-28BF-4451-8ED0-A0DB5DBE2FF6}" type="slidenum">
              <a:rPr lang="ru-RU"/>
              <a:pPr/>
              <a:t>2</a:t>
            </a:fld>
            <a:endParaRPr lang="ru-RU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8603D-A96E-45FD-A82B-19C23875C9D7}" type="slidenum">
              <a:rPr lang="ru-RU"/>
              <a:pPr/>
              <a:t>3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2C94DE-7C17-4A78-B5DE-E1740B6402DA}" type="slidenum">
              <a:rPr lang="ru-RU"/>
              <a:pPr/>
              <a:t>4</a:t>
            </a:fld>
            <a:endParaRPr lang="ru-RU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E294E1-8CD2-4A3F-A9FF-188ECDB1B2EB}" type="slidenum">
              <a:rPr lang="ru-RU"/>
              <a:pPr/>
              <a:t>5</a:t>
            </a:fld>
            <a:endParaRPr lang="ru-RU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9AFBB-DCAF-42CF-B9CD-22E8318F0470}" type="slidenum">
              <a:rPr lang="ru-RU"/>
              <a:pPr/>
              <a:t>6</a:t>
            </a:fld>
            <a:endParaRPr lang="ru-RU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C8D00F-E7DA-4946-86E2-5A1315A073E5}" type="slidenum">
              <a:rPr lang="ru-RU"/>
              <a:pPr/>
              <a:t>7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6D0BA0-87A3-4100-80D8-E130FBC8CE63}" type="slidenum">
              <a:rPr lang="ru-RU"/>
              <a:pPr/>
              <a:t>8</a:t>
            </a:fld>
            <a:endParaRPr lang="ru-RU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297E2-A200-4583-BC4B-E2204DF1E212}" type="slidenum">
              <a:rPr lang="ru-RU"/>
              <a:pPr/>
              <a:t>9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8E1AC5-04B2-4E39-9DBC-72E282E38C82}" type="datetimeFigureOut">
              <a:rPr lang="ru-RU" smtClean="0"/>
              <a:pPr/>
              <a:t>15.11.2009</a:t>
            </a:fld>
            <a:endParaRPr lang="ru-RU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2812F6-FADE-4CB7-AE0D-D33F1E24927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596900" y="2155825"/>
            <a:ext cx="81502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uk-UA" sz="5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СТИСНЕННЯ ФАЙЛІВ. АРХІВАТОРИ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Стиснення файлів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419100" y="922338"/>
            <a:ext cx="8386763" cy="549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 indent="-176213" defTabSz="2058988">
              <a:tabLst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</a:rPr>
              <a:t>Стиснення файлів </a:t>
            </a:r>
            <a:r>
              <a:rPr lang="uk-UA" sz="2000"/>
              <a:t>– це зменшення їх розміру.</a:t>
            </a:r>
          </a:p>
          <a:p>
            <a:pPr marL="176213" indent="-176213" defTabSz="2058988">
              <a:spcBef>
                <a:spcPct val="50000"/>
              </a:spcBef>
              <a:tabLst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</a:rPr>
              <a:t>Мета стиснення:</a:t>
            </a:r>
          </a:p>
          <a:p>
            <a:pPr marL="720725" lvl="1" indent="-360363" defTabSz="2058988">
              <a:buFont typeface="Wingdings" pitchFamily="2" charset="2"/>
              <a:buChar char="q"/>
              <a:tabLst>
                <a:tab pos="1081088" algn="l"/>
                <a:tab pos="1884363" algn="l"/>
              </a:tabLst>
            </a:pPr>
            <a:r>
              <a:rPr lang="uk-UA"/>
              <a:t>зменшити місце, яке займають файли на диску</a:t>
            </a:r>
          </a:p>
          <a:p>
            <a:pPr marL="720725" lvl="1" indent="-360363" defTabSz="2058988">
              <a:buFont typeface="Wingdings" pitchFamily="2" charset="2"/>
              <a:buChar char="q"/>
              <a:tabLst>
                <a:tab pos="1081088" algn="l"/>
                <a:tab pos="1884363" algn="l"/>
              </a:tabLst>
            </a:pPr>
            <a:r>
              <a:rPr lang="uk-UA"/>
              <a:t>створити резервну копію даних (на CD, DVD)</a:t>
            </a:r>
          </a:p>
          <a:p>
            <a:pPr marL="720725" lvl="1" indent="-360363" defTabSz="2058988">
              <a:buFont typeface="Wingdings" pitchFamily="2" charset="2"/>
              <a:buChar char="q"/>
              <a:tabLst>
                <a:tab pos="1081088" algn="l"/>
                <a:tab pos="1884363" algn="l"/>
              </a:tabLst>
            </a:pPr>
            <a:r>
              <a:rPr lang="uk-UA"/>
              <a:t>зменшити об'єм даних, які передаються через Інтернет</a:t>
            </a:r>
          </a:p>
          <a:p>
            <a:pPr marL="720725" lvl="1" indent="-360363" defTabSz="2058988">
              <a:buFont typeface="Wingdings" pitchFamily="2" charset="2"/>
              <a:buChar char="q"/>
              <a:tabLst>
                <a:tab pos="1081088" algn="l"/>
                <a:tab pos="1884363" algn="l"/>
              </a:tabLst>
            </a:pPr>
            <a:r>
              <a:rPr lang="uk-UA"/>
              <a:t>об'єднати групу файлів в один архів</a:t>
            </a:r>
          </a:p>
          <a:p>
            <a:pPr marL="720725" lvl="1" indent="-360363" defTabSz="2058988">
              <a:buFont typeface="Wingdings" pitchFamily="2" charset="2"/>
              <a:buChar char="q"/>
              <a:tabLst>
                <a:tab pos="1081088" algn="l"/>
                <a:tab pos="1884363" algn="l"/>
              </a:tabLst>
            </a:pPr>
            <a:r>
              <a:rPr lang="uk-UA"/>
              <a:t>зашифрувати дані з паролем</a:t>
            </a:r>
          </a:p>
          <a:p>
            <a:pPr marL="176213" indent="-176213" defTabSz="2058988">
              <a:spcBef>
                <a:spcPct val="50000"/>
              </a:spcBef>
              <a:tabLst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</a:rPr>
              <a:t>Типи стиснення:</a:t>
            </a:r>
          </a:p>
          <a:p>
            <a:pPr marL="720725" lvl="1" indent="-360363" defTabSz="2058988">
              <a:buFont typeface="Wingdings" pitchFamily="2" charset="2"/>
              <a:buChar char="q"/>
              <a:tabLst>
                <a:tab pos="1081088" algn="l"/>
                <a:tab pos="1884363" algn="l"/>
              </a:tabLst>
            </a:pPr>
            <a:r>
              <a:rPr lang="uk-UA" b="1"/>
              <a:t>без втрат:</a:t>
            </a:r>
            <a:r>
              <a:rPr lang="uk-UA"/>
              <a:t> стиснений файл можна востановити у вихідному вигляді, знаючи алгоритм стиснення</a:t>
            </a:r>
          </a:p>
          <a:p>
            <a:pPr marL="1517650" lvl="2" indent="-360363" defTabSz="2058988">
              <a:buFont typeface="Wingdings" pitchFamily="2" charset="2"/>
              <a:buChar char="§"/>
              <a:tabLst>
                <a:tab pos="1081088" algn="l"/>
                <a:tab pos="1884363" algn="l"/>
              </a:tabLst>
            </a:pPr>
            <a:r>
              <a:rPr lang="uk-UA"/>
              <a:t>тексти</a:t>
            </a:r>
          </a:p>
          <a:p>
            <a:pPr marL="1517650" lvl="2" indent="-360363" defTabSz="2058988">
              <a:buFont typeface="Wingdings" pitchFamily="2" charset="2"/>
              <a:buChar char="§"/>
              <a:tabLst>
                <a:tab pos="1081088" algn="l"/>
                <a:tab pos="1884363" algn="l"/>
              </a:tabLst>
            </a:pPr>
            <a:r>
              <a:rPr lang="uk-UA"/>
              <a:t>програми</a:t>
            </a:r>
          </a:p>
          <a:p>
            <a:pPr marL="1517650" lvl="2" indent="-360363" defTabSz="2058988">
              <a:buFont typeface="Wingdings" pitchFamily="2" charset="2"/>
              <a:buChar char="§"/>
              <a:tabLst>
                <a:tab pos="1081088" algn="l"/>
                <a:tab pos="1884363" algn="l"/>
              </a:tabLst>
            </a:pPr>
            <a:r>
              <a:rPr lang="uk-UA"/>
              <a:t>дані</a:t>
            </a:r>
          </a:p>
          <a:p>
            <a:pPr marL="720725" lvl="1" indent="-360363" defTabSz="2058988">
              <a:buFont typeface="Wingdings" pitchFamily="2" charset="2"/>
              <a:buChar char="q"/>
              <a:tabLst>
                <a:tab pos="1081088" algn="l"/>
                <a:tab pos="1884363" algn="l"/>
              </a:tabLst>
            </a:pPr>
            <a:r>
              <a:rPr lang="uk-UA" b="1"/>
              <a:t>с втратами</a:t>
            </a:r>
            <a:r>
              <a:rPr lang="uk-UA"/>
              <a:t>: при стисненні частина інформації безповоротно втрачається</a:t>
            </a:r>
          </a:p>
          <a:p>
            <a:pPr marL="1517650" lvl="2" indent="-360363" defTabSz="2058988">
              <a:buFont typeface="Wingdings" pitchFamily="2" charset="2"/>
              <a:buChar char="§"/>
              <a:tabLst>
                <a:tab pos="1081088" algn="l"/>
                <a:tab pos="1884363" algn="l"/>
              </a:tabLst>
            </a:pPr>
            <a:r>
              <a:rPr lang="uk-UA"/>
              <a:t>фотографії</a:t>
            </a:r>
          </a:p>
          <a:p>
            <a:pPr marL="1517650" lvl="2" indent="-360363" defTabSz="2058988">
              <a:buFont typeface="Wingdings" pitchFamily="2" charset="2"/>
              <a:buChar char="§"/>
              <a:tabLst>
                <a:tab pos="1081088" algn="l"/>
                <a:tab pos="1884363" algn="l"/>
              </a:tabLst>
            </a:pPr>
            <a:r>
              <a:rPr lang="uk-UA"/>
              <a:t>звук</a:t>
            </a:r>
          </a:p>
          <a:p>
            <a:pPr marL="1517650" lvl="2" indent="-360363" defTabSz="2058988">
              <a:buFont typeface="Wingdings" pitchFamily="2" charset="2"/>
              <a:buChar char="§"/>
              <a:tabLst>
                <a:tab pos="1081088" algn="l"/>
                <a:tab pos="1884363" algn="l"/>
              </a:tabLst>
            </a:pPr>
            <a:r>
              <a:rPr lang="uk-UA"/>
              <a:t>відео</a:t>
            </a:r>
            <a:endParaRPr lang="uk-UA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9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9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9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98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98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98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98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98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98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98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98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798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98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98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98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Чому файли можна стиснути</a:t>
            </a:r>
            <a:r>
              <a:rPr lang="ru-RU" sz="3000" b="1"/>
              <a:t>?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419100" y="922338"/>
            <a:ext cx="83867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 indent="-176213" defTabSz="2058988">
              <a:tabLst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</a:rPr>
              <a:t>Алгоритм RLE </a:t>
            </a:r>
            <a:r>
              <a:rPr lang="uk-UA" sz="2100"/>
              <a:t>(англ. </a:t>
            </a:r>
            <a:r>
              <a:rPr lang="en-US" sz="2100" i="1"/>
              <a:t>Run Length Encoding</a:t>
            </a:r>
            <a:r>
              <a:rPr lang="uk-UA" sz="2100" i="1"/>
              <a:t>, </a:t>
            </a:r>
            <a:r>
              <a:rPr lang="uk-UA" sz="2100"/>
              <a:t>кодування ланцюжка однакових символів, використовується для малюнків </a:t>
            </a:r>
            <a:r>
              <a:rPr lang="en-US" sz="2100" b="1"/>
              <a:t>*.bmp</a:t>
            </a:r>
            <a:r>
              <a:rPr lang="uk-UA" sz="2100"/>
              <a:t>)</a:t>
            </a:r>
            <a:endParaRPr lang="uk-UA" sz="2000"/>
          </a:p>
        </p:txBody>
      </p:sp>
      <p:graphicFrame>
        <p:nvGraphicFramePr>
          <p:cNvPr id="81953" name="Group 33"/>
          <p:cNvGraphicFramePr>
            <a:graphicFrameLocks noGrp="1"/>
          </p:cNvGraphicFramePr>
          <p:nvPr/>
        </p:nvGraphicFramePr>
        <p:xfrm>
          <a:off x="987425" y="2254250"/>
          <a:ext cx="4876800" cy="3619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969963" y="2641600"/>
            <a:ext cx="2455862" cy="190500"/>
            <a:chOff x="611" y="1664"/>
            <a:chExt cx="1913" cy="120"/>
          </a:xfrm>
        </p:grpSpPr>
        <p:sp>
          <p:nvSpPr>
            <p:cNvPr id="81956" name="Freeform 36"/>
            <p:cNvSpPr>
              <a:spLocks/>
            </p:cNvSpPr>
            <p:nvPr/>
          </p:nvSpPr>
          <p:spPr bwMode="auto">
            <a:xfrm>
              <a:off x="611" y="1664"/>
              <a:ext cx="975" cy="12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5" y="58"/>
                </a:cxn>
                <a:cxn ang="0">
                  <a:pos x="819" y="64"/>
                </a:cxn>
                <a:cxn ang="0">
                  <a:pos x="957" y="120"/>
                </a:cxn>
              </a:cxnLst>
              <a:rect l="0" t="0" r="r" b="b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1957" name="Freeform 37"/>
            <p:cNvSpPr>
              <a:spLocks/>
            </p:cNvSpPr>
            <p:nvPr/>
          </p:nvSpPr>
          <p:spPr bwMode="auto">
            <a:xfrm flipH="1">
              <a:off x="1549" y="1664"/>
              <a:ext cx="975" cy="12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5" y="58"/>
                </a:cxn>
                <a:cxn ang="0">
                  <a:pos x="819" y="64"/>
                </a:cxn>
                <a:cxn ang="0">
                  <a:pos x="957" y="120"/>
                </a:cxn>
              </a:cxnLst>
              <a:rect l="0" t="0" r="r" b="b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417888" y="2651125"/>
            <a:ext cx="2455862" cy="190500"/>
            <a:chOff x="611" y="1664"/>
            <a:chExt cx="1913" cy="120"/>
          </a:xfrm>
        </p:grpSpPr>
        <p:sp>
          <p:nvSpPr>
            <p:cNvPr id="81960" name="Freeform 40"/>
            <p:cNvSpPr>
              <a:spLocks/>
            </p:cNvSpPr>
            <p:nvPr/>
          </p:nvSpPr>
          <p:spPr bwMode="auto">
            <a:xfrm>
              <a:off x="611" y="1664"/>
              <a:ext cx="975" cy="12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5" y="58"/>
                </a:cxn>
                <a:cxn ang="0">
                  <a:pos x="819" y="64"/>
                </a:cxn>
                <a:cxn ang="0">
                  <a:pos x="957" y="120"/>
                </a:cxn>
              </a:cxnLst>
              <a:rect l="0" t="0" r="r" b="b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1961" name="Freeform 41"/>
            <p:cNvSpPr>
              <a:spLocks/>
            </p:cNvSpPr>
            <p:nvPr/>
          </p:nvSpPr>
          <p:spPr bwMode="auto">
            <a:xfrm flipH="1">
              <a:off x="1549" y="1664"/>
              <a:ext cx="975" cy="12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5" y="58"/>
                </a:cxn>
                <a:cxn ang="0">
                  <a:pos x="819" y="64"/>
                </a:cxn>
                <a:cxn ang="0">
                  <a:pos x="957" y="120"/>
                </a:cxn>
              </a:cxnLst>
              <a:rect l="0" t="0" r="r" b="b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1963" name="Rectangle 43"/>
          <p:cNvSpPr>
            <a:spLocks noChangeArrowheads="1"/>
          </p:cNvSpPr>
          <p:nvPr/>
        </p:nvSpPr>
        <p:spPr bwMode="auto">
          <a:xfrm>
            <a:off x="1931988" y="28035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200</a:t>
            </a:r>
            <a:endParaRPr lang="ru-RU"/>
          </a:p>
        </p:txBody>
      </p:sp>
      <p:sp>
        <p:nvSpPr>
          <p:cNvPr id="81964" name="Rectangle 44"/>
          <p:cNvSpPr>
            <a:spLocks noChangeArrowheads="1"/>
          </p:cNvSpPr>
          <p:nvPr/>
        </p:nvSpPr>
        <p:spPr bwMode="auto">
          <a:xfrm>
            <a:off x="4379913" y="281305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200</a:t>
            </a:r>
            <a:endParaRPr lang="ru-RU"/>
          </a:p>
        </p:txBody>
      </p:sp>
      <p:sp>
        <p:nvSpPr>
          <p:cNvPr id="81965" name="Rectangle 45"/>
          <p:cNvSpPr>
            <a:spLocks noChangeArrowheads="1"/>
          </p:cNvSpPr>
          <p:nvPr/>
        </p:nvSpPr>
        <p:spPr bwMode="auto">
          <a:xfrm>
            <a:off x="6116638" y="2232025"/>
            <a:ext cx="111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400 </a:t>
            </a:r>
            <a:r>
              <a:rPr lang="ru-RU"/>
              <a:t>байт</a:t>
            </a:r>
          </a:p>
        </p:txBody>
      </p:sp>
      <p:sp>
        <p:nvSpPr>
          <p:cNvPr id="81966" name="Rectangle 46"/>
          <p:cNvSpPr>
            <a:spLocks noChangeArrowheads="1"/>
          </p:cNvSpPr>
          <p:nvPr/>
        </p:nvSpPr>
        <p:spPr bwMode="auto">
          <a:xfrm>
            <a:off x="492125" y="1741488"/>
            <a:ext cx="1770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Файл </a:t>
            </a:r>
            <a:r>
              <a:rPr lang="en-US" sz="2000" b="1">
                <a:latin typeface="Courier New" pitchFamily="49" charset="0"/>
              </a:rPr>
              <a:t>qq.txt</a:t>
            </a:r>
            <a:endParaRPr lang="ru-RU" sz="2000" b="1">
              <a:latin typeface="Courier New" pitchFamily="49" charset="0"/>
            </a:endParaRPr>
          </a:p>
        </p:txBody>
      </p:sp>
      <p:sp>
        <p:nvSpPr>
          <p:cNvPr id="81967" name="Rectangle 47"/>
          <p:cNvSpPr>
            <a:spLocks noChangeArrowheads="1"/>
          </p:cNvSpPr>
          <p:nvPr/>
        </p:nvSpPr>
        <p:spPr bwMode="auto">
          <a:xfrm>
            <a:off x="492125" y="3176588"/>
            <a:ext cx="2968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Файл </a:t>
            </a:r>
            <a:r>
              <a:rPr lang="en-US" sz="2000" b="1">
                <a:latin typeface="Courier New" pitchFamily="49" charset="0"/>
              </a:rPr>
              <a:t>qq.rle </a:t>
            </a:r>
            <a:r>
              <a:rPr lang="en-US" sz="2000"/>
              <a:t>(</a:t>
            </a:r>
            <a:r>
              <a:rPr lang="ru-RU" sz="2000"/>
              <a:t>сжатый</a:t>
            </a:r>
            <a:r>
              <a:rPr lang="en-US" sz="2000"/>
              <a:t>)</a:t>
            </a:r>
            <a:endParaRPr lang="ru-RU" sz="2000"/>
          </a:p>
        </p:txBody>
      </p:sp>
      <p:graphicFrame>
        <p:nvGraphicFramePr>
          <p:cNvPr id="81989" name="Group 69"/>
          <p:cNvGraphicFramePr>
            <a:graphicFrameLocks noGrp="1"/>
          </p:cNvGraphicFramePr>
          <p:nvPr/>
        </p:nvGraphicFramePr>
        <p:xfrm>
          <a:off x="996950" y="3722688"/>
          <a:ext cx="2438400" cy="3619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990" name="Rectangle 70"/>
          <p:cNvSpPr>
            <a:spLocks noChangeArrowheads="1"/>
          </p:cNvSpPr>
          <p:nvPr/>
        </p:nvSpPr>
        <p:spPr bwMode="auto">
          <a:xfrm>
            <a:off x="3538538" y="37099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 </a:t>
            </a:r>
            <a:r>
              <a:rPr lang="ru-RU"/>
              <a:t>байта</a:t>
            </a:r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1789113" y="4260850"/>
            <a:ext cx="5418137" cy="663575"/>
            <a:chOff x="627" y="2445"/>
            <a:chExt cx="3413" cy="418"/>
          </a:xfrm>
        </p:grpSpPr>
        <p:sp>
          <p:nvSpPr>
            <p:cNvPr id="81992" name="Text Box 72"/>
            <p:cNvSpPr txBox="1">
              <a:spLocks noChangeArrowheads="1"/>
            </p:cNvSpPr>
            <p:nvPr/>
          </p:nvSpPr>
          <p:spPr bwMode="auto">
            <a:xfrm>
              <a:off x="921" y="2512"/>
              <a:ext cx="3119" cy="304"/>
            </a:xfrm>
            <a:prstGeom prst="rect">
              <a:avLst/>
            </a:prstGeom>
            <a:solidFill>
              <a:srgbClr val="D1D1FF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/>
                <a:t>  </a:t>
              </a:r>
              <a:r>
                <a:rPr lang="uk-UA" sz="2400" b="1"/>
                <a:t>Стиснення з втратою чи без</a:t>
              </a:r>
              <a:r>
                <a:rPr lang="en-US" sz="2400" b="1"/>
                <a:t>?</a:t>
              </a:r>
              <a:endParaRPr lang="ru-RU" sz="2400" b="1"/>
            </a:p>
          </p:txBody>
        </p:sp>
        <p:sp>
          <p:nvSpPr>
            <p:cNvPr id="81993" name="Oval 73"/>
            <p:cNvSpPr>
              <a:spLocks noChangeArrowheads="1"/>
            </p:cNvSpPr>
            <p:nvPr/>
          </p:nvSpPr>
          <p:spPr bwMode="auto">
            <a:xfrm>
              <a:off x="627" y="2445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4400" b="1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b="1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81995" name="AutoShape 75"/>
          <p:cNvSpPr>
            <a:spLocks noChangeArrowheads="1"/>
          </p:cNvSpPr>
          <p:nvPr/>
        </p:nvSpPr>
        <p:spPr bwMode="auto">
          <a:xfrm>
            <a:off x="5218113" y="3203575"/>
            <a:ext cx="3319462" cy="501650"/>
          </a:xfrm>
          <a:prstGeom prst="wedgeRoundRectCallout">
            <a:avLst>
              <a:gd name="adj1" fmla="val -72380"/>
              <a:gd name="adj2" fmla="val 92088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2000" b="1"/>
              <a:t>стиснення в 100 разів!</a:t>
            </a:r>
          </a:p>
        </p:txBody>
      </p:sp>
      <p:sp>
        <p:nvSpPr>
          <p:cNvPr id="81996" name="Rectangle 76"/>
          <p:cNvSpPr>
            <a:spLocks noChangeArrowheads="1"/>
          </p:cNvSpPr>
          <p:nvPr/>
        </p:nvSpPr>
        <p:spPr bwMode="auto">
          <a:xfrm>
            <a:off x="498475" y="5202238"/>
            <a:ext cx="8297863" cy="814387"/>
          </a:xfrm>
          <a:prstGeom prst="rect">
            <a:avLst/>
          </a:prstGeom>
          <a:solidFill>
            <a:srgbClr val="E6E6E6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58988">
              <a:tabLst>
                <a:tab pos="1081088" algn="l"/>
                <a:tab pos="1884363" algn="l"/>
              </a:tabLst>
            </a:pPr>
            <a:r>
              <a:rPr lang="uk-UA" sz="2100"/>
              <a:t>Стиснення можливе, якщо в даних є символи які повторюються або ланцюжок символів, стиснення “усуває” цю </a:t>
            </a:r>
            <a:r>
              <a:rPr lang="uk-UA" sz="2100" b="1"/>
              <a:t>надлишковість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  <p:bldP spid="81963" grpId="0"/>
      <p:bldP spid="81964" grpId="0"/>
      <p:bldP spid="81965" grpId="0"/>
      <p:bldP spid="81966" grpId="0"/>
      <p:bldP spid="81967" grpId="0"/>
      <p:bldP spid="81990" grpId="0"/>
      <p:bldP spid="81995" grpId="0" animBg="1"/>
      <p:bldP spid="819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Чому файли можна стиснути</a:t>
            </a:r>
            <a:r>
              <a:rPr lang="ru-RU" sz="3000" b="1"/>
              <a:t>?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374650" y="804863"/>
            <a:ext cx="8423275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58988">
              <a:tabLst>
                <a:tab pos="628650" algn="l"/>
                <a:tab pos="1081088" algn="l"/>
                <a:tab pos="1884363" algn="l"/>
              </a:tabLst>
            </a:pPr>
            <a:r>
              <a:rPr lang="uk-UA" sz="1900" b="1">
                <a:solidFill>
                  <a:schemeClr val="accent2"/>
                </a:solidFill>
              </a:rPr>
              <a:t>Загальний підхід:</a:t>
            </a:r>
            <a:r>
              <a:rPr lang="uk-UA" sz="1900"/>
              <a:t> </a:t>
            </a:r>
          </a:p>
          <a:p>
            <a:pPr marL="534988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sz="1900"/>
              <a:t>знайти в даних ланцюжки символів які повторюються</a:t>
            </a:r>
          </a:p>
          <a:p>
            <a:pPr marL="534988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sz="1900"/>
              <a:t>позначити їх короткими кодами (бітовими, часто різної довжини)</a:t>
            </a:r>
          </a:p>
          <a:p>
            <a:pPr marL="534988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sz="1900"/>
              <a:t>в початок стисненого файлу записати словник</a:t>
            </a:r>
          </a:p>
          <a:p>
            <a:pPr defTabSz="2058988">
              <a:spcBef>
                <a:spcPct val="50000"/>
              </a:spcBef>
              <a:tabLst>
                <a:tab pos="628650" algn="l"/>
                <a:tab pos="1081088" algn="l"/>
                <a:tab pos="1884363" algn="l"/>
              </a:tabLst>
            </a:pPr>
            <a:r>
              <a:rPr lang="uk-UA" sz="1900" b="1">
                <a:solidFill>
                  <a:schemeClr val="accent2"/>
                </a:solidFill>
              </a:rPr>
              <a:t>Ефективні алгоритми:</a:t>
            </a:r>
            <a:r>
              <a:rPr lang="uk-UA" sz="1900"/>
              <a:t> </a:t>
            </a:r>
          </a:p>
          <a:p>
            <a:pPr marL="534988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sz="1900"/>
              <a:t> </a:t>
            </a:r>
            <a:r>
              <a:rPr lang="uk-UA"/>
              <a:t>алгоритм </a:t>
            </a:r>
            <a:r>
              <a:rPr lang="uk-UA" sz="1900"/>
              <a:t>Хаффмана </a:t>
            </a:r>
          </a:p>
          <a:p>
            <a:pPr marL="534988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/>
              <a:t> алгоритм</a:t>
            </a:r>
            <a:r>
              <a:rPr lang="uk-UA" sz="1900"/>
              <a:t> LZW (Лемпела-Зіва-Велча)</a:t>
            </a:r>
          </a:p>
          <a:p>
            <a:pPr marL="534988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sz="1900"/>
              <a:t> алгоритм </a:t>
            </a:r>
            <a:r>
              <a:rPr lang="uk-UA"/>
              <a:t>PPM (WinRAR)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3298825" y="3441700"/>
            <a:ext cx="217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chemeClr val="accent2"/>
                </a:solidFill>
              </a:rPr>
              <a:t>Стискаються</a:t>
            </a:r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558800" y="4548188"/>
            <a:ext cx="3613150" cy="1900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 indent="-176213">
              <a:buFont typeface="Wingdings" pitchFamily="2" charset="2"/>
              <a:buChar char="§"/>
            </a:pPr>
            <a:r>
              <a:rPr lang="uk-UA"/>
              <a:t>тексти</a:t>
            </a:r>
            <a:r>
              <a:rPr lang="ru-RU"/>
              <a:t> (</a:t>
            </a:r>
            <a:r>
              <a:rPr lang="ru-RU" sz="2000" b="1">
                <a:latin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</a:rPr>
              <a:t>.txt</a:t>
            </a:r>
            <a:r>
              <a:rPr lang="ru-RU"/>
              <a:t>)</a:t>
            </a:r>
            <a:endParaRPr lang="en-US"/>
          </a:p>
          <a:p>
            <a:pPr marL="176213" indent="-176213">
              <a:buFont typeface="Wingdings" pitchFamily="2" charset="2"/>
              <a:buChar char="§"/>
            </a:pPr>
            <a:r>
              <a:rPr lang="uk-UA"/>
              <a:t>документи</a:t>
            </a:r>
            <a:r>
              <a:rPr lang="ru-RU"/>
              <a:t> (</a:t>
            </a:r>
            <a:r>
              <a:rPr lang="ru-RU" sz="2000" b="1">
                <a:latin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</a:rPr>
              <a:t>.doc</a:t>
            </a:r>
            <a:r>
              <a:rPr lang="ru-RU" sz="2000" b="1">
                <a:latin typeface="Courier New" pitchFamily="49" charset="0"/>
              </a:rPr>
              <a:t>, *</a:t>
            </a:r>
            <a:r>
              <a:rPr lang="en-US" sz="2000" b="1">
                <a:latin typeface="Courier New" pitchFamily="49" charset="0"/>
              </a:rPr>
              <a:t>.xls</a:t>
            </a:r>
            <a:r>
              <a:rPr lang="ru-RU"/>
              <a:t>)</a:t>
            </a:r>
            <a:endParaRPr lang="en-US"/>
          </a:p>
          <a:p>
            <a:pPr marL="176213" indent="-176213">
              <a:buFont typeface="Wingdings" pitchFamily="2" charset="2"/>
              <a:buChar char="§"/>
            </a:pPr>
            <a:r>
              <a:rPr lang="uk-UA"/>
              <a:t>нестиснені малюнки</a:t>
            </a:r>
            <a:r>
              <a:rPr lang="ru-RU"/>
              <a:t>  (</a:t>
            </a:r>
            <a:r>
              <a:rPr lang="ru-RU" sz="2000" b="1">
                <a:latin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</a:rPr>
              <a:t>.bmp</a:t>
            </a:r>
            <a:r>
              <a:rPr lang="ru-RU"/>
              <a:t>)</a:t>
            </a:r>
            <a:endParaRPr lang="en-US"/>
          </a:p>
          <a:p>
            <a:pPr marL="176213" indent="-176213">
              <a:buFont typeface="Wingdings" pitchFamily="2" charset="2"/>
              <a:buChar char="§"/>
            </a:pPr>
            <a:r>
              <a:rPr lang="uk-UA"/>
              <a:t>нестиснений звук</a:t>
            </a:r>
            <a:r>
              <a:rPr lang="ru-RU"/>
              <a:t> </a:t>
            </a:r>
            <a:r>
              <a:rPr lang="en-US"/>
              <a:t>(</a:t>
            </a:r>
            <a:r>
              <a:rPr lang="ru-RU" sz="2000" b="1">
                <a:latin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</a:rPr>
              <a:t>.wav</a:t>
            </a:r>
            <a:r>
              <a:rPr lang="en-US"/>
              <a:t>)</a:t>
            </a:r>
          </a:p>
          <a:p>
            <a:pPr marL="176213" indent="-176213">
              <a:buFont typeface="Wingdings" pitchFamily="2" charset="2"/>
              <a:buChar char="§"/>
            </a:pPr>
            <a:r>
              <a:rPr lang="uk-UA"/>
              <a:t>нестиснене відео</a:t>
            </a:r>
            <a:r>
              <a:rPr lang="ru-RU"/>
              <a:t> </a:t>
            </a:r>
            <a:r>
              <a:rPr lang="en-US"/>
              <a:t>(</a:t>
            </a:r>
            <a:r>
              <a:rPr lang="ru-RU" sz="2000" b="1">
                <a:latin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</a:rPr>
              <a:t>.avi</a:t>
            </a:r>
            <a:r>
              <a:rPr lang="en-US"/>
              <a:t>)</a:t>
            </a:r>
            <a:endParaRPr lang="ru-RU"/>
          </a:p>
          <a:p>
            <a:pPr marL="176213" indent="-176213">
              <a:buFont typeface="Wingdings" pitchFamily="2" charset="2"/>
              <a:buChar char="§"/>
            </a:pPr>
            <a:endParaRPr lang="ru-RU"/>
          </a:p>
        </p:txBody>
      </p:sp>
      <p:sp>
        <p:nvSpPr>
          <p:cNvPr id="83977" name="AutoShape 9"/>
          <p:cNvSpPr>
            <a:spLocks noChangeArrowheads="1"/>
          </p:cNvSpPr>
          <p:nvPr/>
        </p:nvSpPr>
        <p:spPr bwMode="auto">
          <a:xfrm>
            <a:off x="1535113" y="4157663"/>
            <a:ext cx="1662112" cy="388937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/>
              <a:t>добре</a:t>
            </a:r>
          </a:p>
        </p:txBody>
      </p:sp>
      <p:sp>
        <p:nvSpPr>
          <p:cNvPr id="83978" name="AutoShape 10"/>
          <p:cNvSpPr>
            <a:spLocks noChangeArrowheads="1"/>
          </p:cNvSpPr>
          <p:nvPr/>
        </p:nvSpPr>
        <p:spPr bwMode="auto">
          <a:xfrm>
            <a:off x="5586413" y="4157663"/>
            <a:ext cx="1662112" cy="388937"/>
          </a:xfrm>
          <a:prstGeom prst="roundRect">
            <a:avLst>
              <a:gd name="adj" fmla="val 16667"/>
            </a:avLst>
          </a:prstGeom>
          <a:solidFill>
            <a:srgbClr val="E6E6E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/>
              <a:t>погано</a:t>
            </a: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4343400" y="4548188"/>
            <a:ext cx="4149725" cy="1900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 indent="-176213">
              <a:buFont typeface="Wingdings" pitchFamily="2" charset="2"/>
              <a:buChar char="§"/>
            </a:pPr>
            <a:r>
              <a:rPr lang="uk-UA"/>
              <a:t>випадкові дані</a:t>
            </a:r>
          </a:p>
          <a:p>
            <a:pPr marL="176213" indent="-176213">
              <a:buFont typeface="Wingdings" pitchFamily="2" charset="2"/>
              <a:buChar char="§"/>
            </a:pPr>
            <a:r>
              <a:rPr lang="uk-UA"/>
              <a:t>програми</a:t>
            </a:r>
            <a:r>
              <a:rPr lang="ru-RU"/>
              <a:t> (</a:t>
            </a:r>
            <a:r>
              <a:rPr lang="ru-RU" sz="2000" b="1">
                <a:latin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</a:rPr>
              <a:t>.exe</a:t>
            </a:r>
            <a:r>
              <a:rPr lang="ru-RU"/>
              <a:t>)</a:t>
            </a:r>
          </a:p>
          <a:p>
            <a:pPr marL="176213" indent="-176213">
              <a:buFont typeface="Wingdings" pitchFamily="2" charset="2"/>
              <a:buChar char="§"/>
            </a:pPr>
            <a:r>
              <a:rPr lang="uk-UA"/>
              <a:t>стиснені малюнки</a:t>
            </a:r>
            <a:r>
              <a:rPr lang="ru-RU"/>
              <a:t> (</a:t>
            </a:r>
            <a:r>
              <a:rPr lang="ru-RU" sz="2000" b="1">
                <a:latin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</a:rPr>
              <a:t>.gif, *.jpg, *.png, *.tif, …</a:t>
            </a:r>
            <a:r>
              <a:rPr lang="ru-RU"/>
              <a:t>)</a:t>
            </a:r>
            <a:endParaRPr lang="en-US"/>
          </a:p>
          <a:p>
            <a:pPr marL="176213" indent="-176213">
              <a:buFont typeface="Wingdings" pitchFamily="2" charset="2"/>
              <a:buChar char="§"/>
            </a:pPr>
            <a:r>
              <a:rPr lang="uk-UA"/>
              <a:t>стиснений звук</a:t>
            </a:r>
            <a:r>
              <a:rPr lang="ru-RU"/>
              <a:t> </a:t>
            </a:r>
            <a:r>
              <a:rPr lang="en-US"/>
              <a:t>(</a:t>
            </a:r>
            <a:r>
              <a:rPr lang="ru-RU" sz="2000" b="1">
                <a:latin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</a:rPr>
              <a:t>.mp3, *.wma</a:t>
            </a:r>
            <a:r>
              <a:rPr lang="en-US"/>
              <a:t>)</a:t>
            </a:r>
          </a:p>
          <a:p>
            <a:pPr marL="176213" indent="-176213">
              <a:buFont typeface="Wingdings" pitchFamily="2" charset="2"/>
              <a:buChar char="§"/>
            </a:pPr>
            <a:r>
              <a:rPr lang="uk-UA"/>
              <a:t>стиснене відео</a:t>
            </a:r>
            <a:r>
              <a:rPr lang="ru-RU"/>
              <a:t> </a:t>
            </a:r>
            <a:r>
              <a:rPr lang="en-US"/>
              <a:t>(</a:t>
            </a:r>
            <a:r>
              <a:rPr lang="ru-RU" sz="2000" b="1">
                <a:latin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</a:rPr>
              <a:t>.mpg, *.wmv</a:t>
            </a:r>
            <a:r>
              <a:rPr lang="en-US"/>
              <a:t>)</a:t>
            </a:r>
            <a:endParaRPr lang="ru-RU"/>
          </a:p>
        </p:txBody>
      </p:sp>
      <p:sp>
        <p:nvSpPr>
          <p:cNvPr id="83983" name="AutoShape 15"/>
          <p:cNvSpPr>
            <a:spLocks noChangeArrowheads="1"/>
          </p:cNvSpPr>
          <p:nvPr/>
        </p:nvSpPr>
        <p:spPr bwMode="auto">
          <a:xfrm rot="-1380222">
            <a:off x="3184525" y="3887788"/>
            <a:ext cx="582613" cy="323850"/>
          </a:xfrm>
          <a:prstGeom prst="leftArrow">
            <a:avLst>
              <a:gd name="adj1" fmla="val 50000"/>
              <a:gd name="adj2" fmla="val 44976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984" name="AutoShape 16"/>
          <p:cNvSpPr>
            <a:spLocks noChangeArrowheads="1"/>
          </p:cNvSpPr>
          <p:nvPr/>
        </p:nvSpPr>
        <p:spPr bwMode="auto">
          <a:xfrm rot="1380222" flipH="1">
            <a:off x="5022850" y="3878263"/>
            <a:ext cx="582613" cy="323850"/>
          </a:xfrm>
          <a:prstGeom prst="leftArrow">
            <a:avLst>
              <a:gd name="adj1" fmla="val 50000"/>
              <a:gd name="adj2" fmla="val 44976"/>
            </a:avLst>
          </a:prstGeom>
          <a:solidFill>
            <a:srgbClr val="E6E6E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3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39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39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39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3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3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39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39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39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39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3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3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3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3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3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build="p" bldLvl="2"/>
      <p:bldP spid="83974" grpId="0"/>
      <p:bldP spid="83976" grpId="0" build="p" animBg="1"/>
      <p:bldP spid="83977" grpId="0" animBg="1"/>
      <p:bldP spid="83978" grpId="0" animBg="1"/>
      <p:bldP spid="83980" grpId="0" build="p" animBg="1"/>
      <p:bldP spid="83983" grpId="0" animBg="1"/>
      <p:bldP spid="839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Спеціальні типи архівів 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374650" y="906463"/>
            <a:ext cx="8423275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 indent="-176213" defTabSz="2058988">
              <a:tabLst>
                <a:tab pos="628650" algn="l"/>
                <a:tab pos="1081088" algn="l"/>
                <a:tab pos="1884363" algn="l"/>
              </a:tabLst>
            </a:pPr>
            <a:r>
              <a:rPr lang="en-US" sz="2100" b="1" dirty="0">
                <a:solidFill>
                  <a:schemeClr val="accent2"/>
                </a:solidFill>
              </a:rPr>
              <a:t>SFX-</a:t>
            </a:r>
            <a:r>
              <a:rPr lang="uk-UA" sz="2100" b="1" dirty="0">
                <a:solidFill>
                  <a:schemeClr val="accent2"/>
                </a:solidFill>
              </a:rPr>
              <a:t>архів</a:t>
            </a:r>
            <a:r>
              <a:rPr lang="ru-RU" sz="2100" b="1" dirty="0">
                <a:solidFill>
                  <a:schemeClr val="accent2"/>
                </a:solidFill>
              </a:rPr>
              <a:t> (англ. </a:t>
            </a:r>
            <a:r>
              <a:rPr lang="en-US" sz="2100" b="1" i="1" dirty="0" err="1">
                <a:solidFill>
                  <a:schemeClr val="accent2"/>
                </a:solidFill>
              </a:rPr>
              <a:t>SelF</a:t>
            </a:r>
            <a:r>
              <a:rPr lang="en-US" sz="2100" b="1" i="1" dirty="0">
                <a:solidFill>
                  <a:schemeClr val="accent2"/>
                </a:solidFill>
              </a:rPr>
              <a:t> </a:t>
            </a:r>
            <a:r>
              <a:rPr lang="en-US" sz="2100" b="1" i="1" dirty="0" err="1">
                <a:solidFill>
                  <a:schemeClr val="accent2"/>
                </a:solidFill>
              </a:rPr>
              <a:t>eXtracting</a:t>
            </a:r>
            <a:r>
              <a:rPr lang="en-US" sz="2100" b="1" i="1" dirty="0">
                <a:solidFill>
                  <a:schemeClr val="accent2"/>
                </a:solidFill>
              </a:rPr>
              <a:t> - </a:t>
            </a:r>
            <a:r>
              <a:rPr lang="uk-UA" sz="2100" b="1" i="1" dirty="0" err="1">
                <a:solidFill>
                  <a:schemeClr val="accent2"/>
                </a:solidFill>
              </a:rPr>
              <a:t>саморозпаковующийся</a:t>
            </a:r>
            <a:r>
              <a:rPr lang="uk-UA" sz="2100" b="1" dirty="0">
                <a:solidFill>
                  <a:schemeClr val="accent2"/>
                </a:solidFill>
              </a:rPr>
              <a:t>)</a:t>
            </a:r>
            <a:r>
              <a:rPr lang="uk-UA" sz="2100" dirty="0"/>
              <a:t> – це файл з розширенням </a:t>
            </a:r>
            <a:r>
              <a:rPr lang="en-US" sz="2100" b="1" dirty="0"/>
              <a:t>*.exe</a:t>
            </a:r>
            <a:r>
              <a:rPr lang="uk-UA" sz="2100" dirty="0"/>
              <a:t>, який містить стиснені дані і програму розпакування (близько 15 </a:t>
            </a:r>
            <a:r>
              <a:rPr lang="uk-UA" sz="2100" dirty="0" err="1"/>
              <a:t>Кб</a:t>
            </a:r>
            <a:r>
              <a:rPr lang="uk-UA" sz="2100" dirty="0"/>
              <a:t>).</a:t>
            </a:r>
          </a:p>
          <a:p>
            <a:pPr marL="176213" indent="-176213" defTabSz="2058988">
              <a:spcBef>
                <a:spcPct val="450000"/>
              </a:spcBef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 dirty="0">
                <a:solidFill>
                  <a:schemeClr val="accent2"/>
                </a:solidFill>
              </a:rPr>
              <a:t>Багатотомний архів </a:t>
            </a:r>
            <a:r>
              <a:rPr lang="uk-UA" sz="2100" dirty="0"/>
              <a:t>– це архів, розбитий на декілька частин.</a:t>
            </a:r>
          </a:p>
          <a:p>
            <a:pPr marL="176213" indent="-176213" defTabSz="2058988">
              <a:spcBef>
                <a:spcPct val="20000"/>
              </a:spcBef>
              <a:tabLst>
                <a:tab pos="628650" algn="l"/>
                <a:tab pos="1081088" algn="l"/>
                <a:tab pos="1884363" algn="l"/>
              </a:tabLst>
            </a:pPr>
            <a:r>
              <a:rPr lang="uk-UA" sz="1900" b="1" dirty="0"/>
              <a:t>	Мета:</a:t>
            </a:r>
          </a:p>
          <a:p>
            <a:pPr marL="622300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dirty="0"/>
              <a:t>перенесення через дискети</a:t>
            </a:r>
          </a:p>
          <a:p>
            <a:pPr marL="622300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dirty="0"/>
              <a:t>зручність скачування через Інтернет</a:t>
            </a:r>
          </a:p>
          <a:p>
            <a:pPr marL="176213" indent="-176213" defTabSz="2058988">
              <a:spcBef>
                <a:spcPct val="50000"/>
              </a:spcBef>
              <a:tabLst>
                <a:tab pos="628650" algn="l"/>
                <a:tab pos="1081088" algn="l"/>
                <a:tab pos="1884363" algn="l"/>
              </a:tabLst>
            </a:pPr>
            <a:r>
              <a:rPr lang="ru-RU" sz="1900" b="1" dirty="0"/>
              <a:t>	</a:t>
            </a:r>
            <a:r>
              <a:rPr lang="en-US" sz="1900" b="1" dirty="0" err="1"/>
              <a:t>WinRAR</a:t>
            </a:r>
            <a:r>
              <a:rPr lang="ru-RU" sz="1900" b="1" dirty="0"/>
              <a:t>:</a:t>
            </a:r>
          </a:p>
          <a:p>
            <a:pPr marL="622300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en-US" sz="2000" b="1" dirty="0">
                <a:latin typeface="Courier New" pitchFamily="49" charset="0"/>
              </a:rPr>
              <a:t>abc.rar, abc.r00, abc.r01,</a:t>
            </a:r>
            <a:r>
              <a:rPr lang="en-US" dirty="0"/>
              <a:t> ….</a:t>
            </a:r>
            <a:endParaRPr lang="ru-RU" dirty="0"/>
          </a:p>
          <a:p>
            <a:pPr marL="622300" lvl="1" indent="-266700" defTabSz="2058988">
              <a:buFont typeface="Wingdings" pitchFamily="2" charset="2"/>
              <a:buChar char="q"/>
              <a:tabLst>
                <a:tab pos="628650" algn="l"/>
                <a:tab pos="1081088" algn="l"/>
                <a:tab pos="1884363" algn="l"/>
              </a:tabLst>
            </a:pPr>
            <a:r>
              <a:rPr lang="uk-UA" dirty="0"/>
              <a:t>багатотомний</a:t>
            </a:r>
            <a:r>
              <a:rPr lang="ru-RU" dirty="0"/>
              <a:t> </a:t>
            </a:r>
            <a:r>
              <a:rPr lang="en-US" dirty="0"/>
              <a:t>SFX-</a:t>
            </a:r>
            <a:r>
              <a:rPr lang="uk-UA" dirty="0"/>
              <a:t>архів</a:t>
            </a:r>
            <a:r>
              <a:rPr lang="en-US" dirty="0"/>
              <a:t>: </a:t>
            </a:r>
            <a:r>
              <a:rPr lang="en-US" sz="2000" b="1" dirty="0">
                <a:latin typeface="Courier New" pitchFamily="49" charset="0"/>
              </a:rPr>
              <a:t>abc.exe, abc.r00, abc.r01,</a:t>
            </a:r>
            <a:r>
              <a:rPr lang="en-US" dirty="0"/>
              <a:t> ….</a:t>
            </a:r>
            <a:endParaRPr lang="ru-RU" sz="2100" dirty="0"/>
          </a:p>
        </p:txBody>
      </p:sp>
      <p:sp>
        <p:nvSpPr>
          <p:cNvPr id="86029" name="Rectangle 13"/>
          <p:cNvSpPr>
            <a:spLocks noChangeArrowheads="1"/>
          </p:cNvSpPr>
          <p:nvPr/>
        </p:nvSpPr>
        <p:spPr bwMode="auto">
          <a:xfrm>
            <a:off x="971550" y="1997075"/>
            <a:ext cx="6973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Tx/>
              <a:buAutoNum type="arabicParenR"/>
            </a:pPr>
            <a:r>
              <a:rPr lang="uk-UA" dirty="0"/>
              <a:t>для розпакування не потрібен </a:t>
            </a:r>
            <a:r>
              <a:rPr lang="uk-UA" dirty="0" err="1"/>
              <a:t>архіватор</a:t>
            </a:r>
            <a:endParaRPr lang="uk-UA" dirty="0"/>
          </a:p>
          <a:p>
            <a:pPr marL="342900" indent="-342900">
              <a:buFontTx/>
              <a:buAutoNum type="arabicParenR"/>
            </a:pPr>
            <a:r>
              <a:rPr lang="uk-UA" dirty="0"/>
              <a:t>може розпаковувати некваліфікований користувач</a:t>
            </a:r>
          </a:p>
        </p:txBody>
      </p:sp>
      <p:sp>
        <p:nvSpPr>
          <p:cNvPr id="86034" name="Rectangle 18"/>
          <p:cNvSpPr>
            <a:spLocks noChangeArrowheads="1"/>
          </p:cNvSpPr>
          <p:nvPr/>
        </p:nvSpPr>
        <p:spPr bwMode="auto">
          <a:xfrm>
            <a:off x="969963" y="2689225"/>
            <a:ext cx="56896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Tx/>
              <a:buAutoNum type="arabicParenR"/>
            </a:pPr>
            <a:r>
              <a:rPr lang="uk-UA"/>
              <a:t>збільшення розміру файлу</a:t>
            </a:r>
          </a:p>
          <a:p>
            <a:pPr marL="342900" indent="-342900">
              <a:buFontTx/>
              <a:buAutoNum type="arabicParenR"/>
            </a:pPr>
            <a:r>
              <a:rPr lang="uk-UA"/>
              <a:t>небезпека зараження вірусами</a:t>
            </a:r>
          </a:p>
        </p:txBody>
      </p:sp>
      <p:sp>
        <p:nvSpPr>
          <p:cNvPr id="16" name="Хрест 15"/>
          <p:cNvSpPr/>
          <p:nvPr/>
        </p:nvSpPr>
        <p:spPr>
          <a:xfrm>
            <a:off x="714348" y="2071678"/>
            <a:ext cx="214314" cy="214314"/>
          </a:xfrm>
          <a:prstGeom prst="pl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кутник 16"/>
          <p:cNvSpPr/>
          <p:nvPr/>
        </p:nvSpPr>
        <p:spPr>
          <a:xfrm>
            <a:off x="714348" y="2786058"/>
            <a:ext cx="214314" cy="7143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6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6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60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60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build="p" bldLvl="2"/>
      <p:bldP spid="86029" grpId="0"/>
      <p:bldP spid="860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Архіватор</a:t>
            </a:r>
            <a:r>
              <a:rPr lang="ru-RU" sz="3000" b="1"/>
              <a:t> </a:t>
            </a:r>
            <a:r>
              <a:rPr lang="en-US" sz="3000" b="1"/>
              <a:t>WinRAR (</a:t>
            </a:r>
            <a:r>
              <a:rPr lang="ru-RU" sz="3000" i="1"/>
              <a:t>Е. Рошал</a:t>
            </a:r>
            <a:r>
              <a:rPr lang="en-US" sz="3000" b="1"/>
              <a:t>)</a:t>
            </a:r>
            <a:endParaRPr lang="ru-RU" sz="3000" b="1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74650" y="906463"/>
            <a:ext cx="84232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 indent="-176213" defTabSz="2058988"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</a:rPr>
              <a:t>Завантаження</a:t>
            </a:r>
            <a:r>
              <a:rPr lang="ru-RU" sz="2100" b="1">
                <a:solidFill>
                  <a:schemeClr val="accent2"/>
                </a:solidFill>
              </a:rPr>
              <a:t>: </a:t>
            </a:r>
            <a:r>
              <a:rPr lang="ru-RU" sz="2100" i="1"/>
              <a:t>Пуск – </a:t>
            </a:r>
            <a:r>
              <a:rPr lang="en-US" sz="2100" i="1"/>
              <a:t>WinRAR</a:t>
            </a:r>
          </a:p>
        </p:txBody>
      </p:sp>
      <p:pic>
        <p:nvPicPr>
          <p:cNvPr id="8807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03563" y="1546225"/>
            <a:ext cx="54102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331788" y="1476375"/>
            <a:ext cx="2354262" cy="631825"/>
          </a:xfrm>
          <a:prstGeom prst="wedgeRoundRectCallout">
            <a:avLst>
              <a:gd name="adj1" fmla="val 73468"/>
              <a:gd name="adj2" fmla="val 70102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стиснути виділені файли</a:t>
            </a:r>
          </a:p>
        </p:txBody>
      </p:sp>
      <p:sp>
        <p:nvSpPr>
          <p:cNvPr id="88072" name="AutoShape 8"/>
          <p:cNvSpPr>
            <a:spLocks noChangeArrowheads="1"/>
          </p:cNvSpPr>
          <p:nvPr/>
        </p:nvSpPr>
        <p:spPr bwMode="auto">
          <a:xfrm>
            <a:off x="4645025" y="1042988"/>
            <a:ext cx="2354263" cy="446087"/>
          </a:xfrm>
          <a:prstGeom prst="wedgeRoundRectCallout">
            <a:avLst>
              <a:gd name="adj1" fmla="val -68208"/>
              <a:gd name="adj2" fmla="val 167440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розпакувати архів</a:t>
            </a:r>
          </a:p>
        </p:txBody>
      </p:sp>
      <p:sp>
        <p:nvSpPr>
          <p:cNvPr id="88073" name="AutoShape 9"/>
          <p:cNvSpPr>
            <a:spLocks noChangeArrowheads="1"/>
          </p:cNvSpPr>
          <p:nvPr/>
        </p:nvSpPr>
        <p:spPr bwMode="auto">
          <a:xfrm>
            <a:off x="3675063" y="5837238"/>
            <a:ext cx="2354262" cy="446087"/>
          </a:xfrm>
          <a:prstGeom prst="wedgeRoundRectCallout">
            <a:avLst>
              <a:gd name="adj1" fmla="val -59981"/>
              <a:gd name="adj2" fmla="val -163880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змінити пароль</a:t>
            </a:r>
          </a:p>
        </p:txBody>
      </p:sp>
      <p:sp>
        <p:nvSpPr>
          <p:cNvPr id="88074" name="AutoShape 10"/>
          <p:cNvSpPr>
            <a:spLocks noChangeArrowheads="1"/>
          </p:cNvSpPr>
          <p:nvPr/>
        </p:nvSpPr>
        <p:spPr bwMode="auto">
          <a:xfrm>
            <a:off x="1265238" y="5984875"/>
            <a:ext cx="1800225" cy="446088"/>
          </a:xfrm>
          <a:prstGeom prst="wedgeRoundRectCallout">
            <a:avLst>
              <a:gd name="adj1" fmla="val 56968"/>
              <a:gd name="adj2" fmla="val -194838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змінити диск</a:t>
            </a:r>
          </a:p>
        </p:txBody>
      </p:sp>
      <p:sp>
        <p:nvSpPr>
          <p:cNvPr id="88075" name="AutoShape 11"/>
          <p:cNvSpPr>
            <a:spLocks noChangeArrowheads="1"/>
          </p:cNvSpPr>
          <p:nvPr/>
        </p:nvSpPr>
        <p:spPr bwMode="auto">
          <a:xfrm>
            <a:off x="563563" y="3665538"/>
            <a:ext cx="1809750" cy="927100"/>
          </a:xfrm>
          <a:prstGeom prst="wedgeRoundRectCallout">
            <a:avLst>
              <a:gd name="adj1" fmla="val 92630"/>
              <a:gd name="adj2" fmla="val -22944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подвійний клік ЛКМ: ввійти в архів</a:t>
            </a:r>
          </a:p>
        </p:txBody>
      </p:sp>
      <p:sp>
        <p:nvSpPr>
          <p:cNvPr id="88076" name="AutoShape 12"/>
          <p:cNvSpPr>
            <a:spLocks noChangeArrowheads="1"/>
          </p:cNvSpPr>
          <p:nvPr/>
        </p:nvSpPr>
        <p:spPr bwMode="auto">
          <a:xfrm>
            <a:off x="730250" y="2541588"/>
            <a:ext cx="1412875" cy="584200"/>
          </a:xfrm>
          <a:prstGeom prst="wedgeRoundRectCallout">
            <a:avLst>
              <a:gd name="adj1" fmla="val 125616"/>
              <a:gd name="adj2" fmla="val -24727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вийти з папки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1" grpId="0" animBg="1"/>
      <p:bldP spid="88072" grpId="0" animBg="1"/>
      <p:bldP spid="88073" grpId="0" animBg="1"/>
      <p:bldP spid="88074" grpId="0" animBg="1"/>
      <p:bldP spid="88075" grpId="0" animBg="1"/>
      <p:bldP spid="880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Архіватор </a:t>
            </a:r>
            <a:r>
              <a:rPr lang="en-US" sz="3000" b="1"/>
              <a:t>WinRAR: </a:t>
            </a:r>
            <a:r>
              <a:rPr lang="uk-UA" sz="3000" b="1"/>
              <a:t>стиснення</a:t>
            </a:r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1063" y="1338263"/>
            <a:ext cx="2409825" cy="3295650"/>
          </a:xfrm>
          <a:prstGeom prst="rect">
            <a:avLst/>
          </a:prstGeom>
          <a:noFill/>
        </p:spPr>
      </p:pic>
      <p:sp>
        <p:nvSpPr>
          <p:cNvPr id="90117" name="AutoShape 5"/>
          <p:cNvSpPr>
            <a:spLocks noChangeArrowheads="1"/>
          </p:cNvSpPr>
          <p:nvPr/>
        </p:nvSpPr>
        <p:spPr bwMode="auto">
          <a:xfrm>
            <a:off x="390525" y="896938"/>
            <a:ext cx="858838" cy="373062"/>
          </a:xfrm>
          <a:prstGeom prst="wedgeRoundRectCallout">
            <a:avLst>
              <a:gd name="adj1" fmla="val 49444"/>
              <a:gd name="adj2" fmla="val 200213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ru-RU" sz="1600" b="1"/>
              <a:t>ЛКМ</a:t>
            </a:r>
          </a:p>
        </p:txBody>
      </p:sp>
      <p:pic>
        <p:nvPicPr>
          <p:cNvPr id="901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24375" y="1851025"/>
            <a:ext cx="393382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0119" name="AutoShape 7"/>
          <p:cNvSpPr>
            <a:spLocks noChangeArrowheads="1"/>
          </p:cNvSpPr>
          <p:nvPr/>
        </p:nvSpPr>
        <p:spPr bwMode="auto">
          <a:xfrm>
            <a:off x="3382963" y="2892425"/>
            <a:ext cx="1042987" cy="622300"/>
          </a:xfrm>
          <a:prstGeom prst="wedgeRoundRectCallout">
            <a:avLst>
              <a:gd name="adj1" fmla="val 90333"/>
              <a:gd name="adj2" fmla="val 117856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тип архіву</a:t>
            </a:r>
          </a:p>
        </p:txBody>
      </p:sp>
      <p:sp>
        <p:nvSpPr>
          <p:cNvPr id="90121" name="AutoShape 9"/>
          <p:cNvSpPr>
            <a:spLocks noChangeArrowheads="1"/>
          </p:cNvSpPr>
          <p:nvPr/>
        </p:nvSpPr>
        <p:spPr bwMode="auto">
          <a:xfrm>
            <a:off x="8113713" y="3898900"/>
            <a:ext cx="858837" cy="373063"/>
          </a:xfrm>
          <a:prstGeom prst="wedgeRoundRectCallout">
            <a:avLst>
              <a:gd name="adj1" fmla="val -125972"/>
              <a:gd name="adj2" fmla="val -5319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en-US" sz="1600" b="1"/>
              <a:t>SFX</a:t>
            </a:r>
            <a:endParaRPr lang="ru-RU" sz="1600" b="1"/>
          </a:p>
        </p:txBody>
      </p:sp>
      <p:sp>
        <p:nvSpPr>
          <p:cNvPr id="90122" name="AutoShape 10"/>
          <p:cNvSpPr>
            <a:spLocks noChangeArrowheads="1"/>
          </p:cNvSpPr>
          <p:nvPr/>
        </p:nvSpPr>
        <p:spPr bwMode="auto">
          <a:xfrm>
            <a:off x="2027238" y="5091113"/>
            <a:ext cx="1855787" cy="593725"/>
          </a:xfrm>
          <a:prstGeom prst="wedgeRoundRectCallout">
            <a:avLst>
              <a:gd name="adj1" fmla="val 100981"/>
              <a:gd name="adj2" fmla="val -57755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багатотомні архіви</a:t>
            </a:r>
          </a:p>
        </p:txBody>
      </p:sp>
      <p:sp>
        <p:nvSpPr>
          <p:cNvPr id="90123" name="AutoShape 11"/>
          <p:cNvSpPr>
            <a:spLocks noChangeArrowheads="1"/>
          </p:cNvSpPr>
          <p:nvPr/>
        </p:nvSpPr>
        <p:spPr bwMode="auto">
          <a:xfrm>
            <a:off x="6386513" y="1119188"/>
            <a:ext cx="1282700" cy="373062"/>
          </a:xfrm>
          <a:prstGeom prst="wedgeRoundRectCallout">
            <a:avLst>
              <a:gd name="adj1" fmla="val -4333"/>
              <a:gd name="adj2" fmla="val 296810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пароль</a:t>
            </a:r>
          </a:p>
        </p:txBody>
      </p:sp>
      <p:sp>
        <p:nvSpPr>
          <p:cNvPr id="90124" name="AutoShape 12"/>
          <p:cNvSpPr>
            <a:spLocks noChangeArrowheads="1"/>
          </p:cNvSpPr>
          <p:nvPr/>
        </p:nvSpPr>
        <p:spPr bwMode="auto">
          <a:xfrm>
            <a:off x="3548063" y="1117600"/>
            <a:ext cx="1042987" cy="622300"/>
          </a:xfrm>
          <a:prstGeom prst="wedgeRoundRectCallout">
            <a:avLst>
              <a:gd name="adj1" fmla="val 73440"/>
              <a:gd name="adj2" fmla="val 235204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ім'я архіву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animBg="1"/>
      <p:bldP spid="90119" grpId="0" animBg="1"/>
      <p:bldP spid="90121" grpId="0" animBg="1"/>
      <p:bldP spid="90122" grpId="0" animBg="1"/>
      <p:bldP spid="90123" grpId="0" animBg="1"/>
      <p:bldP spid="901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Архіватор</a:t>
            </a:r>
            <a:r>
              <a:rPr lang="ru-RU" sz="3000" b="1"/>
              <a:t> </a:t>
            </a:r>
            <a:r>
              <a:rPr lang="en-US" sz="3000" b="1"/>
              <a:t>WinRAR: </a:t>
            </a:r>
            <a:r>
              <a:rPr lang="uk-UA" sz="3000" b="1"/>
              <a:t>розархівування</a:t>
            </a:r>
          </a:p>
        </p:txBody>
      </p:sp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188" y="1400175"/>
            <a:ext cx="2409825" cy="3267075"/>
          </a:xfrm>
          <a:prstGeom prst="rect">
            <a:avLst/>
          </a:prstGeom>
          <a:noFill/>
        </p:spPr>
      </p:pic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482600" y="896938"/>
            <a:ext cx="858838" cy="373062"/>
          </a:xfrm>
          <a:prstGeom prst="wedgeRoundRectCallout">
            <a:avLst>
              <a:gd name="adj1" fmla="val 51662"/>
              <a:gd name="adj2" fmla="val 215106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ru-RU" sz="1600" b="1"/>
              <a:t>ЛКМ</a:t>
            </a:r>
          </a:p>
        </p:txBody>
      </p:sp>
      <p:pic>
        <p:nvPicPr>
          <p:cNvPr id="9216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25" y="1717675"/>
            <a:ext cx="5105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3400425" y="1017588"/>
            <a:ext cx="2271713" cy="428625"/>
          </a:xfrm>
          <a:prstGeom prst="wedgeRoundRectCallout">
            <a:avLst>
              <a:gd name="adj1" fmla="val 245"/>
              <a:gd name="adj2" fmla="val 292963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куди розпакувати</a:t>
            </a:r>
            <a:r>
              <a:rPr lang="ru-RU" sz="1600" b="1"/>
              <a:t>?</a:t>
            </a:r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auto">
          <a:xfrm>
            <a:off x="6281738" y="4897438"/>
            <a:ext cx="2271712" cy="373062"/>
          </a:xfrm>
          <a:prstGeom prst="wedgeRoundRectCallout">
            <a:avLst>
              <a:gd name="adj1" fmla="val -22954"/>
              <a:gd name="adj2" fmla="val -190852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uk-UA" sz="1600" b="1"/>
              <a:t>вибір папки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 animBg="1"/>
      <p:bldP spid="92167" grpId="0" animBg="1"/>
      <p:bldP spid="921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Архіватор </a:t>
            </a:r>
            <a:r>
              <a:rPr lang="en-US" sz="3000" b="1"/>
              <a:t>WinRAR</a:t>
            </a:r>
            <a:r>
              <a:rPr lang="ru-RU" sz="3000" b="1"/>
              <a:t> в </a:t>
            </a:r>
            <a:r>
              <a:rPr lang="uk-UA" sz="3000" b="1"/>
              <a:t>Провіднику</a:t>
            </a: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80113" y="1265238"/>
            <a:ext cx="19335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2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300" y="1355725"/>
            <a:ext cx="19335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374650" y="906463"/>
            <a:ext cx="18018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 indent="-176213" defTabSz="2058988"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</a:rPr>
              <a:t>Стиснення</a:t>
            </a:r>
            <a:endParaRPr lang="uk-UA" sz="2100" i="1"/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4448175" y="879475"/>
            <a:ext cx="23971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 indent="-176213" defTabSz="2058988">
              <a:tabLst>
                <a:tab pos="628650" algn="l"/>
                <a:tab pos="1081088" algn="l"/>
                <a:tab pos="1884363" algn="l"/>
              </a:tabLst>
            </a:pPr>
            <a:r>
              <a:rPr lang="uk-UA" sz="2100" b="1">
                <a:solidFill>
                  <a:schemeClr val="accent2"/>
                </a:solidFill>
              </a:rPr>
              <a:t>Розархівування</a:t>
            </a:r>
            <a:endParaRPr lang="uk-UA" sz="2100" i="1"/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676275" y="4332288"/>
            <a:ext cx="858838" cy="373062"/>
          </a:xfrm>
          <a:prstGeom prst="wedgeRoundRectCallout">
            <a:avLst>
              <a:gd name="adj1" fmla="val 66819"/>
              <a:gd name="adj2" fmla="val -329574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ru-RU" sz="1600" b="1"/>
              <a:t>ПКМ</a:t>
            </a:r>
          </a:p>
        </p:txBody>
      </p:sp>
      <p:sp>
        <p:nvSpPr>
          <p:cNvPr id="94221" name="AutoShape 13"/>
          <p:cNvSpPr>
            <a:spLocks noChangeArrowheads="1"/>
          </p:cNvSpPr>
          <p:nvPr/>
        </p:nvSpPr>
        <p:spPr bwMode="auto">
          <a:xfrm>
            <a:off x="5003800" y="2265363"/>
            <a:ext cx="858838" cy="373062"/>
          </a:xfrm>
          <a:prstGeom prst="wedgeRoundRectCallout">
            <a:avLst>
              <a:gd name="adj1" fmla="val 94731"/>
              <a:gd name="adj2" fmla="val 163190"/>
              <a:gd name="adj3" fmla="val 16667"/>
            </a:avLst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ru-RU" sz="1600" b="1"/>
              <a:t>ПКМ</a:t>
            </a:r>
          </a:p>
        </p:txBody>
      </p:sp>
      <p:pic>
        <p:nvPicPr>
          <p:cNvPr id="94227" name="Picture 1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4050" y="3094038"/>
            <a:ext cx="3133725" cy="3238500"/>
          </a:xfrm>
          <a:prstGeom prst="rect">
            <a:avLst/>
          </a:prstGeom>
          <a:noFill/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77988" y="4064000"/>
            <a:ext cx="4165600" cy="969963"/>
            <a:chOff x="453" y="3166"/>
            <a:chExt cx="2624" cy="611"/>
          </a:xfrm>
        </p:grpSpPr>
        <p:sp>
          <p:nvSpPr>
            <p:cNvPr id="94219" name="AutoShape 11"/>
            <p:cNvSpPr>
              <a:spLocks noChangeArrowheads="1"/>
            </p:cNvSpPr>
            <p:nvPr/>
          </p:nvSpPr>
          <p:spPr bwMode="auto">
            <a:xfrm>
              <a:off x="453" y="3166"/>
              <a:ext cx="2624" cy="611"/>
            </a:xfrm>
            <a:prstGeom prst="roundRect">
              <a:avLst>
                <a:gd name="adj" fmla="val 16667"/>
              </a:avLst>
            </a:prstGeom>
            <a:solidFill>
              <a:srgbClr val="FFFFC1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94223" name="Picture 15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9" y="3204"/>
              <a:ext cx="2493" cy="548"/>
            </a:xfrm>
            <a:prstGeom prst="rect">
              <a:avLst/>
            </a:prstGeom>
            <a:noFill/>
          </p:spPr>
        </p:pic>
      </p:grpSp>
      <p:pic>
        <p:nvPicPr>
          <p:cNvPr id="94228" name="Picture 2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77000" y="3130550"/>
            <a:ext cx="1695450" cy="2647950"/>
          </a:xfrm>
          <a:prstGeom prst="rect">
            <a:avLst/>
          </a:prstGeom>
          <a:noFill/>
        </p:spPr>
      </p:pic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294438" y="3443288"/>
            <a:ext cx="2160587" cy="722312"/>
            <a:chOff x="2230" y="1937"/>
            <a:chExt cx="1361" cy="455"/>
          </a:xfrm>
        </p:grpSpPr>
        <p:sp>
          <p:nvSpPr>
            <p:cNvPr id="94222" name="AutoShape 14"/>
            <p:cNvSpPr>
              <a:spLocks noChangeArrowheads="1"/>
            </p:cNvSpPr>
            <p:nvPr/>
          </p:nvSpPr>
          <p:spPr bwMode="auto">
            <a:xfrm>
              <a:off x="2230" y="1937"/>
              <a:ext cx="1361" cy="455"/>
            </a:xfrm>
            <a:prstGeom prst="roundRect">
              <a:avLst>
                <a:gd name="adj" fmla="val 16667"/>
              </a:avLst>
            </a:prstGeom>
            <a:solidFill>
              <a:srgbClr val="FFFFC1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94225" name="Picture 17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95" y="1972"/>
              <a:ext cx="1199" cy="39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6" grpId="0"/>
      <p:bldP spid="94217" grpId="0"/>
      <p:bldP spid="94218" grpId="0" animBg="1"/>
      <p:bldP spid="942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ихідна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429</Words>
  <Application>Microsoft Office PowerPoint</Application>
  <PresentationFormat>Екран (4:3)</PresentationFormat>
  <Paragraphs>110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Валка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2009-06-01T20:06:19Z</dcterms:created>
  <dcterms:modified xsi:type="dcterms:W3CDTF">2009-11-15T18:47:09Z</dcterms:modified>
</cp:coreProperties>
</file>