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66" r:id="rId17"/>
    <p:sldId id="267" r:id="rId18"/>
    <p:sldId id="268" r:id="rId19"/>
    <p:sldId id="273" r:id="rId20"/>
    <p:sldId id="274" r:id="rId21"/>
    <p:sldId id="275" r:id="rId22"/>
    <p:sldId id="276" r:id="rId23"/>
    <p:sldId id="277" r:id="rId24"/>
  </p:sldIdLst>
  <p:sldSz cx="12188825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6" autoAdjust="0"/>
    <p:restoredTop sz="94629" autoAdjust="0"/>
  </p:normalViewPr>
  <p:slideViewPr>
    <p:cSldViewPr showGuides="1">
      <p:cViewPr varScale="1">
        <p:scale>
          <a:sx n="87" d="100"/>
          <a:sy n="87" d="100"/>
        </p:scale>
        <p:origin x="-810" y="-84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1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32321233568432E-2"/>
          <c:y val="7.1759259259259259E-2"/>
          <c:w val="0.56543282454656674"/>
          <c:h val="0.84104938271604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2768462336368538"/>
                  <c:y val="7.4785651793525809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uk-UA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8.6997555962439008E-2"/>
                  <c:y val="-0.34331607854573731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uk-UA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4529023288147375"/>
                  <c:y val="-0.12717191601049868"/>
                </c:manualLayout>
              </c:layout>
              <c:tx>
                <c:rich>
                  <a:bodyPr/>
                  <a:lstStyle/>
                  <a:p>
                    <a:r>
                      <a:rPr lang="uk-UA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17</a:t>
                    </a:r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8.8693876769053506E-2"/>
                  <c:y val="0.11561874210168173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uk-UA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en-US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Блогам</c:v>
                </c:pt>
                <c:pt idx="1">
                  <c:v>Газетам</c:v>
                </c:pt>
                <c:pt idx="2">
                  <c:v>Телевізійній рекламі</c:v>
                </c:pt>
                <c:pt idx="3">
                  <c:v>Розсилці по електронній пошті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0.3</c:v>
                </c:pt>
                <c:pt idx="2">
                  <c:v>0.17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/>
            </a:pPr>
            <a:endParaRPr lang="ru-RU"/>
          </a:p>
        </c:txPr>
      </c:legendEntry>
      <c:layout>
        <c:manualLayout>
          <c:xMode val="edge"/>
          <c:yMode val="edge"/>
          <c:x val="0.64125480665281809"/>
          <c:y val="5.5491396908719744E-2"/>
          <c:w val="0.35040317040661889"/>
          <c:h val="0.944508603091280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02.06.2013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02.06.2013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smtClean="0"/>
              <a:pPr/>
              <a:t>02.06.2013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9796" y="2132856"/>
            <a:ext cx="10369152" cy="2895600"/>
          </a:xfrm>
        </p:spPr>
        <p:txBody>
          <a:bodyPr>
            <a:noAutofit/>
          </a:bodyPr>
          <a:lstStyle/>
          <a:p>
            <a:r>
              <a:rPr lang="ru-RU" sz="8800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Тенденції</a:t>
            </a:r>
            <a:r>
              <a:rPr lang="ru-RU" sz="8800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8800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розвитку</a:t>
            </a:r>
            <a:r>
              <a:rPr lang="ru-RU" sz="8800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8800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сучасної</a:t>
            </a:r>
            <a:r>
              <a:rPr lang="ru-RU" sz="8800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/>
            </a:r>
            <a:br>
              <a:rPr lang="ru-RU" sz="8800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</a:br>
            <a:r>
              <a:rPr lang="ru-RU" sz="8800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Інтернет-журналістики</a:t>
            </a:r>
            <a:endParaRPr lang="ru-RU" sz="8800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0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32656"/>
            <a:ext cx="9540551" cy="144016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Яким ЗМІ довіряють європейці?</a:t>
            </a:r>
            <a:endParaRPr lang="ru-RU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022254"/>
              </p:ext>
            </p:extLst>
          </p:nvPr>
        </p:nvGraphicFramePr>
        <p:xfrm>
          <a:off x="1485900" y="1988840"/>
          <a:ext cx="913447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922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132" y="476672"/>
            <a:ext cx="8352928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Читачі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сприймають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текстовий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онлайн-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гірше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друковані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аналоги.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читання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текстів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монітора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втомлює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25%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читанні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друкованих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текстів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3868"/>
            <a:ext cx="3574132" cy="35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34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Перваги</a:t>
            </a:r>
            <a:r>
              <a:rPr lang="uk-UA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найголовніших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переваг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онлайн-газет -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вступати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читачем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листування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отримувати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відгуки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коментарі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аудиторії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складати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рейтинги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публікацій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газеті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формуванні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251" y1="18000" x2="73166" y2="29833"/>
                        <a14:foregroundMark x1="51544" y1="12333" x2="66216" y2="12667"/>
                        <a14:foregroundMark x1="42471" y1="5500" x2="33977" y2="12500"/>
                        <a14:foregroundMark x1="71622" y1="10333" x2="76641" y2="10167"/>
                        <a14:foregroundMark x1="83591" y1="14500" x2="87838" y2="23333"/>
                        <a14:foregroundMark x1="14479" y1="58833" x2="11004" y2="74333"/>
                        <a14:foregroundMark x1="39382" y1="88167" x2="12741" y2="85500"/>
                        <a14:foregroundMark x1="11390" y1="85000" x2="3089" y2="75833"/>
                        <a14:foregroundMark x1="49228" y1="63167" x2="69691" y2="54333"/>
                        <a14:foregroundMark x1="60039" y1="60167" x2="76062" y2="55667"/>
                        <a14:foregroundMark x1="75869" y1="58000" x2="80695" y2="60167"/>
                        <a14:foregroundMark x1="43822" y1="17833" x2="4845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87" y="3579356"/>
            <a:ext cx="2856538" cy="330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0" y1="5882" x2="91600" y2="92698"/>
                        <a14:foregroundMark x1="31000" y1="10751" x2="83600" y2="78499"/>
                        <a14:foregroundMark x1="61200" y1="9736" x2="99800" y2="69371"/>
                        <a14:foregroundMark x1="79600" y1="13387" x2="99400" y2="29209"/>
                        <a14:foregroundMark x1="75400" y1="14604" x2="87000" y2="41379"/>
                        <a14:foregroundMark x1="83600" y1="9128" x2="10800" y2="7302"/>
                        <a14:foregroundMark x1="9200" y1="12982" x2="16400" y2="84381"/>
                        <a14:foregroundMark x1="16400" y1="89858" x2="10400" y2="89452"/>
                        <a14:foregroundMark x1="3400" y1="38945" x2="6600" y2="81947"/>
                        <a14:foregroundMark x1="8200" y1="90872" x2="62200" y2="89452"/>
                        <a14:foregroundMark x1="35000" y1="68966" x2="68800" y2="81744"/>
                        <a14:foregroundMark x1="27200" y1="24544" x2="35000" y2="58012"/>
                        <a14:foregroundMark x1="11400" y1="99189" x2="88600" y2="99797"/>
                        <a14:foregroundMark x1="98800" y1="23327" x2="98800" y2="65314"/>
                        <a14:foregroundMark x1="90800" y1="1420" x2="10200" y2="811"/>
                        <a14:foregroundMark x1="22200" y1="1217" x2="9600" y2="811"/>
                        <a14:foregroundMark x1="7800" y1="1420" x2="13800" y2="1420"/>
                        <a14:foregroundMark x1="7600" y1="1623" x2="2800" y2="6085"/>
                        <a14:foregroundMark x1="1800" y1="7302" x2="1200" y2="84787"/>
                        <a14:backgroundMark x1="99200" y1="27181" x2="99800" y2="73022"/>
                        <a14:backgroundMark x1="7200" y1="811" x2="940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72" y="1916832"/>
            <a:ext cx="864096" cy="85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2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852" y="476672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Мережі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запустити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практично будь-яку "качку" абсолютно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анонімно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Впливові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онлайн-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видання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віддадуть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але ж є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аматорські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чіткий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закон про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-ЗМІ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ніяк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з'явиться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віртуалі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народжується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добра половина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сенсацій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72" y="3861048"/>
            <a:ext cx="2718048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648">
            <a:off x="3667704" y="3494023"/>
            <a:ext cx="4221095" cy="2814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60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892" y="692696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приваблива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сторона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безкоштовність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передплату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паперові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версії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треба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платити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-газетка обходиться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безкоштовно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Доходи онлайн-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подекуди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більший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їхніх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паперових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побратимів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2" y="3110082"/>
            <a:ext cx="65436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4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5900" y="2276872"/>
            <a:ext cx="9134391" cy="411480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сегмент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відстає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світового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п’ять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Глобальні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тенденції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але 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значно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менших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масштабах, у нас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проявляються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такою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затримкою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взагалі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хвиля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докочується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4853" y="548680"/>
            <a:ext cx="9144001" cy="13716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Укр</a:t>
            </a:r>
            <a:r>
              <a:rPr lang="uk-UA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аїнський Сегмент </a:t>
            </a:r>
            <a:r>
              <a:rPr lang="uk-UA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інтернету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75" y1="29714" x2="6875" y2="99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69" y="-315416"/>
            <a:ext cx="3017913" cy="264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47" y1="6742" x2="19158" y2="15730"/>
                        <a14:foregroundMark x1="15789" y1="5337" x2="20211" y2="10955"/>
                        <a14:foregroundMark x1="62947" y1="38483" x2="74316" y2="24719"/>
                        <a14:foregroundMark x1="49263" y1="4775" x2="82947" y2="14045"/>
                        <a14:foregroundMark x1="82737" y1="16854" x2="67789" y2="54494"/>
                        <a14:foregroundMark x1="86526" y1="20787" x2="77895" y2="57022"/>
                        <a14:foregroundMark x1="45684" y1="5056" x2="76211" y2="21629"/>
                        <a14:foregroundMark x1="69263" y1="4775" x2="96211" y2="1124"/>
                        <a14:foregroundMark x1="91579" y1="7865" x2="86526" y2="31180"/>
                        <a14:foregroundMark x1="32000" y1="86517" x2="35579" y2="99719"/>
                        <a14:foregroundMark x1="48421" y1="91011" x2="47579" y2="98876"/>
                        <a14:foregroundMark x1="12211" y1="27247" x2="18105" y2="29775"/>
                        <a14:backgroundMark x1="13263" y1="38764" x2="26316" y2="3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85" y="4137156"/>
            <a:ext cx="3630340" cy="272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65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7988" y="764704"/>
            <a:ext cx="9566439" cy="424847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Найбільшою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перспективою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найближчі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2-3 роки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увійде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домівки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надзвичайно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людей,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суттєво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вплине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наше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трохи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змінить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81" y1="32444" x2="7879" y2="97600"/>
                        <a14:foregroundMark x1="1896" y1="20889" x2="35723" y2="45778"/>
                        <a14:foregroundMark x1="15284" y1="24178" x2="34479" y2="44000"/>
                        <a14:foregroundMark x1="2370" y1="16978" x2="36908" y2="7289"/>
                        <a14:foregroundMark x1="1126" y1="12267" x2="12678" y2="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8226"/>
            <a:ext cx="5806380" cy="386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7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0"/>
            <a:ext cx="9144001" cy="13716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Висновки:</a:t>
            </a:r>
            <a:endParaRPr lang="ru-RU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88" y="1412776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підходів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дослідженням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даної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тематики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займається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велика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вчених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як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так і поза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межами.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традиційних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ЗМІ, тому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ширше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коло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подається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164" y="3861048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2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595" y="337645"/>
            <a:ext cx="1108923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Інтернет-повідомлень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порівнянні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традиційними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масової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неабиякі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звертати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і на те,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екрана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текст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читати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важче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Цільова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аудиторія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специфічною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повідомлень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звертати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вікові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характеристики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споживачів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Інтернет-ресурсів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501008"/>
            <a:ext cx="41529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000" y1="25336" x2="52889" y2="36099"/>
                        <a14:backgroundMark x1="90889" y1="64574" x2="90889" y2="65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501008"/>
            <a:ext cx="2952328" cy="29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7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6218031" cy="217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9916" y="188640"/>
            <a:ext cx="9134391" cy="4114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Досліджено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поширеною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верств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таких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країнах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як США,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Німечинна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Китай,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Японія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Найпопулярнішим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видом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розповсюдження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мережевої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є блоги,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дають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споживачам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отримати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всю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необхідну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"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Живих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Журналів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" 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ведуться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конкретними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особами.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42" y="5301208"/>
            <a:ext cx="1606582" cy="128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3513711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57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9836" y="476672"/>
            <a:ext cx="9134391" cy="411480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ru-RU" sz="5400" b="1" spc="150" dirty="0" err="1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Інтернет-журналістика</a:t>
            </a: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суспільної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обробці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періодичному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поширенню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актуальної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масової</a:t>
            </a:r>
            <a:r>
              <a:rPr lang="ru-RU" sz="40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комунікації</a:t>
            </a:r>
            <a:r>
              <a:rPr lang="ru-RU" sz="36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211E"/>
              </a:clrFrom>
              <a:clrTo>
                <a:srgbClr val="37211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100000" l="0" r="100000">
                        <a14:foregroundMark x1="72021" y1="14160" x2="90570" y2="17871"/>
                        <a14:backgroundMark x1="15648" y1="12109" x2="17513" y2="12500"/>
                        <a14:backgroundMark x1="15233" y1="69043" x2="13575" y2="69824"/>
                      </a14:backgroundRemoval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376" y="3439886"/>
            <a:ext cx="3231431" cy="3429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2734622"/>
            <a:ext cx="5875721" cy="390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260648"/>
            <a:ext cx="10009112" cy="4954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/>
              <a:t>І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нтернет-журналістика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порівнянні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країнами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низькому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зазначити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блогів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ефективно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збільшується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кожним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місяцем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внесення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плану, як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обов’язкових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Вищих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   Закладах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спрямовують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свою                            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даному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напрямку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9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56" y="188640"/>
            <a:ext cx="8424936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Запропоновано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ряд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рекомендацій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вплинути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дотриманні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рекомендацій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владою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але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громадськими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масової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поставленої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активна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22" y="3573017"/>
            <a:ext cx="491212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59" y="548680"/>
            <a:ext cx="3862165" cy="257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3852" y="2492896"/>
            <a:ext cx="8928992" cy="2819400"/>
          </a:xfrm>
        </p:spPr>
        <p:txBody>
          <a:bodyPr>
            <a:normAutofit fontScale="90000"/>
          </a:bodyPr>
          <a:lstStyle/>
          <a:p>
            <a:r>
              <a:rPr lang="uk-UA" sz="1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Дякуємо за увагу!</a:t>
            </a:r>
            <a:endParaRPr lang="ru-RU" sz="1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1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884" y="764704"/>
            <a:ext cx="9710455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Враховуючи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швидкий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прогрес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думки,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найближчими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десятиліттями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мас-медіа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займуть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провідних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місць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традиційних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Тому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стану та перспектив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є особливо </a:t>
            </a:r>
            <a:r>
              <a:rPr lang="ru-RU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актуальним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768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972" y="1412776"/>
            <a:ext cx="9134391" cy="4114801"/>
          </a:xfrm>
        </p:spPr>
        <p:txBody>
          <a:bodyPr/>
          <a:lstStyle/>
          <a:p>
            <a:pPr marL="0" indent="0">
              <a:buNone/>
            </a:pPr>
            <a:r>
              <a:rPr lang="ru-RU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Об’єкт</a:t>
            </a:r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ru-RU" sz="6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Інтернет-журналістика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різновид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інформаційно-аналітичної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3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948" y="1412776"/>
            <a:ext cx="9134391" cy="4114801"/>
          </a:xfrm>
        </p:spPr>
        <p:txBody>
          <a:bodyPr/>
          <a:lstStyle/>
          <a:p>
            <a:pPr marL="0" indent="0">
              <a:buNone/>
            </a:pPr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перспективи розвитку ринку сучасної </a:t>
            </a:r>
            <a:r>
              <a:rPr lang="uk-UA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3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948" y="1196752"/>
            <a:ext cx="9134391" cy="4114801"/>
          </a:xfrm>
        </p:spPr>
        <p:txBody>
          <a:bodyPr/>
          <a:lstStyle/>
          <a:p>
            <a:pPr marL="0" indent="0">
              <a:buNone/>
            </a:pPr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ru-RU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Інтернет-журналістику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як один з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найновітніших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найперспективніших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напрямків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журналістики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2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540551" cy="175185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трійки</a:t>
            </a:r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числом </a:t>
            </a: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користувачів</a:t>
            </a:r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Інтернет-журналістики</a:t>
            </a:r>
            <a:r>
              <a:rPr lang="ru-R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увійшли</a:t>
            </a: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7" y="2276872"/>
            <a:ext cx="3192015" cy="23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181793"/>
            <a:ext cx="3480048" cy="232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08" y="3981190"/>
            <a:ext cx="35575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9606" y="4670883"/>
            <a:ext cx="96853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0432" y="5508168"/>
            <a:ext cx="10717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Китай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6946" y="6210040"/>
            <a:ext cx="116891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Японія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9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7500" y1="53667" x2="21625" y2="57000"/>
                        <a14:foregroundMark x1="42125" y1="32833" x2="43750" y2="37833"/>
                        <a14:foregroundMark x1="39875" y1="27667" x2="42000" y2="32500"/>
                        <a14:foregroundMark x1="39500" y1="27167" x2="43250" y2="32333"/>
                        <a14:backgroundMark x1="20250" y1="86500" x2="78250" y2="70000"/>
                        <a14:backgroundMark x1="44750" y1="66167" x2="50000" y2="80667"/>
                        <a14:backgroundMark x1="53750" y1="55000" x2="51875" y2="59667"/>
                        <a14:backgroundMark x1="69625" y1="55333" x2="69625" y2="55333"/>
                        <a14:backgroundMark x1="29000" y1="57167" x2="31000" y2="77000"/>
                        <a14:backgroundMark x1="64750" y1="63333" x2="64625" y2="65167"/>
                        <a14:backgroundMark x1="64125" y1="62000" x2="64125" y2="65000"/>
                        <a14:backgroundMark x1="75750" y1="68500" x2="78750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3429000"/>
            <a:ext cx="4350825" cy="32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3542" l="0" r="100000">
                        <a14:foregroundMark x1="29817" y1="14375" x2="31651" y2="10417"/>
                        <a14:backgroundMark x1="21789" y1="29792" x2="24083" y2="316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3" b="16427"/>
          <a:stretch/>
        </p:blipFill>
        <p:spPr bwMode="auto">
          <a:xfrm rot="2735713">
            <a:off x="337810" y="286669"/>
            <a:ext cx="2802286" cy="263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2084" y="1700808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веб-сайт,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— записи,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мультимедіа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регулярно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додаються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3863225"/>
            <a:ext cx="3574132" cy="239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9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844" y="548680"/>
            <a:ext cx="10657184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млн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європейських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змінювали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тієї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коментарями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відгуками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блогах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70" y="2352126"/>
            <a:ext cx="6611193" cy="426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8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S1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TS102895261</Template>
  <TotalTime>0</TotalTime>
  <Words>641</Words>
  <Application>Microsoft Office PowerPoint</Application>
  <PresentationFormat>Произвольный</PresentationFormat>
  <Paragraphs>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TS102895261</vt:lpstr>
      <vt:lpstr>Тенденції розвитку сучасної Інтернет-журналістики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першої трійки країн за числом користувачів Інтернет-журналістики увійшли: </vt:lpstr>
      <vt:lpstr>Презентация PowerPoint</vt:lpstr>
      <vt:lpstr>Презентация PowerPoint</vt:lpstr>
      <vt:lpstr>Яким ЗМІ довіряють європейці?</vt:lpstr>
      <vt:lpstr>Презентация PowerPoint</vt:lpstr>
      <vt:lpstr>Перваги:</vt:lpstr>
      <vt:lpstr>Презентация PowerPoint</vt:lpstr>
      <vt:lpstr>Презентация PowerPoint</vt:lpstr>
      <vt:lpstr>Український Сегмент інтернету</vt:lpstr>
      <vt:lpstr>Презентация PowerPoint</vt:lpstr>
      <vt:lpstr>Висновки: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2013-06-02T08:52:58Z</dcterms:created>
  <dcterms:modified xsi:type="dcterms:W3CDTF">2013-06-02T18:48:48Z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