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4" r:id="rId9"/>
    <p:sldId id="266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1EDAEA2-08B1-483A-A23A-C3D94D9EAF8A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622872-B2EA-4D83-9C08-50AAB90E8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645024"/>
            <a:ext cx="7632848" cy="2016224"/>
          </a:xfrm>
        </p:spPr>
        <p:txBody>
          <a:bodyPr>
            <a:noAutofit/>
          </a:bodyPr>
          <a:lstStyle/>
          <a:p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Інформаційні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продукти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і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послуги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399032"/>
          </a:xfrm>
        </p:spPr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Підсумок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72000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Сьогодні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інформаційний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ринок</a:t>
            </a:r>
            <a:r>
              <a:rPr lang="ru-RU" sz="1800" dirty="0" smtClean="0"/>
              <a:t> </a:t>
            </a:r>
            <a:r>
              <a:rPr lang="ru-RU" sz="1800" dirty="0" err="1" smtClean="0"/>
              <a:t>намагається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існувати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розвиватися</a:t>
            </a:r>
            <a:r>
              <a:rPr lang="ru-RU" sz="1800" dirty="0" smtClean="0"/>
              <a:t> у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відповідності</a:t>
            </a:r>
            <a:r>
              <a:rPr lang="ru-RU" sz="1800" dirty="0" smtClean="0"/>
              <a:t> до </a:t>
            </a:r>
            <a:r>
              <a:rPr lang="ru-RU" sz="1800" dirty="0" err="1" smtClean="0"/>
              <a:t>вимог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світового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господарства</a:t>
            </a:r>
            <a:r>
              <a:rPr lang="ru-RU" sz="1800" dirty="0" smtClean="0"/>
              <a:t>: </a:t>
            </a:r>
            <a:r>
              <a:rPr lang="ru-RU" sz="1800" dirty="0" err="1" smtClean="0"/>
              <a:t>відбувається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часткове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зміщення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акцентів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звичайних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товарів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послуг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виробництво</a:t>
            </a:r>
            <a:r>
              <a:rPr lang="ru-RU" sz="1800" dirty="0" smtClean="0"/>
              <a:t> як </a:t>
            </a:r>
            <a:r>
              <a:rPr lang="ru-RU" sz="1800" dirty="0" err="1" smtClean="0"/>
              <a:t>індивідуальних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товарів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послуг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комплексів</a:t>
            </a:r>
            <a:r>
              <a:rPr lang="ru-RU" sz="1800" dirty="0" smtClean="0"/>
              <a:t>.</a:t>
            </a:r>
            <a:endParaRPr lang="ru-RU" dirty="0"/>
          </a:p>
        </p:txBody>
      </p:sp>
      <p:pic>
        <p:nvPicPr>
          <p:cNvPr id="4" name="Рисунок 3" descr="main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53874">
            <a:off x="4160041" y="927775"/>
            <a:ext cx="4288161" cy="222728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69371"/>
          </a:xfrm>
        </p:spPr>
        <p:txBody>
          <a:bodyPr>
            <a:normAutofit fontScale="92500" lnSpcReduction="20000"/>
          </a:bodyPr>
          <a:lstStyle/>
          <a:p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    1) У якій статті Закону </a:t>
            </a:r>
            <a:r>
              <a:rPr lang="uk-UA" sz="1600" dirty="0" err="1" smtClean="0"/>
              <a:t>україни</a:t>
            </a:r>
            <a:r>
              <a:rPr lang="uk-UA" sz="1600" dirty="0" smtClean="0"/>
              <a:t> говорить : </a:t>
            </a:r>
            <a:r>
              <a:rPr lang="ru-RU" sz="1600" dirty="0" smtClean="0"/>
              <a:t>« До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входить вся </a:t>
            </a:r>
            <a:r>
              <a:rPr lang="ru-RU" sz="1600" dirty="0" err="1" smtClean="0"/>
              <a:t>належна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їй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інформація</a:t>
            </a:r>
            <a:r>
              <a:rPr lang="ru-RU" sz="1600" dirty="0" smtClean="0"/>
              <a:t>, </a:t>
            </a:r>
            <a:r>
              <a:rPr lang="ru-RU" sz="1600" dirty="0" err="1" smtClean="0"/>
              <a:t>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, форм, часу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»?</a:t>
            </a:r>
          </a:p>
          <a:p>
            <a:pPr>
              <a:buNone/>
            </a:pPr>
            <a:r>
              <a:rPr lang="ru-RU" sz="1600" dirty="0" smtClean="0"/>
              <a:t>       а) 48;  </a:t>
            </a:r>
          </a:p>
          <a:p>
            <a:pPr>
              <a:buNone/>
            </a:pPr>
            <a:r>
              <a:rPr lang="ru-RU" sz="1600" dirty="0" smtClean="0"/>
              <a:t>       б) 54;  </a:t>
            </a:r>
          </a:p>
          <a:p>
            <a:pPr>
              <a:buNone/>
            </a:pPr>
            <a:r>
              <a:rPr lang="ru-RU" sz="1600" dirty="0" smtClean="0"/>
              <a:t>        в) 31.</a:t>
            </a:r>
          </a:p>
          <a:p>
            <a:pPr>
              <a:buNone/>
            </a:pPr>
            <a:r>
              <a:rPr lang="ru-RU" sz="1600" dirty="0" smtClean="0"/>
              <a:t>    2) </a:t>
            </a:r>
            <a:r>
              <a:rPr lang="ru-RU" sz="1600" dirty="0" err="1" smtClean="0"/>
              <a:t>Наслідком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:</a:t>
            </a:r>
          </a:p>
          <a:p>
            <a:pPr>
              <a:buNone/>
            </a:pPr>
            <a:r>
              <a:rPr lang="ru-RU" sz="1600" dirty="0" smtClean="0"/>
              <a:t>       а)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потреб </a:t>
            </a:r>
            <a:r>
              <a:rPr lang="ru-RU" sz="1600" dirty="0" err="1" smtClean="0"/>
              <a:t>громадян</a:t>
            </a:r>
            <a:r>
              <a:rPr lang="ru-RU" sz="1600" dirty="0" smtClean="0"/>
              <a:t> ; </a:t>
            </a:r>
          </a:p>
          <a:p>
            <a:pPr>
              <a:buNone/>
            </a:pPr>
            <a:r>
              <a:rPr lang="ru-RU" sz="1600" dirty="0" smtClean="0"/>
              <a:t>       б)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</a:p>
          <a:p>
            <a:pPr>
              <a:buNone/>
            </a:pPr>
            <a:r>
              <a:rPr lang="ru-RU" sz="1600" dirty="0" smtClean="0"/>
              <a:t>            </a:t>
            </a:r>
            <a:r>
              <a:rPr lang="ru-RU" sz="1600" dirty="0" err="1" smtClean="0"/>
              <a:t>певної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новій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формі</a:t>
            </a:r>
            <a:r>
              <a:rPr lang="ru-RU" sz="1600" dirty="0" smtClean="0"/>
              <a:t>; </a:t>
            </a:r>
          </a:p>
          <a:p>
            <a:pPr>
              <a:buNone/>
            </a:pPr>
            <a:r>
              <a:rPr lang="ru-RU" sz="1600" dirty="0" smtClean="0"/>
              <a:t>        в) </a:t>
            </a:r>
            <a:r>
              <a:rPr lang="ru-RU" sz="1600" dirty="0" err="1" smtClean="0"/>
              <a:t>взаємний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обмін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сукупність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даних</a:t>
            </a:r>
            <a:r>
              <a:rPr lang="ru-RU" sz="1600" dirty="0" smtClean="0"/>
              <a:t>.  </a:t>
            </a:r>
          </a:p>
          <a:p>
            <a:pPr>
              <a:buNone/>
            </a:pPr>
            <a:r>
              <a:rPr lang="ru-RU" sz="1600" dirty="0" smtClean="0"/>
              <a:t>    3) До </a:t>
            </a:r>
            <a:r>
              <a:rPr lang="uk-UA" sz="1600" dirty="0" smtClean="0"/>
              <a:t>сфери товарного обігу відноситься:</a:t>
            </a:r>
          </a:p>
          <a:p>
            <a:pPr>
              <a:buNone/>
            </a:pPr>
            <a:r>
              <a:rPr lang="uk-UA" sz="1600" dirty="0" smtClean="0"/>
              <a:t>       </a:t>
            </a:r>
            <a:r>
              <a:rPr lang="ru-RU" sz="1600" dirty="0" smtClean="0"/>
              <a:t>а) </a:t>
            </a:r>
            <a:r>
              <a:rPr lang="ru-RU" sz="1600" dirty="0" err="1" smtClean="0"/>
              <a:t>рекламні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підрозділи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виробничих</a:t>
            </a:r>
            <a:r>
              <a:rPr lang="ru-RU" sz="1600" dirty="0" smtClean="0"/>
              <a:t> об</a:t>
            </a:r>
            <a:r>
              <a:rPr lang="en-US" sz="1600" dirty="0" smtClean="0"/>
              <a:t>`</a:t>
            </a:r>
            <a:r>
              <a:rPr lang="uk-UA" sz="1600" dirty="0" smtClean="0"/>
              <a:t>єднань</a:t>
            </a:r>
            <a:r>
              <a:rPr lang="ru-RU" sz="1600" dirty="0" smtClean="0"/>
              <a:t>;  </a:t>
            </a:r>
          </a:p>
          <a:p>
            <a:pPr>
              <a:buNone/>
            </a:pPr>
            <a:r>
              <a:rPr lang="ru-RU" sz="1600" dirty="0" smtClean="0"/>
              <a:t>       б) </a:t>
            </a:r>
            <a:r>
              <a:rPr lang="ru-RU" sz="1600" dirty="0" err="1" smtClean="0"/>
              <a:t>консалтингові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фірми</a:t>
            </a:r>
            <a:r>
              <a:rPr lang="ru-RU" sz="1600" dirty="0" smtClean="0"/>
              <a:t>;  </a:t>
            </a:r>
          </a:p>
          <a:p>
            <a:pPr>
              <a:buNone/>
            </a:pPr>
            <a:r>
              <a:rPr lang="ru-RU" sz="1600" dirty="0" smtClean="0"/>
              <a:t>        в) </a:t>
            </a:r>
            <a:r>
              <a:rPr lang="ru-RU" sz="1600" dirty="0" err="1" smtClean="0"/>
              <a:t>рекламні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підрозділи</a:t>
            </a:r>
            <a:r>
              <a:rPr lang="ru-RU" sz="1600" dirty="0" smtClean="0"/>
              <a:t>  </a:t>
            </a:r>
            <a:r>
              <a:rPr lang="ru-RU" sz="1600" dirty="0" err="1" smtClean="0"/>
              <a:t>підприємств</a:t>
            </a:r>
            <a:r>
              <a:rPr lang="ru-RU" sz="1600" dirty="0" smtClean="0"/>
              <a:t> </a:t>
            </a:r>
            <a:r>
              <a:rPr lang="ru-RU" sz="1600" dirty="0" err="1" smtClean="0"/>
              <a:t>сфери</a:t>
            </a:r>
            <a:r>
              <a:rPr lang="ru-RU" sz="1600" dirty="0" smtClean="0"/>
              <a:t> </a:t>
            </a:r>
            <a:r>
              <a:rPr lang="ru-RU" sz="1600" dirty="0" err="1" smtClean="0"/>
              <a:t>обігу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</a:t>
            </a:r>
          </a:p>
          <a:p>
            <a:pPr>
              <a:buNone/>
            </a:pPr>
            <a:r>
              <a:rPr lang="ru-RU" sz="1600" dirty="0" smtClean="0"/>
              <a:t>      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56376" y="5733256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83960" y="6500834"/>
            <a:ext cx="36004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600" dirty="0" err="1" smtClean="0"/>
              <a:t>ббв</a:t>
            </a:r>
            <a:endParaRPr lang="ru-RU" sz="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47248" cy="63408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Эпиграф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нформаційний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ресурс</a:t>
            </a: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інформаційних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ресурсів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товару</a:t>
            </a: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продукція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послуга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Постачальники інформаційних послуг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f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51078" cy="40324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Эпиграф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88840"/>
            <a:ext cx="7427168" cy="3340967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err="1" smtClean="0"/>
              <a:t>Інформаційна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діяльність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подібно</a:t>
            </a:r>
            <a:r>
              <a:rPr lang="ru-RU" sz="3600" b="1" dirty="0" smtClean="0"/>
              <a:t> до </a:t>
            </a:r>
            <a:r>
              <a:rPr lang="ru-RU" sz="3600" b="1" dirty="0" err="1" smtClean="0"/>
              <a:t>будь-якої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іншої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характеризується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використанням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ресурсів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виробничим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процесом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випуском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продукції</a:t>
            </a:r>
            <a:r>
              <a:rPr lang="ru-RU" sz="3600" b="1" dirty="0" smtClean="0"/>
              <a:t> та </a:t>
            </a:r>
            <a:r>
              <a:rPr lang="ru-RU" sz="3600" b="1" dirty="0" err="1" smtClean="0"/>
              <a:t>наданням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послуг</a:t>
            </a:r>
            <a:r>
              <a:rPr lang="ru-RU" sz="3600" b="1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нформаційний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ресурс</a:t>
            </a:r>
            <a:r>
              <a:rPr lang="ru-RU" sz="2800" dirty="0" smtClean="0"/>
              <a:t>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нова </a:t>
            </a:r>
            <a:r>
              <a:rPr lang="ru-RU" sz="2800" dirty="0" err="1" smtClean="0"/>
              <a:t>економічна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категорія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вирішальним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чинником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.  В </a:t>
            </a:r>
            <a:r>
              <a:rPr lang="ru-RU" sz="2800" dirty="0" err="1" smtClean="0"/>
              <a:t>українському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законодавстві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визначено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інформаційних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входить вся </a:t>
            </a:r>
            <a:r>
              <a:rPr lang="ru-RU" sz="2800" dirty="0" err="1" smtClean="0"/>
              <a:t>належна</a:t>
            </a:r>
            <a:r>
              <a:rPr lang="ru-RU" sz="2800" dirty="0" smtClean="0"/>
              <a:t> </a:t>
            </a:r>
            <a:r>
              <a:rPr lang="ru-RU" sz="2800" dirty="0" err="1" smtClean="0"/>
              <a:t>їй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інформація</a:t>
            </a:r>
            <a:r>
              <a:rPr lang="ru-RU" sz="2800" dirty="0" smtClean="0"/>
              <a:t>,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змісту</a:t>
            </a:r>
            <a:r>
              <a:rPr lang="ru-RU" sz="2800" dirty="0" smtClean="0"/>
              <a:t>, форм, часу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місця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 (ст. 54 Закону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«Про </a:t>
            </a:r>
            <a:r>
              <a:rPr lang="ru-RU" sz="2800" dirty="0" err="1" smtClean="0"/>
              <a:t>інфор­мацію</a:t>
            </a:r>
            <a:r>
              <a:rPr lang="ru-RU" sz="2800" dirty="0" smtClean="0"/>
              <a:t>»).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4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</a:t>
            </a: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інформаційних</a:t>
            </a: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ru-RU" sz="2200" dirty="0" err="1" smtClean="0"/>
              <a:t>Інформаційним</a:t>
            </a:r>
            <a:r>
              <a:rPr lang="ru-RU" sz="2200" dirty="0" smtClean="0"/>
              <a:t> ресурсам </a:t>
            </a:r>
            <a:r>
              <a:rPr lang="ru-RU" sz="2200" dirty="0" err="1" smtClean="0"/>
              <a:t>притаманні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специфічні</a:t>
            </a:r>
            <a:r>
              <a:rPr lang="ru-RU" sz="2200" dirty="0" smtClean="0"/>
              <a:t> </a:t>
            </a:r>
            <a:r>
              <a:rPr lang="ru-RU" sz="2200" dirty="0" err="1" smtClean="0"/>
              <a:t>властивості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 smtClean="0"/>
              <a:t>суттєво</a:t>
            </a:r>
            <a:r>
              <a:rPr lang="ru-RU" sz="2200" dirty="0" smtClean="0"/>
              <a:t> </a:t>
            </a:r>
            <a:r>
              <a:rPr lang="ru-RU" sz="2200" dirty="0" err="1" smtClean="0"/>
              <a:t>відрізняють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 </a:t>
            </a:r>
            <a:r>
              <a:rPr lang="ru-RU" sz="2200" dirty="0" err="1" smtClean="0"/>
              <a:t>чинників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виробництва</a:t>
            </a:r>
            <a:r>
              <a:rPr lang="ru-RU" sz="2200" dirty="0" smtClean="0"/>
              <a:t>. </a:t>
            </a:r>
            <a:r>
              <a:rPr lang="ru-RU" sz="2200" dirty="0" err="1" smtClean="0"/>
              <a:t>Основними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них є:</a:t>
            </a:r>
          </a:p>
          <a:p>
            <a:pPr>
              <a:buNone/>
            </a:pPr>
            <a:r>
              <a:rPr lang="uk-UA" sz="2200" dirty="0" smtClean="0"/>
              <a:t>        - </a:t>
            </a:r>
            <a:r>
              <a:rPr lang="ru-RU" sz="2200" dirty="0" err="1" smtClean="0"/>
              <a:t>споживання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інформаційних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ресурсів</a:t>
            </a:r>
            <a:r>
              <a:rPr lang="ru-RU" sz="2200" dirty="0" smtClean="0"/>
              <a:t> не </a:t>
            </a:r>
            <a:r>
              <a:rPr lang="ru-RU" sz="2200" dirty="0" err="1" smtClean="0"/>
              <a:t>веде</a:t>
            </a:r>
            <a:r>
              <a:rPr lang="ru-RU" sz="2200" dirty="0" smtClean="0"/>
              <a:t> до </a:t>
            </a:r>
            <a:r>
              <a:rPr lang="ru-RU" sz="2200" dirty="0" err="1" smtClean="0"/>
              <a:t>зменшення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;</a:t>
            </a:r>
          </a:p>
          <a:p>
            <a:pPr>
              <a:buNone/>
            </a:pPr>
            <a:r>
              <a:rPr lang="ru-RU" sz="2200" dirty="0" smtClean="0"/>
              <a:t>        - </a:t>
            </a:r>
            <a:r>
              <a:rPr lang="ru-RU" sz="2200" dirty="0" err="1" smtClean="0"/>
              <a:t>взаємний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обмін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інформацією</a:t>
            </a:r>
            <a:r>
              <a:rPr lang="ru-RU" sz="2200" dirty="0" smtClean="0"/>
              <a:t> </a:t>
            </a:r>
            <a:r>
              <a:rPr lang="ru-RU" sz="2200" dirty="0" err="1" smtClean="0"/>
              <a:t>збільшує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інформаційний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потенціал</a:t>
            </a:r>
            <a:r>
              <a:rPr lang="ru-RU" sz="2200" dirty="0" smtClean="0"/>
              <a:t> </a:t>
            </a:r>
            <a:r>
              <a:rPr lang="ru-RU" sz="2200" dirty="0" err="1" smtClean="0"/>
              <a:t>усіх</a:t>
            </a:r>
            <a:r>
              <a:rPr lang="ru-RU" sz="2200" dirty="0" smtClean="0"/>
              <a:t> </a:t>
            </a:r>
            <a:r>
              <a:rPr lang="ru-RU" sz="2200" dirty="0" err="1" smtClean="0"/>
              <a:t>учасників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обміну</a:t>
            </a:r>
            <a:r>
              <a:rPr lang="ru-RU" sz="2200" dirty="0" smtClean="0"/>
              <a:t>;</a:t>
            </a:r>
          </a:p>
          <a:p>
            <a:pPr>
              <a:buNone/>
            </a:pPr>
            <a:r>
              <a:rPr lang="ru-RU" sz="2200" dirty="0" smtClean="0"/>
              <a:t>        - </a:t>
            </a:r>
            <a:r>
              <a:rPr lang="ru-RU" sz="2200" dirty="0" err="1" smtClean="0"/>
              <a:t>тиражування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й</a:t>
            </a:r>
            <a:r>
              <a:rPr lang="ru-RU" sz="2200" dirty="0" smtClean="0"/>
              <a:t> </a:t>
            </a:r>
            <a:r>
              <a:rPr lang="ru-RU" sz="2200" dirty="0" err="1" smtClean="0"/>
              <a:t>поширення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стають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відносно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прос­тішими</a:t>
            </a:r>
            <a:r>
              <a:rPr lang="ru-RU" sz="2200" dirty="0" smtClean="0"/>
              <a:t> та </a:t>
            </a:r>
            <a:r>
              <a:rPr lang="ru-RU" sz="2200" dirty="0" err="1" smtClean="0"/>
              <a:t>дешевшими</a:t>
            </a:r>
            <a:r>
              <a:rPr lang="ru-RU" sz="2200" dirty="0" smtClean="0"/>
              <a:t>;</a:t>
            </a:r>
          </a:p>
          <a:p>
            <a:pPr>
              <a:buNone/>
            </a:pPr>
            <a:r>
              <a:rPr lang="ru-RU" sz="2200" dirty="0" smtClean="0"/>
              <a:t>        - </a:t>
            </a:r>
            <a:r>
              <a:rPr lang="ru-RU" sz="2200" dirty="0" err="1" smtClean="0"/>
              <a:t>споживання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інформаційних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ресурсів</a:t>
            </a:r>
            <a:r>
              <a:rPr lang="ru-RU" sz="2200" dirty="0" smtClean="0"/>
              <a:t> не </a:t>
            </a:r>
            <a:r>
              <a:rPr lang="ru-RU" sz="2200" dirty="0" err="1" smtClean="0"/>
              <a:t>призводить</a:t>
            </a:r>
            <a:r>
              <a:rPr lang="ru-RU" sz="2200" dirty="0" smtClean="0"/>
              <a:t> до </a:t>
            </a:r>
            <a:r>
              <a:rPr lang="ru-RU" sz="2200" dirty="0" err="1" smtClean="0"/>
              <a:t>зрос­тання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невизначеності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господарської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ситуації</a:t>
            </a:r>
            <a:r>
              <a:rPr lang="ru-RU" sz="2200" dirty="0" smtClean="0"/>
              <a:t> та </a:t>
            </a:r>
            <a:r>
              <a:rPr lang="ru-RU" sz="2200" dirty="0" err="1" smtClean="0"/>
              <a:t>сприяє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впоряд­кованості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та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прогнозованості</a:t>
            </a:r>
            <a:r>
              <a:rPr lang="ru-RU" sz="2200" dirty="0" smtClean="0"/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256584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Наслідком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поєднання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технологій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000" dirty="0" err="1" smtClean="0"/>
              <a:t>певної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у </a:t>
            </a:r>
            <a:r>
              <a:rPr lang="ru-RU" sz="2000" dirty="0" err="1" smtClean="0"/>
              <a:t>новій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формі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інформаційної</a:t>
            </a:r>
            <a:r>
              <a:rPr lang="ru-RU" sz="2000" dirty="0" smtClean="0"/>
              <a:t>  </a:t>
            </a:r>
            <a:r>
              <a:rPr lang="uk-UA" sz="2000" dirty="0" smtClean="0"/>
              <a:t>діяльності, яка називається інформаційними продуктами і послугами.</a:t>
            </a:r>
          </a:p>
          <a:p>
            <a:pPr>
              <a:buNone/>
            </a:pPr>
            <a:r>
              <a:rPr lang="uk-UA" sz="2000" dirty="0" smtClean="0"/>
              <a:t>       </a:t>
            </a:r>
          </a:p>
          <a:p>
            <a:pPr>
              <a:buNone/>
            </a:pPr>
            <a:r>
              <a:rPr lang="uk-UA" sz="2000" dirty="0" smtClean="0"/>
              <a:t>      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/>
              <a:t>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матеріалізований</a:t>
            </a:r>
            <a:r>
              <a:rPr lang="ru-RU" sz="2000" dirty="0" smtClean="0"/>
              <a:t> результат </a:t>
            </a:r>
            <a:r>
              <a:rPr lang="ru-RU" sz="2000" dirty="0" err="1" smtClean="0"/>
              <a:t>інформаційної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призначений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задоволення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потреб </a:t>
            </a:r>
            <a:r>
              <a:rPr lang="ru-RU" sz="2000" dirty="0" err="1" smtClean="0"/>
              <a:t>громадян</a:t>
            </a:r>
            <a:r>
              <a:rPr lang="ru-RU" sz="2000" dirty="0" smtClean="0"/>
              <a:t>, </a:t>
            </a:r>
            <a:r>
              <a:rPr lang="ru-RU" sz="2000" dirty="0" err="1" smtClean="0"/>
              <a:t>державних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, </a:t>
            </a:r>
            <a:r>
              <a:rPr lang="ru-RU" sz="2000" dirty="0" err="1" smtClean="0"/>
              <a:t>установ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організацій</a:t>
            </a:r>
            <a:r>
              <a:rPr lang="ru-RU" sz="2000" dirty="0" smtClean="0"/>
              <a:t>».  </a:t>
            </a:r>
          </a:p>
          <a:p>
            <a:pPr>
              <a:buNone/>
            </a:pPr>
            <a:r>
              <a:rPr lang="uk-UA" sz="2000" dirty="0" smtClean="0"/>
              <a:t>       </a:t>
            </a:r>
            <a:r>
              <a:rPr lang="ru-RU" sz="2000" dirty="0" smtClean="0"/>
              <a:t>З </a:t>
            </a:r>
            <a:r>
              <a:rPr lang="ru-RU" sz="2000" dirty="0" err="1" smtClean="0"/>
              <a:t>позиції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виробника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інформаційний</a:t>
            </a:r>
            <a:r>
              <a:rPr lang="ru-RU" sz="2000" dirty="0" smtClean="0"/>
              <a:t> продукт 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сукупність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, сформована </a:t>
            </a:r>
            <a:r>
              <a:rPr lang="ru-RU" sz="2000" dirty="0" err="1" smtClean="0"/>
              <a:t>виробником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поширення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матеріальній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нематеріальній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формі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uk-UA" sz="1600" dirty="0" smtClean="0"/>
              <a:t>  </a:t>
            </a:r>
            <a:endParaRPr lang="ru-RU" sz="16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товару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як товару належать </a:t>
            </a:r>
            <a:r>
              <a:rPr lang="ru-RU" dirty="0" err="1" smtClean="0"/>
              <a:t>такі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продати</a:t>
            </a:r>
            <a:r>
              <a:rPr lang="ru-RU" dirty="0" smtClean="0"/>
              <a:t>, </a:t>
            </a:r>
            <a:r>
              <a:rPr lang="ru-RU" dirty="0" err="1" smtClean="0"/>
              <a:t>залишивши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власника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прямо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, часу та способу </a:t>
            </a:r>
            <a:r>
              <a:rPr lang="ru-RU" dirty="0" err="1" smtClean="0"/>
              <a:t>її</a:t>
            </a:r>
            <a:r>
              <a:rPr lang="ru-RU" dirty="0" smtClean="0"/>
              <a:t>   </a:t>
            </a:r>
            <a:r>
              <a:rPr lang="ru-RU" dirty="0" err="1" smtClean="0"/>
              <a:t>використання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гарантією</a:t>
            </a:r>
            <a:r>
              <a:rPr lang="ru-RU" dirty="0" smtClean="0"/>
              <a:t> абсолютного права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на момент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та в час продажу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невідома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різною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нформація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приносити</a:t>
            </a:r>
            <a:r>
              <a:rPr lang="ru-RU" dirty="0" smtClean="0"/>
              <a:t> </a:t>
            </a:r>
            <a:r>
              <a:rPr lang="ru-RU" dirty="0" err="1" smtClean="0"/>
              <a:t>користь</a:t>
            </a:r>
            <a:r>
              <a:rPr lang="ru-RU" dirty="0" smtClean="0"/>
              <a:t>, </a:t>
            </a:r>
            <a:r>
              <a:rPr lang="ru-RU" dirty="0" err="1" smtClean="0"/>
              <a:t>функціонально</a:t>
            </a:r>
            <a:r>
              <a:rPr lang="ru-RU" dirty="0" smtClean="0"/>
              <a:t> не </a:t>
            </a:r>
            <a:r>
              <a:rPr lang="ru-RU" dirty="0" err="1" smtClean="0"/>
              <a:t>пов’язану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витратами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інформація</a:t>
            </a:r>
            <a:r>
              <a:rPr lang="ru-RU" dirty="0" smtClean="0"/>
              <a:t> не </a:t>
            </a:r>
            <a:r>
              <a:rPr lang="ru-RU" dirty="0" err="1" smtClean="0"/>
              <a:t>втрачається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морально </a:t>
            </a:r>
            <a:r>
              <a:rPr lang="ru-RU" dirty="0" err="1" smtClean="0"/>
              <a:t>застаріває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/>
              <a:t>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визначений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визначеній</a:t>
            </a:r>
            <a:r>
              <a:rPr lang="ru-RU" sz="1600" dirty="0" smtClean="0"/>
              <a:t> законом </a:t>
            </a:r>
            <a:r>
              <a:rPr lang="ru-RU" sz="1600" dirty="0" err="1" smtClean="0"/>
              <a:t>формі</a:t>
            </a:r>
            <a:r>
              <a:rPr lang="ru-RU" sz="1600" dirty="0" smtClean="0"/>
              <a:t> по </a:t>
            </a:r>
            <a:r>
              <a:rPr lang="ru-RU" sz="1600" dirty="0" err="1" smtClean="0"/>
              <a:t>доведенню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продукції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споживачів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метою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потреб».</a:t>
            </a:r>
          </a:p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/>
              <a:t>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розпоряд­ження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користувача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видом </a:t>
            </a:r>
            <a:r>
              <a:rPr lang="ru-RU" sz="1600" dirty="0" err="1" smtClean="0"/>
              <a:t>інформаційних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Рисунок 4" descr="inform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2976"/>
            <a:ext cx="9144000" cy="31939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620688"/>
            <a:ext cx="6092630" cy="50624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555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Інформаційні продукти і послуги</vt:lpstr>
      <vt:lpstr>План </vt:lpstr>
      <vt:lpstr>Эпиграф </vt:lpstr>
      <vt:lpstr>Слайд 4</vt:lpstr>
      <vt:lpstr>Основи інформаційних ресурсів </vt:lpstr>
      <vt:lpstr>Слайд 6</vt:lpstr>
      <vt:lpstr>Особливості інформації як товару</vt:lpstr>
      <vt:lpstr>Слайд 8</vt:lpstr>
      <vt:lpstr>Слайд 9</vt:lpstr>
      <vt:lpstr>Підсумок</vt:lpstr>
      <vt:lpstr>Тест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продукти і послуги</dc:title>
  <dc:creator>Windows 7</dc:creator>
  <cp:lastModifiedBy>Windows 7</cp:lastModifiedBy>
  <cp:revision>11</cp:revision>
  <dcterms:created xsi:type="dcterms:W3CDTF">2013-11-14T08:08:54Z</dcterms:created>
  <dcterms:modified xsi:type="dcterms:W3CDTF">2015-01-27T20:57:09Z</dcterms:modified>
</cp:coreProperties>
</file>