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7" r:id="rId2"/>
    <p:sldId id="261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32" autoAdjust="0"/>
    <p:restoredTop sz="94621" autoAdjust="0"/>
  </p:normalViewPr>
  <p:slideViewPr>
    <p:cSldViewPr>
      <p:cViewPr varScale="1">
        <p:scale>
          <a:sx n="63" d="100"/>
          <a:sy n="63" d="100"/>
        </p:scale>
        <p:origin x="-2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28CF0A-8995-4518-9CED-9160043AC65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626017D2-6584-4834-B9ED-DE2C1E29932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FF3300"/>
              </a:solidFill>
              <a:effectLst/>
              <a:latin typeface="Times New Roman" pitchFamily="18" charset="0"/>
              <a:cs typeface="Arial" charset="0"/>
            </a:rPr>
            <a:t>Сайты</a:t>
          </a:r>
          <a:endParaRPr kumimoji="0" lang="ru-RU" b="1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Times New Roman" pitchFamily="18" charset="0"/>
            <a:cs typeface="Arial" charset="0"/>
          </a:endParaRPr>
        </a:p>
      </dgm:t>
    </dgm:pt>
    <dgm:pt modelId="{32564C12-925B-4548-89A0-E9AB655D5665}" type="parTrans" cxnId="{1F660CA7-1A99-4679-B2CA-425EE67CEC99}">
      <dgm:prSet/>
      <dgm:spPr/>
    </dgm:pt>
    <dgm:pt modelId="{68DDA2F3-5619-474F-8F27-B89A8D3416DC}" type="sibTrans" cxnId="{1F660CA7-1A99-4679-B2CA-425EE67CEC99}">
      <dgm:prSet/>
      <dgm:spPr/>
    </dgm:pt>
    <dgm:pt modelId="{4AD900BB-F8C7-48D4-ADEB-5EA47E4AD1D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Times New Roman" pitchFamily="18" charset="0"/>
              <a:cs typeface="Arial" charset="0"/>
            </a:rPr>
            <a:t>Корпоративные </a:t>
          </a:r>
          <a:endParaRPr kumimoji="0" lang="ru-RU" b="1" i="0" u="none" strike="noStrike" cap="none" normalizeH="0" baseline="0" smtClean="0">
            <a:ln>
              <a:noFill/>
            </a:ln>
            <a:solidFill>
              <a:srgbClr val="990000"/>
            </a:solidFill>
            <a:effectLst/>
            <a:latin typeface="Times New Roman" pitchFamily="18" charset="0"/>
            <a:cs typeface="Arial" charset="0"/>
          </a:endParaRPr>
        </a:p>
      </dgm:t>
    </dgm:pt>
    <dgm:pt modelId="{CBFF046E-0D35-44FB-878D-A8230E11EA54}" type="parTrans" cxnId="{8E9B4F9E-44A3-48B5-B884-AA8D97EF3BAF}">
      <dgm:prSet/>
      <dgm:spPr/>
    </dgm:pt>
    <dgm:pt modelId="{475B8341-835C-494D-8CF3-301197AE1ECB}" type="sibTrans" cxnId="{8E9B4F9E-44A3-48B5-B884-AA8D97EF3BAF}">
      <dgm:prSet/>
      <dgm:spPr/>
    </dgm:pt>
    <dgm:pt modelId="{3725B4D1-7C60-4743-8AEB-A78BD861379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Times New Roman" pitchFamily="18" charset="0"/>
              <a:cs typeface="Arial" charset="0"/>
            </a:rPr>
            <a:t>Персональные </a:t>
          </a:r>
          <a:endParaRPr kumimoji="0" lang="ru-RU" b="1" i="0" u="none" strike="noStrike" cap="none" normalizeH="0" baseline="0" smtClean="0">
            <a:ln>
              <a:noFill/>
            </a:ln>
            <a:solidFill>
              <a:srgbClr val="990000"/>
            </a:solidFill>
            <a:effectLst/>
            <a:latin typeface="Times New Roman" pitchFamily="18" charset="0"/>
            <a:cs typeface="Arial" charset="0"/>
          </a:endParaRPr>
        </a:p>
      </dgm:t>
    </dgm:pt>
    <dgm:pt modelId="{D9014F8F-AAC6-4AB4-8B84-E29DF359825C}" type="parTrans" cxnId="{84465DD4-7D1D-408D-B252-3789B6AB3535}">
      <dgm:prSet/>
      <dgm:spPr/>
    </dgm:pt>
    <dgm:pt modelId="{8CB7135E-C048-43C6-9DF3-6A2AF92D8677}" type="sibTrans" cxnId="{84465DD4-7D1D-408D-B252-3789B6AB3535}">
      <dgm:prSet/>
      <dgm:spPr/>
    </dgm:pt>
    <dgm:pt modelId="{6A1D5E00-22A3-430D-A89C-DAD0AE0551B4}" type="pres">
      <dgm:prSet presAssocID="{A928CF0A-8995-4518-9CED-9160043AC65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64FFFC4-269A-468F-B5A7-4F19E1728F29}" type="pres">
      <dgm:prSet presAssocID="{626017D2-6584-4834-B9ED-DE2C1E299321}" presName="hierRoot1" presStyleCnt="0">
        <dgm:presLayoutVars>
          <dgm:hierBranch/>
        </dgm:presLayoutVars>
      </dgm:prSet>
      <dgm:spPr/>
    </dgm:pt>
    <dgm:pt modelId="{93B40460-DB33-4C34-9BC7-F143D8DCDC7E}" type="pres">
      <dgm:prSet presAssocID="{626017D2-6584-4834-B9ED-DE2C1E299321}" presName="rootComposite1" presStyleCnt="0"/>
      <dgm:spPr/>
    </dgm:pt>
    <dgm:pt modelId="{4F822694-6653-44A8-A07E-C32D0323A470}" type="pres">
      <dgm:prSet presAssocID="{626017D2-6584-4834-B9ED-DE2C1E299321}" presName="rootText1" presStyleLbl="node0" presStyleIdx="0" presStyleCnt="1">
        <dgm:presLayoutVars>
          <dgm:chPref val="3"/>
        </dgm:presLayoutVars>
      </dgm:prSet>
      <dgm:spPr/>
    </dgm:pt>
    <dgm:pt modelId="{8573BC5E-2D0B-416C-9071-3BFB74C16703}" type="pres">
      <dgm:prSet presAssocID="{626017D2-6584-4834-B9ED-DE2C1E299321}" presName="rootConnector1" presStyleLbl="node1" presStyleIdx="0" presStyleCnt="0"/>
      <dgm:spPr/>
    </dgm:pt>
    <dgm:pt modelId="{4E2E00DC-EE70-4B5A-BA17-EFFFDB073D15}" type="pres">
      <dgm:prSet presAssocID="{626017D2-6584-4834-B9ED-DE2C1E299321}" presName="hierChild2" presStyleCnt="0"/>
      <dgm:spPr/>
    </dgm:pt>
    <dgm:pt modelId="{F8834116-E353-4A2A-963C-7E240536A65A}" type="pres">
      <dgm:prSet presAssocID="{CBFF046E-0D35-44FB-878D-A8230E11EA54}" presName="Name35" presStyleLbl="parChTrans1D2" presStyleIdx="0" presStyleCnt="2"/>
      <dgm:spPr/>
    </dgm:pt>
    <dgm:pt modelId="{86637B24-F040-4002-BC38-7B9895348953}" type="pres">
      <dgm:prSet presAssocID="{4AD900BB-F8C7-48D4-ADEB-5EA47E4AD1D0}" presName="hierRoot2" presStyleCnt="0">
        <dgm:presLayoutVars>
          <dgm:hierBranch/>
        </dgm:presLayoutVars>
      </dgm:prSet>
      <dgm:spPr/>
    </dgm:pt>
    <dgm:pt modelId="{EFAE188F-E89D-40DF-A2E7-CC5419FA4CE1}" type="pres">
      <dgm:prSet presAssocID="{4AD900BB-F8C7-48D4-ADEB-5EA47E4AD1D0}" presName="rootComposite" presStyleCnt="0"/>
      <dgm:spPr/>
    </dgm:pt>
    <dgm:pt modelId="{886970CE-9674-45EA-AD62-07A8B7AAC75F}" type="pres">
      <dgm:prSet presAssocID="{4AD900BB-F8C7-48D4-ADEB-5EA47E4AD1D0}" presName="rootText" presStyleLbl="node2" presStyleIdx="0" presStyleCnt="2">
        <dgm:presLayoutVars>
          <dgm:chPref val="3"/>
        </dgm:presLayoutVars>
      </dgm:prSet>
      <dgm:spPr/>
    </dgm:pt>
    <dgm:pt modelId="{746CA47E-3E24-4FAB-8623-F3F8A056502D}" type="pres">
      <dgm:prSet presAssocID="{4AD900BB-F8C7-48D4-ADEB-5EA47E4AD1D0}" presName="rootConnector" presStyleLbl="node2" presStyleIdx="0" presStyleCnt="2"/>
      <dgm:spPr/>
    </dgm:pt>
    <dgm:pt modelId="{BCCCA0E3-4FBF-4456-A4BB-B0A8D6BAF32E}" type="pres">
      <dgm:prSet presAssocID="{4AD900BB-F8C7-48D4-ADEB-5EA47E4AD1D0}" presName="hierChild4" presStyleCnt="0"/>
      <dgm:spPr/>
    </dgm:pt>
    <dgm:pt modelId="{29A49439-1442-44F0-9DCB-BE9B70DC7D74}" type="pres">
      <dgm:prSet presAssocID="{4AD900BB-F8C7-48D4-ADEB-5EA47E4AD1D0}" presName="hierChild5" presStyleCnt="0"/>
      <dgm:spPr/>
    </dgm:pt>
    <dgm:pt modelId="{ECBC94BB-5862-45A0-8BCA-02231C3C564E}" type="pres">
      <dgm:prSet presAssocID="{D9014F8F-AAC6-4AB4-8B84-E29DF359825C}" presName="Name35" presStyleLbl="parChTrans1D2" presStyleIdx="1" presStyleCnt="2"/>
      <dgm:spPr/>
    </dgm:pt>
    <dgm:pt modelId="{4B489CA4-57CB-40FE-86DD-5CB07978A6F6}" type="pres">
      <dgm:prSet presAssocID="{3725B4D1-7C60-4743-8AEB-A78BD8613798}" presName="hierRoot2" presStyleCnt="0">
        <dgm:presLayoutVars>
          <dgm:hierBranch/>
        </dgm:presLayoutVars>
      </dgm:prSet>
      <dgm:spPr/>
    </dgm:pt>
    <dgm:pt modelId="{EA7AFAC4-136A-4541-98EF-027E50E5354A}" type="pres">
      <dgm:prSet presAssocID="{3725B4D1-7C60-4743-8AEB-A78BD8613798}" presName="rootComposite" presStyleCnt="0"/>
      <dgm:spPr/>
    </dgm:pt>
    <dgm:pt modelId="{60588F31-47FD-49E0-B65A-F70B5BAC7A30}" type="pres">
      <dgm:prSet presAssocID="{3725B4D1-7C60-4743-8AEB-A78BD8613798}" presName="rootText" presStyleLbl="node2" presStyleIdx="1" presStyleCnt="2">
        <dgm:presLayoutVars>
          <dgm:chPref val="3"/>
        </dgm:presLayoutVars>
      </dgm:prSet>
      <dgm:spPr/>
    </dgm:pt>
    <dgm:pt modelId="{1B5C7060-EF11-4432-9243-02B379B91195}" type="pres">
      <dgm:prSet presAssocID="{3725B4D1-7C60-4743-8AEB-A78BD8613798}" presName="rootConnector" presStyleLbl="node2" presStyleIdx="1" presStyleCnt="2"/>
      <dgm:spPr/>
    </dgm:pt>
    <dgm:pt modelId="{AA8DB70B-6334-4E87-9B08-1B354C51B3F1}" type="pres">
      <dgm:prSet presAssocID="{3725B4D1-7C60-4743-8AEB-A78BD8613798}" presName="hierChild4" presStyleCnt="0"/>
      <dgm:spPr/>
    </dgm:pt>
    <dgm:pt modelId="{0093BC5C-3F18-42EC-8B48-B1B85F74EDE7}" type="pres">
      <dgm:prSet presAssocID="{3725B4D1-7C60-4743-8AEB-A78BD8613798}" presName="hierChild5" presStyleCnt="0"/>
      <dgm:spPr/>
    </dgm:pt>
    <dgm:pt modelId="{48DF46EE-3597-4BEE-960C-418DEAF54AE1}" type="pres">
      <dgm:prSet presAssocID="{626017D2-6584-4834-B9ED-DE2C1E299321}" presName="hierChild3" presStyleCnt="0"/>
      <dgm:spPr/>
    </dgm:pt>
  </dgm:ptLst>
  <dgm:cxnLst>
    <dgm:cxn modelId="{8E9B4F9E-44A3-48B5-B884-AA8D97EF3BAF}" srcId="{626017D2-6584-4834-B9ED-DE2C1E299321}" destId="{4AD900BB-F8C7-48D4-ADEB-5EA47E4AD1D0}" srcOrd="0" destOrd="0" parTransId="{CBFF046E-0D35-44FB-878D-A8230E11EA54}" sibTransId="{475B8341-835C-494D-8CF3-301197AE1ECB}"/>
    <dgm:cxn modelId="{1F660CA7-1A99-4679-B2CA-425EE67CEC99}" srcId="{A928CF0A-8995-4518-9CED-9160043AC652}" destId="{626017D2-6584-4834-B9ED-DE2C1E299321}" srcOrd="0" destOrd="0" parTransId="{32564C12-925B-4548-89A0-E9AB655D5665}" sibTransId="{68DDA2F3-5619-474F-8F27-B89A8D3416DC}"/>
    <dgm:cxn modelId="{FB88D156-6256-4FBF-8606-063EEF003537}" type="presOf" srcId="{3725B4D1-7C60-4743-8AEB-A78BD8613798}" destId="{60588F31-47FD-49E0-B65A-F70B5BAC7A30}" srcOrd="0" destOrd="0" presId="urn:microsoft.com/office/officeart/2005/8/layout/orgChart1"/>
    <dgm:cxn modelId="{BFD12E99-B493-425B-9A9E-6D36786B72F1}" type="presOf" srcId="{626017D2-6584-4834-B9ED-DE2C1E299321}" destId="{8573BC5E-2D0B-416C-9071-3BFB74C16703}" srcOrd="1" destOrd="0" presId="urn:microsoft.com/office/officeart/2005/8/layout/orgChart1"/>
    <dgm:cxn modelId="{A1FE5D02-A99F-4A80-BF83-5C20B764C183}" type="presOf" srcId="{A928CF0A-8995-4518-9CED-9160043AC652}" destId="{6A1D5E00-22A3-430D-A89C-DAD0AE0551B4}" srcOrd="0" destOrd="0" presId="urn:microsoft.com/office/officeart/2005/8/layout/orgChart1"/>
    <dgm:cxn modelId="{13925715-E03C-4679-A8C9-8BFCB489B42C}" type="presOf" srcId="{D9014F8F-AAC6-4AB4-8B84-E29DF359825C}" destId="{ECBC94BB-5862-45A0-8BCA-02231C3C564E}" srcOrd="0" destOrd="0" presId="urn:microsoft.com/office/officeart/2005/8/layout/orgChart1"/>
    <dgm:cxn modelId="{F07EEB66-9F64-456D-9280-72ADCA6FD471}" type="presOf" srcId="{626017D2-6584-4834-B9ED-DE2C1E299321}" destId="{4F822694-6653-44A8-A07E-C32D0323A470}" srcOrd="0" destOrd="0" presId="urn:microsoft.com/office/officeart/2005/8/layout/orgChart1"/>
    <dgm:cxn modelId="{CA2743F1-A92D-4C2F-AFC1-311C637B5935}" type="presOf" srcId="{CBFF046E-0D35-44FB-878D-A8230E11EA54}" destId="{F8834116-E353-4A2A-963C-7E240536A65A}" srcOrd="0" destOrd="0" presId="urn:microsoft.com/office/officeart/2005/8/layout/orgChart1"/>
    <dgm:cxn modelId="{84465DD4-7D1D-408D-B252-3789B6AB3535}" srcId="{626017D2-6584-4834-B9ED-DE2C1E299321}" destId="{3725B4D1-7C60-4743-8AEB-A78BD8613798}" srcOrd="1" destOrd="0" parTransId="{D9014F8F-AAC6-4AB4-8B84-E29DF359825C}" sibTransId="{8CB7135E-C048-43C6-9DF3-6A2AF92D8677}"/>
    <dgm:cxn modelId="{A0086C1C-8AA5-42CD-96EC-178DE0D367DF}" type="presOf" srcId="{4AD900BB-F8C7-48D4-ADEB-5EA47E4AD1D0}" destId="{746CA47E-3E24-4FAB-8623-F3F8A056502D}" srcOrd="1" destOrd="0" presId="urn:microsoft.com/office/officeart/2005/8/layout/orgChart1"/>
    <dgm:cxn modelId="{ACAC30FB-3F5F-4D6B-ABE9-383D1C9EE87D}" type="presOf" srcId="{3725B4D1-7C60-4743-8AEB-A78BD8613798}" destId="{1B5C7060-EF11-4432-9243-02B379B91195}" srcOrd="1" destOrd="0" presId="urn:microsoft.com/office/officeart/2005/8/layout/orgChart1"/>
    <dgm:cxn modelId="{A25438CA-08F7-4EE6-A087-B653ADDEFCDC}" type="presOf" srcId="{4AD900BB-F8C7-48D4-ADEB-5EA47E4AD1D0}" destId="{886970CE-9674-45EA-AD62-07A8B7AAC75F}" srcOrd="0" destOrd="0" presId="urn:microsoft.com/office/officeart/2005/8/layout/orgChart1"/>
    <dgm:cxn modelId="{3368EDB3-54B7-4BC6-94FC-BE35550C7A34}" type="presParOf" srcId="{6A1D5E00-22A3-430D-A89C-DAD0AE0551B4}" destId="{B64FFFC4-269A-468F-B5A7-4F19E1728F29}" srcOrd="0" destOrd="0" presId="urn:microsoft.com/office/officeart/2005/8/layout/orgChart1"/>
    <dgm:cxn modelId="{814AAD28-256A-45D7-ADFA-8E0BCF9F6C00}" type="presParOf" srcId="{B64FFFC4-269A-468F-B5A7-4F19E1728F29}" destId="{93B40460-DB33-4C34-9BC7-F143D8DCDC7E}" srcOrd="0" destOrd="0" presId="urn:microsoft.com/office/officeart/2005/8/layout/orgChart1"/>
    <dgm:cxn modelId="{C24811A9-7BEF-4497-B373-A84F5B079D7A}" type="presParOf" srcId="{93B40460-DB33-4C34-9BC7-F143D8DCDC7E}" destId="{4F822694-6653-44A8-A07E-C32D0323A470}" srcOrd="0" destOrd="0" presId="urn:microsoft.com/office/officeart/2005/8/layout/orgChart1"/>
    <dgm:cxn modelId="{BC345FDA-F16E-41C6-9755-A488D35D377E}" type="presParOf" srcId="{93B40460-DB33-4C34-9BC7-F143D8DCDC7E}" destId="{8573BC5E-2D0B-416C-9071-3BFB74C16703}" srcOrd="1" destOrd="0" presId="urn:microsoft.com/office/officeart/2005/8/layout/orgChart1"/>
    <dgm:cxn modelId="{DC8B9297-2BEA-452C-9C97-EFA07CB34A7D}" type="presParOf" srcId="{B64FFFC4-269A-468F-B5A7-4F19E1728F29}" destId="{4E2E00DC-EE70-4B5A-BA17-EFFFDB073D15}" srcOrd="1" destOrd="0" presId="urn:microsoft.com/office/officeart/2005/8/layout/orgChart1"/>
    <dgm:cxn modelId="{7792629A-89CD-428F-9C18-E1F1F630E0E6}" type="presParOf" srcId="{4E2E00DC-EE70-4B5A-BA17-EFFFDB073D15}" destId="{F8834116-E353-4A2A-963C-7E240536A65A}" srcOrd="0" destOrd="0" presId="urn:microsoft.com/office/officeart/2005/8/layout/orgChart1"/>
    <dgm:cxn modelId="{EEEC9263-EEC5-44CE-B631-70F112487BF9}" type="presParOf" srcId="{4E2E00DC-EE70-4B5A-BA17-EFFFDB073D15}" destId="{86637B24-F040-4002-BC38-7B9895348953}" srcOrd="1" destOrd="0" presId="urn:microsoft.com/office/officeart/2005/8/layout/orgChart1"/>
    <dgm:cxn modelId="{F995954D-705C-4437-858E-93424CC22C2D}" type="presParOf" srcId="{86637B24-F040-4002-BC38-7B9895348953}" destId="{EFAE188F-E89D-40DF-A2E7-CC5419FA4CE1}" srcOrd="0" destOrd="0" presId="urn:microsoft.com/office/officeart/2005/8/layout/orgChart1"/>
    <dgm:cxn modelId="{0C232CAC-8B3F-4D01-AD30-BEC2DEFED9E1}" type="presParOf" srcId="{EFAE188F-E89D-40DF-A2E7-CC5419FA4CE1}" destId="{886970CE-9674-45EA-AD62-07A8B7AAC75F}" srcOrd="0" destOrd="0" presId="urn:microsoft.com/office/officeart/2005/8/layout/orgChart1"/>
    <dgm:cxn modelId="{7CFA6EAF-B22E-4862-89F5-E6B9248F03C1}" type="presParOf" srcId="{EFAE188F-E89D-40DF-A2E7-CC5419FA4CE1}" destId="{746CA47E-3E24-4FAB-8623-F3F8A056502D}" srcOrd="1" destOrd="0" presId="urn:microsoft.com/office/officeart/2005/8/layout/orgChart1"/>
    <dgm:cxn modelId="{7D69D07C-55F4-4BC1-9B8A-61EB5FA45D1E}" type="presParOf" srcId="{86637B24-F040-4002-BC38-7B9895348953}" destId="{BCCCA0E3-4FBF-4456-A4BB-B0A8D6BAF32E}" srcOrd="1" destOrd="0" presId="urn:microsoft.com/office/officeart/2005/8/layout/orgChart1"/>
    <dgm:cxn modelId="{4CF35330-DD96-41A2-A18D-93F27703E41A}" type="presParOf" srcId="{86637B24-F040-4002-BC38-7B9895348953}" destId="{29A49439-1442-44F0-9DCB-BE9B70DC7D74}" srcOrd="2" destOrd="0" presId="urn:microsoft.com/office/officeart/2005/8/layout/orgChart1"/>
    <dgm:cxn modelId="{E35B6042-875E-490E-A3A0-E06109924F7A}" type="presParOf" srcId="{4E2E00DC-EE70-4B5A-BA17-EFFFDB073D15}" destId="{ECBC94BB-5862-45A0-8BCA-02231C3C564E}" srcOrd="2" destOrd="0" presId="urn:microsoft.com/office/officeart/2005/8/layout/orgChart1"/>
    <dgm:cxn modelId="{5C3BD2C8-E469-49E7-9817-65645FC6997B}" type="presParOf" srcId="{4E2E00DC-EE70-4B5A-BA17-EFFFDB073D15}" destId="{4B489CA4-57CB-40FE-86DD-5CB07978A6F6}" srcOrd="3" destOrd="0" presId="urn:microsoft.com/office/officeart/2005/8/layout/orgChart1"/>
    <dgm:cxn modelId="{F31338A6-1248-4914-B99C-3C0CA3E981E2}" type="presParOf" srcId="{4B489CA4-57CB-40FE-86DD-5CB07978A6F6}" destId="{EA7AFAC4-136A-4541-98EF-027E50E5354A}" srcOrd="0" destOrd="0" presId="urn:microsoft.com/office/officeart/2005/8/layout/orgChart1"/>
    <dgm:cxn modelId="{42CD12B4-ECE5-49D0-A535-50113BC1039E}" type="presParOf" srcId="{EA7AFAC4-136A-4541-98EF-027E50E5354A}" destId="{60588F31-47FD-49E0-B65A-F70B5BAC7A30}" srcOrd="0" destOrd="0" presId="urn:microsoft.com/office/officeart/2005/8/layout/orgChart1"/>
    <dgm:cxn modelId="{A7968764-8E76-4253-B5AB-D623122203CF}" type="presParOf" srcId="{EA7AFAC4-136A-4541-98EF-027E50E5354A}" destId="{1B5C7060-EF11-4432-9243-02B379B91195}" srcOrd="1" destOrd="0" presId="urn:microsoft.com/office/officeart/2005/8/layout/orgChart1"/>
    <dgm:cxn modelId="{D2993EB5-9625-44B5-952C-58096917BBF1}" type="presParOf" srcId="{4B489CA4-57CB-40FE-86DD-5CB07978A6F6}" destId="{AA8DB70B-6334-4E87-9B08-1B354C51B3F1}" srcOrd="1" destOrd="0" presId="urn:microsoft.com/office/officeart/2005/8/layout/orgChart1"/>
    <dgm:cxn modelId="{A078A385-A0DA-4DA1-8746-8C227CA1FE61}" type="presParOf" srcId="{4B489CA4-57CB-40FE-86DD-5CB07978A6F6}" destId="{0093BC5C-3F18-42EC-8B48-B1B85F74EDE7}" srcOrd="2" destOrd="0" presId="urn:microsoft.com/office/officeart/2005/8/layout/orgChart1"/>
    <dgm:cxn modelId="{B1AD56ED-313C-437B-9CD6-29431F82901B}" type="presParOf" srcId="{B64FFFC4-269A-468F-B5A7-4F19E1728F29}" destId="{48DF46EE-3597-4BEE-960C-418DEAF54AE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3075" y="1216025"/>
            <a:ext cx="8077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95300" y="2441575"/>
            <a:ext cx="3956050" cy="35020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03750" y="2441575"/>
            <a:ext cx="3956050" cy="35020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3075" y="1216025"/>
            <a:ext cx="8077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95300" y="2441575"/>
            <a:ext cx="8064500" cy="35020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om.ru/" TargetMode="External"/><Relationship Id="rId2" Type="http://schemas.openxmlformats.org/officeDocument/2006/relationships/hyperlink" Target="http://www.narod.ru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268413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800" b="1" i="1" dirty="0" smtClean="0"/>
              <a:t>Создание Web-сайта</a:t>
            </a:r>
          </a:p>
        </p:txBody>
      </p:sp>
      <p:pic>
        <p:nvPicPr>
          <p:cNvPr id="4100" name="Picture 6" descr="аним_комп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1989138"/>
            <a:ext cx="3306763" cy="330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510758" y="5445125"/>
            <a:ext cx="8208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Выполнила:ученик</a:t>
            </a:r>
            <a:r>
              <a:rPr lang="ru-RU" smtClean="0">
                <a:solidFill>
                  <a:schemeClr val="bg1"/>
                </a:solidFill>
              </a:rPr>
              <a:t> 10 </a:t>
            </a:r>
            <a:r>
              <a:rPr lang="ru-RU" dirty="0" smtClean="0">
                <a:solidFill>
                  <a:schemeClr val="bg1"/>
                </a:solidFill>
              </a:rPr>
              <a:t>класса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uk-UA" dirty="0" err="1" smtClean="0">
                <a:solidFill>
                  <a:schemeClr val="bg1"/>
                </a:solidFill>
              </a:rPr>
              <a:t>Гиниятуллин</a:t>
            </a:r>
            <a:r>
              <a:rPr lang="uk-UA" dirty="0" smtClean="0">
                <a:solidFill>
                  <a:schemeClr val="bg1"/>
                </a:solidFill>
              </a:rPr>
              <a:t> Владислав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928670"/>
            <a:ext cx="914400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Элемент (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element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) 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- конструкция языка 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HTML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.Это контейнер, содержащий данные и позволяющий отформатировать их определённым образом. Любая 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Web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-страница представляет собой набор элементов. Одна из основных идей гипертекста - возможность вложения элементов.</a:t>
            </a:r>
            <a:endParaRPr kumimoji="0" lang="ru-RU" sz="200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Тег (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tag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) 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– начальный или конечный маркеры элемента. Теги определяют границы действия элементов и отделяют элементы друг от друга. В тексте 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Web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- страницы теги заключаются в угловые скобки, а конечный тег всегда снабжается косой чертой.            </a:t>
            </a:r>
            <a:endParaRPr kumimoji="0" lang="ru-RU" sz="200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Атрибут (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attribute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) – 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параметр или свойство элемента. Это переменная, которая имеет стандартное имя и которой может присваиваться определённый набор значений: стандартных или произвольных. Предполагается, что символьные значения атрибутов заключаются в кавычки, но некоторые </a:t>
            </a:r>
            <a:r>
              <a:rPr kumimoji="0" lang="ru-RU" sz="280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броузеры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позволяют не использовать кавычки. Это объясняется тем, что тип атрибута всегда известен заранее. Атрибуты располагаются внутри начального тега и отделяются друг от друга пробелами.</a:t>
            </a:r>
            <a:endParaRPr kumimoji="0" lang="ru-RU" sz="200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Гиперссылка 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– фрагмент текста , который является указателем на другой файл или объект. Гиперссылки необходимы для того, чтобы обеспечить возможность перехода от одного документа к другому.</a:t>
            </a:r>
            <a:endParaRPr kumimoji="0" lang="ru-RU" sz="360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Фрейм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(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frame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) –этот термин имеет два значения. Первое- область документа со своими полосами прокрутки. Второе - одиночное изображение в сложном (анимационном) графическом файле (по аналогии с кадром кинофильма).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 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Примечание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- вместо термина «фрейм» в специальной литературе и локализованных программных продуктах иногда можно встретить термин «кадр» или «рамка».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HTML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– файл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или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HTML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–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страница – документ, созданный в виде гипертекста на основе языка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HTML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. Такие файлы имеют расширения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htm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или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html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. В гипертекстовых редакторах и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броузерах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эти файлы имеют общее название «документ».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785794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Апплет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(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applet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)- 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программа, передаваемая на компьютер клиента в виде отдельного файла и запускаемая при просмотре  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Web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- страницы.</a:t>
            </a:r>
            <a:endParaRPr kumimoji="0" lang="ru-RU" sz="200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Скрипт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или сценарий (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skript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) 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– программа, включенная в состав 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Web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- страницы для расширения её возможностей. </a:t>
            </a:r>
            <a:r>
              <a:rPr kumimoji="0" lang="ru-RU" sz="280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Броузер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Internet Explorer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в определённых ситуациях выводит сообщение: «Разрешить выполнение сценариев на странице?». В этом случае имеются в виду </a:t>
            </a:r>
            <a:r>
              <a:rPr kumimoji="0" lang="ru-RU" sz="280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скрипты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.</a:t>
            </a:r>
            <a:endParaRPr kumimoji="0" lang="ru-RU" sz="200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Расширение (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extension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) 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– элемент, не входящий в спецификацию языка, но использующийся, обеспечивая возможность создания нового интересного эффекта форматирования.</a:t>
            </a:r>
            <a:endParaRPr kumimoji="0" lang="ru-RU" sz="360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357166"/>
            <a:ext cx="91440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CGI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(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Common Gateway Interface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) – общее название для программ, которые, работая на сервере, позволяют расширить возможности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Web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- страниц. Например, без таких программ невозможно создание интерактивных страниц.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Программный код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или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код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– аналог понятия «текст программы».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Код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HTML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гипертекстовой документ в своём первоначальном виде, когда видны все элементы и атрибуты.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World Wide Web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WWW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или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Web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Всемирная паутина, распределённая система доступа к гипертекстовым документам, существующая в Интернете,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HTML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является основным языком для создания документов в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WWW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. Изучая его, мы изучаем часть этой системы, хотя область применения языка намного шире.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1500174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Web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– страница –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документ (файл),подготовленный в формате гипертекста и размещённый в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World Wide Web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. 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Сайт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(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site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) – набор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Web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–страниц, принадлежащих одному владельцу.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Броузер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(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browser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) – программа для просмотра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Web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– страниц.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Пользовательский агент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(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user agent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) –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броузер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 или другая программа, работающая на компьютере – клиенте.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Загрузка (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downloading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) – копирование файлов с сервера на компьютер – клиент.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800" b="1" i="1" dirty="0" smtClean="0">
                <a:solidFill>
                  <a:schemeClr val="bg1"/>
                </a:solidFill>
              </a:rPr>
              <a:t>2 способа: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2268538" y="1341438"/>
            <a:ext cx="1223962" cy="1655762"/>
          </a:xfrm>
          <a:prstGeom prst="line">
            <a:avLst/>
          </a:prstGeom>
          <a:noFill/>
          <a:ln w="60325">
            <a:solidFill>
              <a:schemeClr val="bg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5435600" y="1341438"/>
            <a:ext cx="1225550" cy="1584325"/>
          </a:xfrm>
          <a:prstGeom prst="line">
            <a:avLst/>
          </a:prstGeom>
          <a:noFill/>
          <a:ln w="60325">
            <a:solidFill>
              <a:schemeClr val="bg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00034" y="3141663"/>
            <a:ext cx="3143272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/>
              <a:t>Ручной 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580063" y="2997200"/>
            <a:ext cx="2952750" cy="831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/>
              <a:t>С использованием конструктора</a:t>
            </a:r>
          </a:p>
        </p:txBody>
      </p:sp>
      <p:sp>
        <p:nvSpPr>
          <p:cNvPr id="15373" name="WordArt 13"/>
          <p:cNvSpPr>
            <a:spLocks noChangeArrowheads="1" noChangeShapeType="1" noTextEdit="1"/>
          </p:cNvSpPr>
          <p:nvPr/>
        </p:nvSpPr>
        <p:spPr bwMode="auto">
          <a:xfrm>
            <a:off x="2771775" y="4508500"/>
            <a:ext cx="5040313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9600" kern="10" dirty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 чем причина возникновения</a:t>
            </a:r>
          </a:p>
          <a:p>
            <a:pPr algn="ctr"/>
            <a:r>
              <a:rPr lang="ru-RU" sz="9600" kern="10" dirty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интереса к </a:t>
            </a:r>
            <a:r>
              <a:rPr lang="ru-RU" sz="9600" kern="10" dirty="0" err="1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интернет-ресурсам</a:t>
            </a:r>
            <a:r>
              <a:rPr lang="ru-RU" sz="9600" kern="10" dirty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  <p:pic>
        <p:nvPicPr>
          <p:cNvPr id="10" name="Рисунок 9" descr="клипы 38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214818"/>
            <a:ext cx="1928826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5" grpId="0" animBg="1"/>
      <p:bldP spid="15367" grpId="0" animBg="1"/>
      <p:bldP spid="15368" grpId="0" animBg="1"/>
      <p:bldP spid="15369" grpId="0" animBg="1"/>
      <p:bldP spid="153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7" name="Rectangle 15"/>
          <p:cNvSpPr>
            <a:spLocks noGrp="1" noChangeArrowheads="1"/>
          </p:cNvSpPr>
          <p:nvPr>
            <p:ph type="title"/>
          </p:nvPr>
        </p:nvSpPr>
        <p:spPr>
          <a:xfrm>
            <a:off x="611188" y="1341438"/>
            <a:ext cx="8077200" cy="2159000"/>
          </a:xfrm>
          <a:noFill/>
          <a:ln w="25400" cap="rnd">
            <a:noFill/>
            <a:prstDash val="sysDot"/>
          </a:ln>
        </p:spPr>
        <p:txBody>
          <a:bodyPr>
            <a:noAutofit/>
          </a:bodyPr>
          <a:lstStyle/>
          <a:p>
            <a:pPr algn="l" eaLnBrk="1" hangingPunct="1"/>
            <a:r>
              <a:rPr lang="ru-RU" sz="2800" b="1" i="1" dirty="0" smtClean="0">
                <a:solidFill>
                  <a:schemeClr val="bg1"/>
                </a:solidFill>
              </a:rPr>
              <a:t>Существуют порталы, которые предоставляют возможность использования их ресурсов для помещения страниц пользователей. Они могут работать в режиме конструктора,  также принимать готовые  разработки для автоматического отображения их на своем портале.</a:t>
            </a:r>
          </a:p>
        </p:txBody>
      </p:sp>
      <p:pic>
        <p:nvPicPr>
          <p:cNvPr id="7" name="Рисунок 6" descr="клипы 31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786190"/>
            <a:ext cx="3071834" cy="2887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73075" y="1125538"/>
            <a:ext cx="80772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ru-RU" sz="4000" b="1" i="1" dirty="0" smtClean="0">
                <a:solidFill>
                  <a:schemeClr val="bg1"/>
                </a:solidFill>
                <a:latin typeface="Monotype Corsiva" pitchFamily="66" charset="0"/>
              </a:rPr>
              <a:t>По уровню персонификации сайты классифицируются: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495300" y="2441575"/>
          <a:ext cx="8064500" cy="350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Graphic spid="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3075" y="476250"/>
            <a:ext cx="8077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800" b="1" i="1" dirty="0" smtClean="0">
                <a:solidFill>
                  <a:schemeClr val="bg1"/>
                </a:solidFill>
                <a:latin typeface="Monotype Corsiva" pitchFamily="66" charset="0"/>
              </a:rPr>
              <a:t>Этапы создания сайта: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684213" y="1341438"/>
            <a:ext cx="8208962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 b="1" dirty="0">
                <a:solidFill>
                  <a:schemeClr val="bg1"/>
                </a:solidFill>
              </a:rPr>
              <a:t>Анализ и проектирование сайта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 b="1" dirty="0">
                <a:solidFill>
                  <a:schemeClr val="bg1"/>
                </a:solidFill>
              </a:rPr>
              <a:t>Информационное наполнение сайта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 b="1" dirty="0" err="1">
                <a:solidFill>
                  <a:schemeClr val="bg1"/>
                </a:solidFill>
              </a:rPr>
              <a:t>Креатив</a:t>
            </a:r>
            <a:r>
              <a:rPr lang="ru-RU" sz="2800" b="1" dirty="0">
                <a:solidFill>
                  <a:schemeClr val="bg1"/>
                </a:solidFill>
              </a:rPr>
              <a:t>, или визуальная составляющая сайта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 b="1" dirty="0">
                <a:solidFill>
                  <a:schemeClr val="bg1"/>
                </a:solidFill>
              </a:rPr>
              <a:t>Написание кода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 b="1" dirty="0">
                <a:solidFill>
                  <a:schemeClr val="bg1"/>
                </a:solidFill>
              </a:rPr>
              <a:t>Тестирование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 b="1" dirty="0">
                <a:solidFill>
                  <a:schemeClr val="bg1"/>
                </a:solidFill>
              </a:rPr>
              <a:t>Публикация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 b="1" dirty="0">
                <a:solidFill>
                  <a:schemeClr val="bg1"/>
                </a:solidFill>
              </a:rPr>
              <a:t>Раскрутка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 b="1" dirty="0">
                <a:solidFill>
                  <a:schemeClr val="bg1"/>
                </a:solidFill>
              </a:rPr>
              <a:t>Поддержка </a:t>
            </a:r>
          </a:p>
        </p:txBody>
      </p:sp>
      <p:pic>
        <p:nvPicPr>
          <p:cNvPr id="5" name="Рисунок 4" descr="заучк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3571876"/>
            <a:ext cx="3734327" cy="28044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73075" y="476250"/>
            <a:ext cx="8077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5400" b="1" i="1" dirty="0" smtClean="0">
                <a:solidFill>
                  <a:schemeClr val="bg1"/>
                </a:solidFill>
                <a:latin typeface="Monotype Corsiva" pitchFamily="66" charset="0"/>
              </a:rPr>
              <a:t>Этапы создания сайта: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785785" y="1512888"/>
            <a:ext cx="8107389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3200" b="1" i="1" u="sng" dirty="0">
                <a:solidFill>
                  <a:schemeClr val="accent6">
                    <a:lumMod val="50000"/>
                  </a:schemeClr>
                </a:solidFill>
              </a:rPr>
              <a:t>Анализ и проектирование сайта.</a:t>
            </a:r>
            <a:r>
              <a:rPr lang="ru-RU" sz="32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Анализ аналогичных сайтов с выделением сильных и слабых их сторон. Сайт проектируется исходя из интересов предполагаемой аудитории.</a:t>
            </a:r>
          </a:p>
          <a:p>
            <a:pPr marL="342900" indent="-342900">
              <a:spcBef>
                <a:spcPct val="50000"/>
              </a:spcBef>
            </a:pPr>
            <a:r>
              <a:rPr lang="ru-RU" sz="3200" b="1" i="1" u="sng" dirty="0">
                <a:solidFill>
                  <a:schemeClr val="accent6">
                    <a:lumMod val="50000"/>
                  </a:schemeClr>
                </a:solidFill>
              </a:rPr>
              <a:t>Информационное наполнение сайта (</a:t>
            </a:r>
            <a:r>
              <a:rPr lang="ru-RU" sz="3200" b="1" i="1" u="sng" dirty="0" err="1">
                <a:solidFill>
                  <a:schemeClr val="accent6">
                    <a:lumMod val="50000"/>
                  </a:schemeClr>
                </a:solidFill>
              </a:rPr>
              <a:t>контент</a:t>
            </a:r>
            <a:r>
              <a:rPr lang="ru-RU" sz="3200" b="1" i="1" u="sng" dirty="0">
                <a:solidFill>
                  <a:schemeClr val="accent6">
                    <a:lumMod val="50000"/>
                  </a:schemeClr>
                </a:solidFill>
              </a:rPr>
              <a:t>).</a:t>
            </a:r>
            <a:r>
              <a:rPr lang="ru-RU" sz="32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Привлекает потенциальных пользователей. Информация должна быть интересна для целевой аудитории и качественно оформлена.</a:t>
            </a:r>
          </a:p>
          <a:p>
            <a:pPr marL="342900" indent="-342900">
              <a:spcBef>
                <a:spcPct val="50000"/>
              </a:spcBef>
            </a:pPr>
            <a:endParaRPr lang="ru-RU" sz="2800" b="1" i="1" u="sng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73075" y="476250"/>
            <a:ext cx="8077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5400" b="1" i="1" dirty="0" smtClean="0">
                <a:solidFill>
                  <a:schemeClr val="bg1"/>
                </a:solidFill>
                <a:latin typeface="Monotype Corsiva" pitchFamily="66" charset="0"/>
              </a:rPr>
              <a:t>Этапы создания сайта: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4213" y="1512888"/>
            <a:ext cx="8208962" cy="457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800" b="1" i="1" u="sng" dirty="0" err="1">
                <a:solidFill>
                  <a:schemeClr val="accent6">
                    <a:lumMod val="50000"/>
                  </a:schemeClr>
                </a:solidFill>
              </a:rPr>
              <a:t>Креатив</a:t>
            </a:r>
            <a:r>
              <a:rPr lang="ru-RU" sz="2800" b="1" i="1" u="sng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Включает разработку дизайна, графических элементов, обработку графики и все, что с ней связано.Разработка всегда осуществляется на бумажном носителе, чтобы определить лучший вариант расположения типовых элементов. Т.к. страницы оформляются в едином стиле, то создается шаблон.</a:t>
            </a:r>
          </a:p>
          <a:p>
            <a:pPr marL="342900" indent="-342900">
              <a:spcBef>
                <a:spcPct val="50000"/>
              </a:spcBef>
            </a:pPr>
            <a:r>
              <a:rPr lang="ru-RU" sz="2800" b="1" i="1" u="sng" dirty="0">
                <a:solidFill>
                  <a:schemeClr val="accent6">
                    <a:lumMod val="50000"/>
                  </a:schemeClr>
                </a:solidFill>
              </a:rPr>
              <a:t>Написание кода</a:t>
            </a:r>
            <a:r>
              <a:rPr lang="ru-RU" sz="2800" b="1" i="1" u="sng" dirty="0">
                <a:solidFill>
                  <a:schemeClr val="bg1"/>
                </a:solidFill>
              </a:rPr>
              <a:t>.</a:t>
            </a:r>
            <a:r>
              <a:rPr lang="ru-RU" sz="2800" b="1" i="1" dirty="0">
                <a:solidFill>
                  <a:schemeClr val="bg1"/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Создание </a:t>
            </a:r>
            <a:r>
              <a:rPr lang="en-US" sz="2800" dirty="0">
                <a:solidFill>
                  <a:schemeClr val="bg1"/>
                </a:solidFill>
              </a:rPr>
              <a:t>Web</a:t>
            </a:r>
            <a:r>
              <a:rPr lang="ru-RU" sz="2800" dirty="0">
                <a:solidFill>
                  <a:schemeClr val="bg1"/>
                </a:solidFill>
              </a:rPr>
              <a:t>-страниц, программирование, написание функциональной части.</a:t>
            </a:r>
            <a:endParaRPr lang="ru-RU" sz="2800" b="1" i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73075" y="476250"/>
            <a:ext cx="8077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5400" b="1" i="1" dirty="0" smtClean="0">
                <a:solidFill>
                  <a:schemeClr val="bg1"/>
                </a:solidFill>
                <a:latin typeface="Monotype Corsiva" pitchFamily="66" charset="0"/>
              </a:rPr>
              <a:t>Этапы создания сайта: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84213" y="1512888"/>
            <a:ext cx="8208962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800" b="1" i="1" u="sng" dirty="0">
                <a:solidFill>
                  <a:schemeClr val="accent6">
                    <a:lumMod val="50000"/>
                  </a:schemeClr>
                </a:solidFill>
              </a:rPr>
              <a:t>Тестирование.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Проверяется удобство навигации, целостность данных, корректность ссылок и орфография: 1) альфа-версия – ошибки проверяют сами разработчики; 2) бета-версия – проверяют другие люди.</a:t>
            </a:r>
          </a:p>
          <a:p>
            <a:pPr marL="342900" indent="-342900">
              <a:spcBef>
                <a:spcPct val="50000"/>
              </a:spcBef>
            </a:pPr>
            <a:r>
              <a:rPr lang="ru-RU" sz="2800" b="1" i="1" u="sng" dirty="0">
                <a:solidFill>
                  <a:schemeClr val="accent6">
                    <a:lumMod val="50000"/>
                  </a:schemeClr>
                </a:solidFill>
              </a:rPr>
              <a:t>Публикация</a:t>
            </a:r>
            <a:r>
              <a:rPr lang="ru-RU" sz="2800" b="1" i="1" u="sng" dirty="0">
                <a:solidFill>
                  <a:schemeClr val="bg1"/>
                </a:solidFill>
              </a:rPr>
              <a:t>.</a:t>
            </a:r>
            <a:r>
              <a:rPr lang="ru-RU" sz="2800" b="1" i="1" dirty="0">
                <a:solidFill>
                  <a:schemeClr val="bg1"/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Сайт размещается в Интернете. Можно воспользоваться бесплатным </a:t>
            </a:r>
            <a:r>
              <a:rPr lang="ru-RU" sz="2800" dirty="0" err="1">
                <a:solidFill>
                  <a:schemeClr val="bg1"/>
                </a:solidFill>
              </a:rPr>
              <a:t>хостингом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  <a:hlinkClick r:id="rId2"/>
              </a:rPr>
              <a:t>www.narod.ru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>
                <a:solidFill>
                  <a:schemeClr val="bg1"/>
                </a:solidFill>
                <a:hlinkClick r:id="rId3"/>
              </a:rPr>
              <a:t>www.boom.ru</a:t>
            </a:r>
            <a:r>
              <a:rPr lang="en-US" sz="2800" dirty="0">
                <a:solidFill>
                  <a:schemeClr val="bg1"/>
                </a:solidFill>
              </a:rPr>
              <a:t>,  </a:t>
            </a:r>
            <a:r>
              <a:rPr lang="ru-RU" sz="2800" dirty="0">
                <a:solidFill>
                  <a:schemeClr val="bg1"/>
                </a:solidFill>
              </a:rPr>
              <a:t>либо разместить сайт у провайдера.</a:t>
            </a:r>
            <a:endParaRPr lang="ru-RU" sz="2800" b="1" i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2" grpId="0"/>
      <p:bldP spid="2253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73075" y="476250"/>
            <a:ext cx="8077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5400" b="1" i="1" dirty="0" smtClean="0">
                <a:solidFill>
                  <a:schemeClr val="bg1"/>
                </a:solidFill>
                <a:latin typeface="Monotype Corsiva" pitchFamily="66" charset="0"/>
              </a:rPr>
              <a:t>Этапы создания сайта: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84213" y="1512888"/>
            <a:ext cx="8208962" cy="286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800" b="1" i="1" u="sng" dirty="0">
                <a:solidFill>
                  <a:schemeClr val="accent6">
                    <a:lumMod val="50000"/>
                  </a:schemeClr>
                </a:solidFill>
              </a:rPr>
              <a:t>Раскрутка.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Рекламная компания по узнаванию сайта и повышению его посещаемости – регистрация сайта в поисковых системах, обмен ссылками и.т.д.</a:t>
            </a:r>
          </a:p>
          <a:p>
            <a:pPr marL="342900" indent="-342900">
              <a:spcBef>
                <a:spcPct val="50000"/>
              </a:spcBef>
            </a:pPr>
            <a:r>
              <a:rPr lang="ru-RU" sz="2800" b="1" i="1" u="sng" dirty="0">
                <a:solidFill>
                  <a:schemeClr val="accent6">
                    <a:lumMod val="50000"/>
                  </a:schemeClr>
                </a:solidFill>
              </a:rPr>
              <a:t>Поддержка</a:t>
            </a:r>
            <a:r>
              <a:rPr lang="ru-RU" sz="2800" b="1" i="1" u="sng" dirty="0">
                <a:solidFill>
                  <a:schemeClr val="bg1"/>
                </a:solidFill>
              </a:rPr>
              <a:t>.</a:t>
            </a:r>
            <a:r>
              <a:rPr lang="ru-RU" sz="2800" b="1" i="1" dirty="0">
                <a:solidFill>
                  <a:schemeClr val="bg1"/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Постоянное обновление сайта. (не реже 1 раза в 2 недели).</a:t>
            </a:r>
            <a:endParaRPr lang="ru-RU" sz="2800" b="1" i="1" u="sng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компьютер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4214818"/>
            <a:ext cx="2662249" cy="2438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236</TotalTime>
  <Words>855</Words>
  <Application>Microsoft Office PowerPoint</Application>
  <PresentationFormat>Экран (4:3)</PresentationFormat>
  <Paragraphs>53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Times New Roman</vt:lpstr>
      <vt:lpstr>Arial</vt:lpstr>
      <vt:lpstr>Calibri</vt:lpstr>
      <vt:lpstr>Monotype Sorts</vt:lpstr>
      <vt:lpstr>Wingdings</vt:lpstr>
      <vt:lpstr>Monotype Corsiva</vt:lpstr>
      <vt:lpstr>Апекс</vt:lpstr>
      <vt:lpstr>Создание Web-сайта</vt:lpstr>
      <vt:lpstr>2 способа:</vt:lpstr>
      <vt:lpstr>Существуют порталы, которые предоставляют возможность использования их ресурсов для помещения страниц пользователей. Они могут работать в режиме конструктора,  также принимать готовые  разработки для автоматического отображения их на своем портале.</vt:lpstr>
      <vt:lpstr>По уровню персонификации сайты классифицируются:</vt:lpstr>
      <vt:lpstr>Этапы создания сайта:</vt:lpstr>
      <vt:lpstr>Этапы создания сайта:</vt:lpstr>
      <vt:lpstr>Этапы создания сайта:</vt:lpstr>
      <vt:lpstr>Этапы создания сайта:</vt:lpstr>
      <vt:lpstr>Этапы создания сайта: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Печать документа</dc:title>
  <dc:creator>Class300</dc:creator>
  <cp:lastModifiedBy>Vlad</cp:lastModifiedBy>
  <cp:revision>19</cp:revision>
  <dcterms:created xsi:type="dcterms:W3CDTF">2005-11-17T08:30:50Z</dcterms:created>
  <dcterms:modified xsi:type="dcterms:W3CDTF">2014-06-05T10:19:07Z</dcterms:modified>
</cp:coreProperties>
</file>