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3" r:id="rId3"/>
    <p:sldId id="260" r:id="rId4"/>
    <p:sldId id="261" r:id="rId5"/>
    <p:sldId id="262" r:id="rId6"/>
    <p:sldId id="264" r:id="rId7"/>
    <p:sldId id="267" r:id="rId8"/>
    <p:sldId id="265" r:id="rId9"/>
    <p:sldId id="257" r:id="rId10"/>
    <p:sldId id="258" r:id="rId11"/>
    <p:sldId id="259" r:id="rId1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DDFE"/>
    <a:srgbClr val="FAFAA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6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4814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3631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1553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0582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1133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1051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2734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8939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9437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98796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64401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ECCC8-78A7-4ED4-BAA4-89A99EC9FB11}" type="datetimeFigureOut">
              <a:rPr lang="uk-UA" smtClean="0"/>
              <a:pPr/>
              <a:t>24.02.2014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BD7BA-CFF1-48D7-ADB7-6B8F84F5D1F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0226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508" y="1719136"/>
            <a:ext cx="8856984" cy="92333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UKRAINE-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LAND OF CONTRASTS</a:t>
            </a:r>
            <a:endParaRPr lang="ru-RU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motto.net.ua/old_site/img/flowers2/1301068934_E1E0E1F3F8EAE8EDFB20ECE0EA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4" name="Picture 4" descr="http://24tv.ua/resources/photos/news/201208/251501_503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496944" cy="6372708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2.bp.blogspot.com/-7u9k6gXrsu4/UflLwDFKgNI/AAAAAAAA7hE/HPQf2Lvyvdw/s1600/derzhavniy-prapor-Ukrai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8" name="Picture 4" descr="http://s.woman.ua/file/images/2014/01/2014012252df9c01150f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320480" cy="279802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6390" name="Picture 6" descr="http://pictures.plitkar.com.ua/files/2012/07/13/9_Rusla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789040"/>
            <a:ext cx="1848420" cy="2775108"/>
          </a:xfrm>
          <a:prstGeom prst="rect">
            <a:avLst/>
          </a:prstGeom>
          <a:noFill/>
          <a:ln w="38100">
            <a:solidFill>
              <a:srgbClr val="FAFAA4"/>
            </a:solidFill>
          </a:ln>
        </p:spPr>
      </p:pic>
      <p:pic>
        <p:nvPicPr>
          <p:cNvPr id="16392" name="Picture 8" descr="http://image.tsn.ua/media/images2/original/Dec2008/1c63f95801_989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429000"/>
            <a:ext cx="2160240" cy="3240360"/>
          </a:xfrm>
          <a:prstGeom prst="rect">
            <a:avLst/>
          </a:prstGeom>
          <a:noFill/>
          <a:ln w="57150">
            <a:solidFill>
              <a:schemeClr val="accent5">
                <a:lumMod val="20000"/>
                <a:lumOff val="80000"/>
              </a:schemeClr>
            </a:solidFill>
          </a:ln>
          <a:effectLst/>
        </p:spPr>
      </p:pic>
      <p:pic>
        <p:nvPicPr>
          <p:cNvPr id="16394" name="Picture 10" descr="http://podrobnosti.ua/upload/news/2013/05/15/904678_3.jpg"/>
          <p:cNvPicPr>
            <a:picLocks noChangeAspect="1" noChangeArrowheads="1"/>
          </p:cNvPicPr>
          <p:nvPr/>
        </p:nvPicPr>
        <p:blipFill>
          <a:blip r:embed="rId6" cstate="print"/>
          <a:srcRect r="-799" b="10751"/>
          <a:stretch>
            <a:fillRect/>
          </a:stretch>
        </p:blipFill>
        <p:spPr bwMode="auto">
          <a:xfrm>
            <a:off x="467544" y="620688"/>
            <a:ext cx="3456384" cy="244827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16396" name="Picture 12" descr="http://www.novostimira.com.ua/userfiles/2%281592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645024"/>
            <a:ext cx="2430016" cy="2430017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Цей </a:t>
            </a:r>
            <a:r>
              <a:rPr lang="uk-UA" dirty="0" err="1" smtClean="0"/>
              <a:t>слогАН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434558" cy="479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38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123902"/>
            <a:ext cx="63001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cs typeface="Angsana New" panose="02020603050405020304" pitchFamily="18" charset="-34"/>
              </a:rPr>
              <a:t>KYIV</a:t>
            </a:r>
            <a:r>
              <a:rPr lang="uk-UA" sz="3600" b="1" dirty="0">
                <a:solidFill>
                  <a:schemeClr val="bg1"/>
                </a:solidFill>
                <a:cs typeface="Angsana New" panose="02020603050405020304" pitchFamily="18" charset="-34"/>
              </a:rPr>
              <a:t>-</a:t>
            </a:r>
            <a:r>
              <a:rPr lang="uk-UA" sz="3600" b="1" dirty="0" smtClean="0">
                <a:solidFill>
                  <a:schemeClr val="bg1"/>
                </a:solidFill>
                <a:cs typeface="Angsana New" panose="02020603050405020304" pitchFamily="18" charset="-34"/>
              </a:rPr>
              <a:t> </a:t>
            </a:r>
            <a:r>
              <a:rPr lang="uk-UA" sz="3600" b="1" dirty="0">
                <a:solidFill>
                  <a:schemeClr val="bg1"/>
                </a:solidFill>
                <a:cs typeface="Angsana New" panose="02020603050405020304" pitchFamily="18" charset="-34"/>
              </a:rPr>
              <a:t>THE CAPITAL OF UKRAINE </a:t>
            </a:r>
            <a:endParaRPr lang="ru-RU" sz="3600" b="1" dirty="0">
              <a:solidFill>
                <a:schemeClr val="bg1"/>
              </a:solidFill>
              <a:cs typeface="Angsana New" panose="02020603050405020304" pitchFamily="18" charset="-34"/>
            </a:endParaRPr>
          </a:p>
          <a:p>
            <a:endParaRPr lang="ru-RU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84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6922" y="2708920"/>
            <a:ext cx="3432613" cy="4149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88640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chemeClr val="bg1"/>
                </a:solidFill>
              </a:rPr>
              <a:t>Also known </a:t>
            </a:r>
            <a:r>
              <a:rPr lang="en-US" sz="2400" b="1" i="1" u="sng" dirty="0" smtClean="0">
                <a:solidFill>
                  <a:schemeClr val="bg1"/>
                </a:solidFill>
              </a:rPr>
              <a:t>as</a:t>
            </a:r>
            <a:r>
              <a:rPr lang="ru-RU" sz="2400" b="1" i="1" u="sng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>
                <a:solidFill>
                  <a:schemeClr val="bg1"/>
                </a:solidFill>
              </a:rPr>
              <a:t>Mother of all </a:t>
            </a:r>
            <a:r>
              <a:rPr lang="en-US" sz="2400" dirty="0" err="1">
                <a:solidFill>
                  <a:schemeClr val="bg1"/>
                </a:solidFill>
              </a:rPr>
              <a:t>Rus</a:t>
            </a:r>
            <a:r>
              <a:rPr lang="en-US" sz="2400" dirty="0">
                <a:solidFill>
                  <a:schemeClr val="bg1"/>
                </a:solidFill>
              </a:rPr>
              <a:t> cities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>
                <a:solidFill>
                  <a:schemeClr val="bg1"/>
                </a:solidFill>
              </a:rPr>
              <a:t>Majestic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the City of Gardens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Founded </a:t>
            </a:r>
            <a:r>
              <a:rPr lang="en-US" sz="2400" b="1" i="1" dirty="0">
                <a:solidFill>
                  <a:schemeClr val="bg1"/>
                </a:solidFill>
              </a:rPr>
              <a:t>over 1.5 millennia ago </a:t>
            </a:r>
            <a:endParaRPr lang="ru-RU" sz="2400" b="1" i="1" dirty="0" smtClean="0">
              <a:solidFill>
                <a:schemeClr val="bg1"/>
              </a:solidFill>
            </a:endParaRPr>
          </a:p>
          <a:p>
            <a:r>
              <a:rPr lang="en-US" sz="2400" b="1" i="1" u="sng" dirty="0" smtClean="0">
                <a:solidFill>
                  <a:schemeClr val="bg1"/>
                </a:solidFill>
              </a:rPr>
              <a:t>Come </a:t>
            </a:r>
            <a:r>
              <a:rPr lang="en-US" sz="2400" b="1" i="1" u="sng" dirty="0">
                <a:solidFill>
                  <a:schemeClr val="bg1"/>
                </a:solidFill>
              </a:rPr>
              <a:t>to see </a:t>
            </a:r>
            <a:r>
              <a:rPr lang="ru-RU" sz="2400" b="1" i="1" u="sng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UNESCO </a:t>
            </a:r>
            <a:r>
              <a:rPr lang="en-US" sz="2400" dirty="0">
                <a:solidFill>
                  <a:schemeClr val="bg1"/>
                </a:solidFill>
              </a:rPr>
              <a:t>World Heritage sites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Millennia-old monasteries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Medieval </a:t>
            </a:r>
            <a:r>
              <a:rPr lang="en-US" sz="2400" dirty="0">
                <a:solidFill>
                  <a:schemeClr val="bg1"/>
                </a:solidFill>
              </a:rPr>
              <a:t>fortifications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413" y="56451"/>
            <a:ext cx="3756587" cy="281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852936"/>
            <a:ext cx="2384721" cy="3933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3903021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8822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ODESSA- Pearl </a:t>
            </a:r>
            <a:r>
              <a:rPr lang="en-US" sz="4400" b="1" i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of the Black Sea</a:t>
            </a:r>
            <a:endParaRPr lang="ru-RU" sz="4400" b="1" i="1" dirty="0">
              <a:solidFill>
                <a:schemeClr val="bg1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96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92896"/>
            <a:ext cx="9172605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/>
              <a:t>largest city along the Black </a:t>
            </a:r>
            <a:r>
              <a:rPr lang="en-US" dirty="0" smtClean="0"/>
              <a:t>Sea. </a:t>
            </a:r>
            <a:r>
              <a:rPr lang="en-US" dirty="0" err="1"/>
              <a:t>Odesa's</a:t>
            </a:r>
            <a:r>
              <a:rPr lang="en-US" dirty="0"/>
              <a:t> mild climate, warm waters and sunlit beaches attract hundreds of thousands of people year around. </a:t>
            </a:r>
            <a:r>
              <a:rPr lang="en-US" dirty="0" err="1"/>
              <a:t>Odesa's</a:t>
            </a:r>
            <a:r>
              <a:rPr lang="en-US" dirty="0"/>
              <a:t> history </a:t>
            </a:r>
            <a:r>
              <a:rPr lang="en-US" dirty="0" smtClean="0"/>
              <a:t>left </a:t>
            </a:r>
            <a:r>
              <a:rPr lang="en-US" dirty="0"/>
              <a:t>the city with some splendid architecture from the 18th and 19th centuries </a:t>
            </a:r>
            <a:r>
              <a:rPr lang="en-US" dirty="0" smtClean="0"/>
              <a:t>and </a:t>
            </a:r>
            <a:r>
              <a:rPr lang="en-US" dirty="0"/>
              <a:t>irrepressible spirit.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239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568257"/>
            <a:ext cx="2987823" cy="254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38248"/>
            <a:ext cx="3261510" cy="2557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4233" y="3568257"/>
            <a:ext cx="3395531" cy="254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316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7176"/>
            <a:ext cx="9649072" cy="710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236"/>
            <a:ext cx="55219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LYIV- HISTORICAL CITY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0036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5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068960"/>
            <a:ext cx="9180512" cy="1477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А</a:t>
            </a:r>
            <a:r>
              <a:rPr lang="en-US" dirty="0" smtClean="0"/>
              <a:t> </a:t>
            </a:r>
            <a:r>
              <a:rPr lang="en-US" dirty="0"/>
              <a:t>beautiful city in the west of Ukraine, was founded by Prince </a:t>
            </a:r>
            <a:r>
              <a:rPr lang="en-US" dirty="0" err="1"/>
              <a:t>Danylo</a:t>
            </a:r>
            <a:r>
              <a:rPr lang="en-US" dirty="0"/>
              <a:t> </a:t>
            </a:r>
            <a:r>
              <a:rPr lang="en-US" dirty="0" err="1"/>
              <a:t>Halytsky</a:t>
            </a:r>
            <a:r>
              <a:rPr lang="en-US" dirty="0"/>
              <a:t>. T</a:t>
            </a:r>
            <a:r>
              <a:rPr lang="en-US" dirty="0" smtClean="0"/>
              <a:t>he </a:t>
            </a:r>
            <a:r>
              <a:rPr lang="en-US" dirty="0"/>
              <a:t>city was first mentioned in 1256. Today </a:t>
            </a:r>
            <a:r>
              <a:rPr lang="en-US" dirty="0" err="1"/>
              <a:t>Lviv</a:t>
            </a:r>
            <a:r>
              <a:rPr lang="en-US" dirty="0"/>
              <a:t> has an area of 155 square km. Its core is the city of the 14th—18th centuries. </a:t>
            </a:r>
            <a:r>
              <a:rPr lang="en-US" dirty="0" err="1"/>
              <a:t>Lviv</a:t>
            </a:r>
            <a:r>
              <a:rPr lang="en-US" dirty="0"/>
              <a:t> is the only city in Ukraine that still has some original Renaissance architecture.</a:t>
            </a:r>
            <a:endParaRPr lang="ru-RU" dirty="0"/>
          </a:p>
          <a:p>
            <a:endParaRPr lang="ru-RU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043" y="4396923"/>
            <a:ext cx="3282463" cy="2388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9285" y="4396189"/>
            <a:ext cx="2979259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20" y="4409015"/>
            <a:ext cx="310522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1637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1.liveinternet.ru/images/attach/c/9/107/455/107455059_large_3185107_pritcha_o_pshenice_i_shahmatah.jpg"/>
          <p:cNvPicPr>
            <a:picLocks noChangeAspect="1" noChangeArrowheads="1"/>
          </p:cNvPicPr>
          <p:nvPr/>
        </p:nvPicPr>
        <p:blipFill>
          <a:blip r:embed="rId2" cstate="print"/>
          <a:srcRect r="776" b="23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0" name="Picture 6" descr="http://i.obozrevatel.ua/7/1242636/624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933056"/>
            <a:ext cx="3960440" cy="264029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http://www.gk-press.if.ua/sites/default/files/2009/gk9/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4664"/>
            <a:ext cx="3825851" cy="360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0"/>
          </a:effectLst>
        </p:spPr>
      </p:pic>
      <p:pic>
        <p:nvPicPr>
          <p:cNvPr id="1034" name="Picture 10" descr="http://www.segodnya.ua/img/article/4740/62_m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45654"/>
            <a:ext cx="4104456" cy="2700300"/>
          </a:xfrm>
          <a:prstGeom prst="rect">
            <a:avLst/>
          </a:prstGeom>
          <a:ln w="38100" cap="sq">
            <a:solidFill>
              <a:srgbClr val="72DDF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 descr="http://image.112.ua/original/Feb2014/15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861048"/>
            <a:ext cx="3600400" cy="234746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158</Words>
  <Application>Microsoft Office PowerPoint</Application>
  <PresentationFormat>Экран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Цей слогАН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ВОВК</dc:creator>
  <cp:lastModifiedBy>User</cp:lastModifiedBy>
  <cp:revision>29</cp:revision>
  <dcterms:created xsi:type="dcterms:W3CDTF">2014-02-21T18:47:11Z</dcterms:created>
  <dcterms:modified xsi:type="dcterms:W3CDTF">2014-02-24T19:30:00Z</dcterms:modified>
</cp:coreProperties>
</file>