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09FB2-470C-4FEC-9AEC-8DC0FFA7B996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162141D6-AC48-4D88-922E-A273780543F5}">
      <dgm:prSet phldrT="[Текст]"/>
      <dgm:spPr/>
      <dgm:t>
        <a:bodyPr/>
        <a:lstStyle/>
        <a:p>
          <a:r>
            <a:rPr lang="uk-UA" dirty="0" smtClean="0"/>
            <a:t>Для створення резервних копій важливих матеріалів</a:t>
          </a:r>
          <a:endParaRPr lang="uk-UA" dirty="0"/>
        </a:p>
      </dgm:t>
    </dgm:pt>
    <dgm:pt modelId="{4BAD7DCE-C228-48E8-A859-DA57A12591A0}" type="parTrans" cxnId="{44A8F1FF-3299-49F9-84D7-D2F44194A9E0}">
      <dgm:prSet/>
      <dgm:spPr/>
      <dgm:t>
        <a:bodyPr/>
        <a:lstStyle/>
        <a:p>
          <a:endParaRPr lang="uk-UA"/>
        </a:p>
      </dgm:t>
    </dgm:pt>
    <dgm:pt modelId="{973621FB-5061-4ADE-B93E-48264B721705}" type="sibTrans" cxnId="{44A8F1FF-3299-49F9-84D7-D2F44194A9E0}">
      <dgm:prSet/>
      <dgm:spPr/>
      <dgm:t>
        <a:bodyPr/>
        <a:lstStyle/>
        <a:p>
          <a:endParaRPr lang="uk-UA"/>
        </a:p>
      </dgm:t>
    </dgm:pt>
    <dgm:pt modelId="{1E21B411-09F2-4A87-AAA0-2847EFC34DBB}">
      <dgm:prSet phldrT="[Текст]"/>
      <dgm:spPr/>
      <dgm:t>
        <a:bodyPr/>
        <a:lstStyle/>
        <a:p>
          <a:r>
            <a:rPr lang="uk-UA" dirty="0" smtClean="0"/>
            <a:t>Для звільнення місця на диску</a:t>
          </a:r>
          <a:endParaRPr lang="uk-UA" dirty="0"/>
        </a:p>
      </dgm:t>
    </dgm:pt>
    <dgm:pt modelId="{6A11B305-14C3-4D32-A137-16FC2892C655}" type="parTrans" cxnId="{03FE30B3-FE7D-498D-8DDB-FA259AE712A6}">
      <dgm:prSet/>
      <dgm:spPr/>
      <dgm:t>
        <a:bodyPr/>
        <a:lstStyle/>
        <a:p>
          <a:endParaRPr lang="uk-UA"/>
        </a:p>
      </dgm:t>
    </dgm:pt>
    <dgm:pt modelId="{F0F17C99-0DA1-4782-AA0C-3B645DA4FAAA}" type="sibTrans" cxnId="{03FE30B3-FE7D-498D-8DDB-FA259AE712A6}">
      <dgm:prSet/>
      <dgm:spPr/>
      <dgm:t>
        <a:bodyPr/>
        <a:lstStyle/>
        <a:p>
          <a:endParaRPr lang="uk-UA"/>
        </a:p>
      </dgm:t>
    </dgm:pt>
    <dgm:pt modelId="{446C4D7F-E282-43E5-8A74-7082525C89D9}">
      <dgm:prSet phldrT="[Текст]"/>
      <dgm:spPr/>
      <dgm:t>
        <a:bodyPr/>
        <a:lstStyle/>
        <a:p>
          <a:r>
            <a:rPr lang="uk-UA" dirty="0" smtClean="0"/>
            <a:t>Для передачі файлів по </a:t>
          </a:r>
          <a:r>
            <a:rPr lang="en-US" dirty="0" smtClean="0"/>
            <a:t>E</a:t>
          </a:r>
          <a:r>
            <a:rPr lang="uk-UA" dirty="0" smtClean="0"/>
            <a:t>-</a:t>
          </a:r>
          <a:r>
            <a:rPr lang="en-US" dirty="0" smtClean="0"/>
            <a:t>mail</a:t>
          </a:r>
          <a:endParaRPr lang="uk-UA" dirty="0"/>
        </a:p>
      </dgm:t>
    </dgm:pt>
    <dgm:pt modelId="{A355894F-921D-4B82-86B2-E493D194CA23}" type="parTrans" cxnId="{5EBA9CB6-9B24-42BB-828A-A89DF6B1F7A8}">
      <dgm:prSet/>
      <dgm:spPr/>
      <dgm:t>
        <a:bodyPr/>
        <a:lstStyle/>
        <a:p>
          <a:endParaRPr lang="uk-UA"/>
        </a:p>
      </dgm:t>
    </dgm:pt>
    <dgm:pt modelId="{DF7FA9FD-8C78-45C2-8929-4F981A071BC0}" type="sibTrans" cxnId="{5EBA9CB6-9B24-42BB-828A-A89DF6B1F7A8}">
      <dgm:prSet/>
      <dgm:spPr/>
      <dgm:t>
        <a:bodyPr/>
        <a:lstStyle/>
        <a:p>
          <a:endParaRPr lang="uk-UA"/>
        </a:p>
      </dgm:t>
    </dgm:pt>
    <dgm:pt modelId="{0AB05075-D026-4BC8-A8A7-CE16FD0BD199}" type="pres">
      <dgm:prSet presAssocID="{4DB09FB2-470C-4FEC-9AEC-8DC0FFA7B996}" presName="compositeShape" presStyleCnt="0">
        <dgm:presLayoutVars>
          <dgm:chMax val="7"/>
          <dgm:dir/>
          <dgm:resizeHandles val="exact"/>
        </dgm:presLayoutVars>
      </dgm:prSet>
      <dgm:spPr/>
    </dgm:pt>
    <dgm:pt modelId="{0542FFCF-1227-40A2-B2D2-E5D0B3FA7C42}" type="pres">
      <dgm:prSet presAssocID="{4DB09FB2-470C-4FEC-9AEC-8DC0FFA7B996}" presName="wedge1" presStyleLbl="node1" presStyleIdx="0" presStyleCnt="3" custScaleX="133271" custScaleY="116397"/>
      <dgm:spPr/>
      <dgm:t>
        <a:bodyPr/>
        <a:lstStyle/>
        <a:p>
          <a:endParaRPr lang="uk-UA"/>
        </a:p>
      </dgm:t>
    </dgm:pt>
    <dgm:pt modelId="{8A39196F-5C04-43DE-BD0D-200344E43D9E}" type="pres">
      <dgm:prSet presAssocID="{4DB09FB2-470C-4FEC-9AEC-8DC0FFA7B996}" presName="dummy1a" presStyleCnt="0"/>
      <dgm:spPr/>
    </dgm:pt>
    <dgm:pt modelId="{62D6C09F-4F87-4647-8CBE-811604CA58BC}" type="pres">
      <dgm:prSet presAssocID="{4DB09FB2-470C-4FEC-9AEC-8DC0FFA7B996}" presName="dummy1b" presStyleCnt="0"/>
      <dgm:spPr/>
    </dgm:pt>
    <dgm:pt modelId="{15E013D0-5D39-4775-AFBE-8E2FA80A1AE9}" type="pres">
      <dgm:prSet presAssocID="{4DB09FB2-470C-4FEC-9AEC-8DC0FFA7B9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76AA96-ADAD-4D1C-A8A4-BC899B58D848}" type="pres">
      <dgm:prSet presAssocID="{4DB09FB2-470C-4FEC-9AEC-8DC0FFA7B996}" presName="wedge2" presStyleLbl="node1" presStyleIdx="1" presStyleCnt="3" custScaleX="132525" custScaleY="137017"/>
      <dgm:spPr/>
      <dgm:t>
        <a:bodyPr/>
        <a:lstStyle/>
        <a:p>
          <a:endParaRPr lang="uk-UA"/>
        </a:p>
      </dgm:t>
    </dgm:pt>
    <dgm:pt modelId="{2484F39E-EDA0-4502-B1E9-6D9A5799EC1C}" type="pres">
      <dgm:prSet presAssocID="{4DB09FB2-470C-4FEC-9AEC-8DC0FFA7B996}" presName="dummy2a" presStyleCnt="0"/>
      <dgm:spPr/>
    </dgm:pt>
    <dgm:pt modelId="{9330F0FD-48C4-4878-ABF5-B3B1BE3ED681}" type="pres">
      <dgm:prSet presAssocID="{4DB09FB2-470C-4FEC-9AEC-8DC0FFA7B996}" presName="dummy2b" presStyleCnt="0"/>
      <dgm:spPr/>
    </dgm:pt>
    <dgm:pt modelId="{6AA50875-BE64-4C86-83BD-5ADDC8EBF6CD}" type="pres">
      <dgm:prSet presAssocID="{4DB09FB2-470C-4FEC-9AEC-8DC0FFA7B9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D242FD-90EF-451B-9BE5-EC7B1EF60635}" type="pres">
      <dgm:prSet presAssocID="{4DB09FB2-470C-4FEC-9AEC-8DC0FFA7B996}" presName="wedge3" presStyleLbl="node1" presStyleIdx="2" presStyleCnt="3" custAng="0" custScaleX="137390" custScaleY="116397"/>
      <dgm:spPr/>
      <dgm:t>
        <a:bodyPr/>
        <a:lstStyle/>
        <a:p>
          <a:endParaRPr lang="uk-UA"/>
        </a:p>
      </dgm:t>
    </dgm:pt>
    <dgm:pt modelId="{4248874A-D136-46CD-A105-C7AFE133BDA8}" type="pres">
      <dgm:prSet presAssocID="{4DB09FB2-470C-4FEC-9AEC-8DC0FFA7B996}" presName="dummy3a" presStyleCnt="0"/>
      <dgm:spPr/>
    </dgm:pt>
    <dgm:pt modelId="{E49532B3-4539-496B-A43C-0831963AE17B}" type="pres">
      <dgm:prSet presAssocID="{4DB09FB2-470C-4FEC-9AEC-8DC0FFA7B996}" presName="dummy3b" presStyleCnt="0"/>
      <dgm:spPr/>
    </dgm:pt>
    <dgm:pt modelId="{8457C959-57BF-458D-82F0-B9D449EA5C78}" type="pres">
      <dgm:prSet presAssocID="{4DB09FB2-470C-4FEC-9AEC-8DC0FFA7B9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D5D28D-FF07-4A14-83EB-8C222393DB10}" type="pres">
      <dgm:prSet presAssocID="{973621FB-5061-4ADE-B93E-48264B721705}" presName="arrowWedge1" presStyleLbl="fgSibTrans2D1" presStyleIdx="0" presStyleCnt="3" custScaleX="124739"/>
      <dgm:spPr/>
    </dgm:pt>
    <dgm:pt modelId="{B9C9474E-E520-4CE8-8958-35103386300C}" type="pres">
      <dgm:prSet presAssocID="{F0F17C99-0DA1-4782-AA0C-3B645DA4FAAA}" presName="arrowWedge2" presStyleLbl="fgSibTrans2D1" presStyleIdx="1" presStyleCnt="3" custScaleY="102319" custLinFactNeighborX="279" custLinFactNeighborY="12376"/>
      <dgm:spPr/>
    </dgm:pt>
    <dgm:pt modelId="{4D2E52EB-0D92-4592-8427-2AAB7C9556CA}" type="pres">
      <dgm:prSet presAssocID="{DF7FA9FD-8C78-45C2-8929-4F981A071BC0}" presName="arrowWedge3" presStyleLbl="fgSibTrans2D1" presStyleIdx="2" presStyleCnt="3" custLinFactNeighborX="-11848" custLinFactNeighborY="294"/>
      <dgm:spPr/>
    </dgm:pt>
  </dgm:ptLst>
  <dgm:cxnLst>
    <dgm:cxn modelId="{44A8F1FF-3299-49F9-84D7-D2F44194A9E0}" srcId="{4DB09FB2-470C-4FEC-9AEC-8DC0FFA7B996}" destId="{162141D6-AC48-4D88-922E-A273780543F5}" srcOrd="0" destOrd="0" parTransId="{4BAD7DCE-C228-48E8-A859-DA57A12591A0}" sibTransId="{973621FB-5061-4ADE-B93E-48264B721705}"/>
    <dgm:cxn modelId="{D6042B3F-122F-4767-B3A9-44588FA03FF2}" type="presOf" srcId="{446C4D7F-E282-43E5-8A74-7082525C89D9}" destId="{48D242FD-90EF-451B-9BE5-EC7B1EF60635}" srcOrd="0" destOrd="0" presId="urn:microsoft.com/office/officeart/2005/8/layout/cycle8"/>
    <dgm:cxn modelId="{442E879C-65DD-4688-BD3A-3489C89FD1A9}" type="presOf" srcId="{1E21B411-09F2-4A87-AAA0-2847EFC34DBB}" destId="{3C76AA96-ADAD-4D1C-A8A4-BC899B58D848}" srcOrd="0" destOrd="0" presId="urn:microsoft.com/office/officeart/2005/8/layout/cycle8"/>
    <dgm:cxn modelId="{00304118-E962-47F3-826E-630A2F0C90BE}" type="presOf" srcId="{4DB09FB2-470C-4FEC-9AEC-8DC0FFA7B996}" destId="{0AB05075-D026-4BC8-A8A7-CE16FD0BD199}" srcOrd="0" destOrd="0" presId="urn:microsoft.com/office/officeart/2005/8/layout/cycle8"/>
    <dgm:cxn modelId="{5EBA9CB6-9B24-42BB-828A-A89DF6B1F7A8}" srcId="{4DB09FB2-470C-4FEC-9AEC-8DC0FFA7B996}" destId="{446C4D7F-E282-43E5-8A74-7082525C89D9}" srcOrd="2" destOrd="0" parTransId="{A355894F-921D-4B82-86B2-E493D194CA23}" sibTransId="{DF7FA9FD-8C78-45C2-8929-4F981A071BC0}"/>
    <dgm:cxn modelId="{6A0767F9-88E3-40BE-868E-ED5BA8A9FB07}" type="presOf" srcId="{162141D6-AC48-4D88-922E-A273780543F5}" destId="{15E013D0-5D39-4775-AFBE-8E2FA80A1AE9}" srcOrd="1" destOrd="0" presId="urn:microsoft.com/office/officeart/2005/8/layout/cycle8"/>
    <dgm:cxn modelId="{21E805C0-222D-43DD-B325-469F8579B277}" type="presOf" srcId="{1E21B411-09F2-4A87-AAA0-2847EFC34DBB}" destId="{6AA50875-BE64-4C86-83BD-5ADDC8EBF6CD}" srcOrd="1" destOrd="0" presId="urn:microsoft.com/office/officeart/2005/8/layout/cycle8"/>
    <dgm:cxn modelId="{9ABA5616-564A-4BD4-AF67-94CFC91F69C3}" type="presOf" srcId="{446C4D7F-E282-43E5-8A74-7082525C89D9}" destId="{8457C959-57BF-458D-82F0-B9D449EA5C78}" srcOrd="1" destOrd="0" presId="urn:microsoft.com/office/officeart/2005/8/layout/cycle8"/>
    <dgm:cxn modelId="{9EC44E94-CB78-4501-9C94-98819CF6332C}" type="presOf" srcId="{162141D6-AC48-4D88-922E-A273780543F5}" destId="{0542FFCF-1227-40A2-B2D2-E5D0B3FA7C42}" srcOrd="0" destOrd="0" presId="urn:microsoft.com/office/officeart/2005/8/layout/cycle8"/>
    <dgm:cxn modelId="{03FE30B3-FE7D-498D-8DDB-FA259AE712A6}" srcId="{4DB09FB2-470C-4FEC-9AEC-8DC0FFA7B996}" destId="{1E21B411-09F2-4A87-AAA0-2847EFC34DBB}" srcOrd="1" destOrd="0" parTransId="{6A11B305-14C3-4D32-A137-16FC2892C655}" sibTransId="{F0F17C99-0DA1-4782-AA0C-3B645DA4FAAA}"/>
    <dgm:cxn modelId="{C643FA08-0884-4EF3-AFE7-0DDCD1BB1D03}" type="presParOf" srcId="{0AB05075-D026-4BC8-A8A7-CE16FD0BD199}" destId="{0542FFCF-1227-40A2-B2D2-E5D0B3FA7C42}" srcOrd="0" destOrd="0" presId="urn:microsoft.com/office/officeart/2005/8/layout/cycle8"/>
    <dgm:cxn modelId="{DB256350-A18F-45A5-B863-6A15F5FAE4CE}" type="presParOf" srcId="{0AB05075-D026-4BC8-A8A7-CE16FD0BD199}" destId="{8A39196F-5C04-43DE-BD0D-200344E43D9E}" srcOrd="1" destOrd="0" presId="urn:microsoft.com/office/officeart/2005/8/layout/cycle8"/>
    <dgm:cxn modelId="{B30FBED5-6805-4F25-8CBF-E030C2AF2517}" type="presParOf" srcId="{0AB05075-D026-4BC8-A8A7-CE16FD0BD199}" destId="{62D6C09F-4F87-4647-8CBE-811604CA58BC}" srcOrd="2" destOrd="0" presId="urn:microsoft.com/office/officeart/2005/8/layout/cycle8"/>
    <dgm:cxn modelId="{DAD6A0BB-612F-487A-A391-E55CDBA128C5}" type="presParOf" srcId="{0AB05075-D026-4BC8-A8A7-CE16FD0BD199}" destId="{15E013D0-5D39-4775-AFBE-8E2FA80A1AE9}" srcOrd="3" destOrd="0" presId="urn:microsoft.com/office/officeart/2005/8/layout/cycle8"/>
    <dgm:cxn modelId="{6488BDB4-1FF8-440F-B84B-A8766BC17117}" type="presParOf" srcId="{0AB05075-D026-4BC8-A8A7-CE16FD0BD199}" destId="{3C76AA96-ADAD-4D1C-A8A4-BC899B58D848}" srcOrd="4" destOrd="0" presId="urn:microsoft.com/office/officeart/2005/8/layout/cycle8"/>
    <dgm:cxn modelId="{62BCD2AA-6060-40F5-BFF1-D72775BA1342}" type="presParOf" srcId="{0AB05075-D026-4BC8-A8A7-CE16FD0BD199}" destId="{2484F39E-EDA0-4502-B1E9-6D9A5799EC1C}" srcOrd="5" destOrd="0" presId="urn:microsoft.com/office/officeart/2005/8/layout/cycle8"/>
    <dgm:cxn modelId="{BD78F914-DAD7-4F71-AA11-170064D1CDAA}" type="presParOf" srcId="{0AB05075-D026-4BC8-A8A7-CE16FD0BD199}" destId="{9330F0FD-48C4-4878-ABF5-B3B1BE3ED681}" srcOrd="6" destOrd="0" presId="urn:microsoft.com/office/officeart/2005/8/layout/cycle8"/>
    <dgm:cxn modelId="{A00D87D7-44C8-4A1F-909F-3BA10CD0E5EB}" type="presParOf" srcId="{0AB05075-D026-4BC8-A8A7-CE16FD0BD199}" destId="{6AA50875-BE64-4C86-83BD-5ADDC8EBF6CD}" srcOrd="7" destOrd="0" presId="urn:microsoft.com/office/officeart/2005/8/layout/cycle8"/>
    <dgm:cxn modelId="{7E5449F9-C128-43E1-B880-057E34907912}" type="presParOf" srcId="{0AB05075-D026-4BC8-A8A7-CE16FD0BD199}" destId="{48D242FD-90EF-451B-9BE5-EC7B1EF60635}" srcOrd="8" destOrd="0" presId="urn:microsoft.com/office/officeart/2005/8/layout/cycle8"/>
    <dgm:cxn modelId="{A5BE98E0-E4F9-4FAA-B49F-24BFE9669C4A}" type="presParOf" srcId="{0AB05075-D026-4BC8-A8A7-CE16FD0BD199}" destId="{4248874A-D136-46CD-A105-C7AFE133BDA8}" srcOrd="9" destOrd="0" presId="urn:microsoft.com/office/officeart/2005/8/layout/cycle8"/>
    <dgm:cxn modelId="{20F50C29-E180-4C6D-A53D-FD4F474DC683}" type="presParOf" srcId="{0AB05075-D026-4BC8-A8A7-CE16FD0BD199}" destId="{E49532B3-4539-496B-A43C-0831963AE17B}" srcOrd="10" destOrd="0" presId="urn:microsoft.com/office/officeart/2005/8/layout/cycle8"/>
    <dgm:cxn modelId="{FD58F4CC-460F-489A-9A64-24EB57143B67}" type="presParOf" srcId="{0AB05075-D026-4BC8-A8A7-CE16FD0BD199}" destId="{8457C959-57BF-458D-82F0-B9D449EA5C78}" srcOrd="11" destOrd="0" presId="urn:microsoft.com/office/officeart/2005/8/layout/cycle8"/>
    <dgm:cxn modelId="{B2E5D93B-1FCC-46BE-8767-BFD2D34FE04E}" type="presParOf" srcId="{0AB05075-D026-4BC8-A8A7-CE16FD0BD199}" destId="{DBD5D28D-FF07-4A14-83EB-8C222393DB10}" srcOrd="12" destOrd="0" presId="urn:microsoft.com/office/officeart/2005/8/layout/cycle8"/>
    <dgm:cxn modelId="{854CC69B-E90D-488E-8612-67CB6AA20A00}" type="presParOf" srcId="{0AB05075-D026-4BC8-A8A7-CE16FD0BD199}" destId="{B9C9474E-E520-4CE8-8958-35103386300C}" srcOrd="13" destOrd="0" presId="urn:microsoft.com/office/officeart/2005/8/layout/cycle8"/>
    <dgm:cxn modelId="{C4D694B5-0934-497E-9622-02D058CFC81A}" type="presParOf" srcId="{0AB05075-D026-4BC8-A8A7-CE16FD0BD199}" destId="{4D2E52EB-0D92-4592-8427-2AAB7C9556CA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АРХІВАТОРИ</a:t>
            </a:r>
            <a:endParaRPr lang="uk-UA" sz="8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429264"/>
            <a:ext cx="4500594" cy="1143008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Виконала учениця</a:t>
            </a:r>
          </a:p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21 групи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Рибченко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Ніна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9510" cy="1162050"/>
          </a:xfrm>
        </p:spPr>
        <p:txBody>
          <a:bodyPr/>
          <a:lstStyle/>
          <a:p>
            <a:r>
              <a:rPr lang="uk-UA" sz="4800" b="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Можливості </a:t>
            </a:r>
            <a:r>
              <a:rPr lang="en-US" sz="4800" b="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WinRAR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uk-UA" dirty="0"/>
          </a:p>
        </p:txBody>
      </p:sp>
      <p:pic>
        <p:nvPicPr>
          <p:cNvPr id="5" name="Содержимое 4" descr="1334601061_entropy.512x512-7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142984"/>
            <a:ext cx="4697413" cy="46974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3008313" cy="4691063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Дозволяє розпаковувати архіви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CAB, ARJ, LZH, TAR, GZ, ACE, UUE, BZ2, JAR, ISO,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 забезпечує архівацію даних у формати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ZIP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Забезпечує повну підтримку архівів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ZIP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Має спеціальні алгоритми, оптимізовані для тексту і графіки. Для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мультимедіа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стискання можна використовувати тільки з форматами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Підтримує технологію перетягування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drag &amp; drop)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Має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інтерфейс командного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рядка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cbc2059a4ff56f3f8fc97258627f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41339"/>
            <a:ext cx="3613833" cy="45278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714356"/>
            <a:ext cx="3357586" cy="5286412"/>
          </a:xfrm>
        </p:spPr>
        <p:txBody>
          <a:bodyPr>
            <a:normAutofit lnSpcReduction="10000"/>
          </a:bodyPr>
          <a:lstStyle/>
          <a:p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Може здійснювати безперервну архівацію, яка забезпечує вищу міру стискання в порівнянні зі звичайними методами стискання, особливо при упаковці великої кількості невеликих файлів однотипного змісту </a:t>
            </a:r>
          </a:p>
          <a:p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Забезпечує підтримку багатотомних архівів, тобто здійснює розбиття архіву на декілька томів (наприклад, для запису великого архіву на диски). Розширення томів: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RAR, R01, R02 </a:t>
            </a:r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 так далі. </a:t>
            </a:r>
          </a:p>
          <a:p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Створює </a:t>
            </a:r>
            <a:r>
              <a:rPr lang="uk-UA" sz="15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саморозпаковуючі</a:t>
            </a:r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архіви (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SFX), </a:t>
            </a:r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звичайні і багатотомні архіви, забезпечує захист їх паролями </a:t>
            </a:r>
          </a:p>
          <a:p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Забезпечує відновлення фізично пошкоджених архівів </a:t>
            </a:r>
          </a:p>
          <a:p>
            <a:r>
              <a:rPr lang="uk-UA" sz="15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Має засоби відновлення, які дозволяють відновлювати відсутні частини багатотомного архіву </a:t>
            </a:r>
          </a:p>
          <a:p>
            <a:endParaRPr lang="uk-U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2941636"/>
          </a:xfrm>
        </p:spPr>
        <p:txBody>
          <a:bodyPr>
            <a:normAutofit/>
          </a:bodyPr>
          <a:lstStyle/>
          <a:p>
            <a:r>
              <a:rPr lang="uk-UA" sz="6000" b="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ДЯКУЮ ЗА УВАГУ!</a:t>
            </a:r>
            <a:endParaRPr lang="uk-UA" sz="6000" b="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смай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86256"/>
            <a:ext cx="28260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85729"/>
            <a:ext cx="4714908" cy="58696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71480"/>
            <a:ext cx="3008313" cy="4691063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Архіватор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комп'ютерна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програма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здійснює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стиснення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данних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 один файл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легшого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транспортування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або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компактного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зберігання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531295973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785794"/>
            <a:ext cx="4540250" cy="43577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714356"/>
            <a:ext cx="3008313" cy="4691063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якості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даних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звичайно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виступають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файли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та папки.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Процес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створення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архіву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називається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архівацією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або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упаковкою (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стисненням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компресією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), а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зворотний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процес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розпаковування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або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екстракцією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3042" y="1643050"/>
          <a:ext cx="578647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285728"/>
            <a:ext cx="4643470" cy="92869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Архівація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проводиться в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наступних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випадках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2024504_zi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571480"/>
            <a:ext cx="4651427" cy="46514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008313" cy="4429155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У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змісті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архіву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зберігається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наступна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інформація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кожного файлу,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міститься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ньому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: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Ім'я файлу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Розмір файлу на диску і в архіві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Відомості про місцезнаходження файлу на диску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Дата і час останньої модифікації файлу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Код циклічного контролю для файлу, який використовується для перевірки цілісності архіву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Міра стискання </a:t>
            </a:r>
          </a:p>
          <a:p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8px-0903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57232"/>
            <a:ext cx="4349569" cy="34290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428604"/>
            <a:ext cx="3008313" cy="5411807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Будь-який з архівів має свою шкалу міри стискання. Найчастіше можна зустріти наступну градацію методів стискання: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Без стискання (відповідає звичайному копіюванню файлів в архів)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Швидкісний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Швидкий (характеризується найшвидшим, але найменш щільнішим стисканням)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Звичайний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Хороший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Максимальний (максимально можливе стискання - найповільніший метод стискання) </a:t>
            </a:r>
          </a:p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Краще всього архівуються графічні файли у форматі .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bmp,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документи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MS Office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Web -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сторінки. </a:t>
            </a:r>
          </a:p>
          <a:p>
            <a:endParaRPr lang="uk-UA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42422582_39.winrar-ic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785795"/>
            <a:ext cx="5140354" cy="44761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785794"/>
            <a:ext cx="3008313" cy="46910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Найпоширеніші розширення архівних файлів є такі: .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, .zip , .rar2 , .tar , .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arj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, .ace 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uee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, .z , .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gz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, .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uue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, .7z , .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lzh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, .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iso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, .cab ,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та багато інших.</a:t>
            </a:r>
            <a:endParaRPr lang="uk-UA" sz="24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2143140" cy="1071546"/>
          </a:xfrm>
        </p:spPr>
        <p:txBody>
          <a:bodyPr>
            <a:normAutofit fontScale="90000"/>
          </a:bodyPr>
          <a:lstStyle/>
          <a:p>
            <a:r>
              <a:rPr lang="uk-UA" sz="3100" b="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Архіватор</a:t>
            </a:r>
            <a:r>
              <a:rPr lang="uk-UA" sz="3100" b="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100" b="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WinRAR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5" name="Содержимое 4" descr="1248291145_winr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857232"/>
            <a:ext cx="4143403" cy="43160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WinRAR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- 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це 32 розрядна версія </a:t>
            </a:r>
            <a:r>
              <a:rPr lang="uk-UA" sz="18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архіватора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 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для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Windows - 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потужний засіб створення архівів і управління ними. Є декілька версій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 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для різних 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операційних систем :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Windows, Linux, UNIX, DOS, OS/2 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 так </a:t>
            </a:r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далі. </a:t>
            </a:r>
            <a:endParaRPr lang="uk-UA" sz="1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hivatory-skachat-besplatn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4714809" cy="34158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3570" y="1000108"/>
            <a:ext cx="2614602" cy="3565536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Існує дві версії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для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Windows: 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версія з графічним інтерфейсом користувача -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WinRAR.EXE 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•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Консольна версія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RAR.EXE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пульт лінії команди (спосіб тексту) версія -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Rar.exe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514</Words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АРХІВАТОРИ</vt:lpstr>
      <vt:lpstr>Слайд 2</vt:lpstr>
      <vt:lpstr>Слайд 3</vt:lpstr>
      <vt:lpstr>Слайд 4</vt:lpstr>
      <vt:lpstr>Слайд 5</vt:lpstr>
      <vt:lpstr>Слайд 6</vt:lpstr>
      <vt:lpstr>Слайд 7</vt:lpstr>
      <vt:lpstr>Архіватор WinRAR </vt:lpstr>
      <vt:lpstr>Слайд 9</vt:lpstr>
      <vt:lpstr>  Можливості WinRAR  </vt:lpstr>
      <vt:lpstr>Слайд 11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АРХІВАТОРИ</dc:title>
  <dc:creator>Андрій</dc:creator>
  <cp:lastModifiedBy>Андрій</cp:lastModifiedBy>
  <cp:revision>6</cp:revision>
  <dcterms:created xsi:type="dcterms:W3CDTF">2013-05-19T11:44:20Z</dcterms:created>
  <dcterms:modified xsi:type="dcterms:W3CDTF">2013-05-19T12:41:10Z</dcterms:modified>
</cp:coreProperties>
</file>