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76" r:id="rId5"/>
    <p:sldId id="275" r:id="rId6"/>
    <p:sldId id="274" r:id="rId7"/>
    <p:sldId id="273" r:id="rId8"/>
    <p:sldId id="272" r:id="rId9"/>
    <p:sldId id="277" r:id="rId10"/>
    <p:sldId id="271" r:id="rId11"/>
    <p:sldId id="270" r:id="rId12"/>
    <p:sldId id="269" r:id="rId13"/>
    <p:sldId id="263" r:id="rId1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3" autoAdjust="0"/>
    <p:restoredTop sz="94652" autoAdjust="0"/>
  </p:normalViewPr>
  <p:slideViewPr>
    <p:cSldViewPr>
      <p:cViewPr varScale="1">
        <p:scale>
          <a:sx n="111" d="100"/>
          <a:sy n="111" d="100"/>
        </p:scale>
        <p:origin x="-170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84D2E-6347-41A6-8CCD-F82FA2122EA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41BE5-FAC6-4874-A94F-85458DE830B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D4A36-4260-4B98-8984-5156AE09848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85CCE-79AC-4C90-AC85-24B17B1399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A276A-45AA-4CD6-8714-08C9BC9F7BF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8F08E-DC05-417F-8AD0-CF8AF1B7B1F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BDA4A-E9A1-4889-A6C0-0710C3E10E7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51931-85D3-42AD-BF3C-2727B087017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F1195-CB64-4A29-9C94-6AD18B8288E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413F9-43D4-4F3F-B0BD-ED398C166B8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CC6C7-AC02-43E1-BB3C-CA33CDAA622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7DB0F23-62DC-4D18-9B27-ABAA9B5A623B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642910" y="116632"/>
            <a:ext cx="7772400" cy="1584177"/>
          </a:xfrm>
        </p:spPr>
        <p:txBody>
          <a:bodyPr/>
          <a:lstStyle/>
          <a:p>
            <a:r>
              <a:rPr lang="ru-RU" sz="5400" b="1" dirty="0" err="1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Операційна</a:t>
            </a:r>
            <a:r>
              <a:rPr lang="ru-RU" sz="5400" b="1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 система (ОС)</a:t>
            </a:r>
            <a:endParaRPr lang="es-ES" sz="5400" b="1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77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628800"/>
            <a:ext cx="8208912" cy="5400600"/>
          </a:xfrm>
        </p:spPr>
        <p:txBody>
          <a:bodyPr/>
          <a:lstStyle/>
          <a:p>
            <a:pPr algn="l"/>
            <a:r>
              <a:rPr lang="ru-RU" sz="2400" b="1" i="1" smtClean="0"/>
              <a:t>? </a:t>
            </a:r>
            <a:endParaRPr lang="ru-RU" sz="2400" b="1" i="1" dirty="0" smtClean="0"/>
          </a:p>
          <a:p>
            <a:pPr algn="r"/>
            <a:r>
              <a:rPr lang="ru-RU" sz="2400" dirty="0" smtClean="0"/>
              <a:t> </a:t>
            </a:r>
            <a:r>
              <a:rPr lang="ru-RU" sz="2400" i="1" dirty="0" err="1" smtClean="0"/>
              <a:t>Якби</a:t>
            </a:r>
            <a:r>
              <a:rPr lang="ru-RU" sz="2400" i="1" dirty="0" smtClean="0"/>
              <a:t> </a:t>
            </a:r>
            <a:r>
              <a:rPr lang="ru-RU" sz="2400" i="1" dirty="0"/>
              <a:t>не </a:t>
            </a:r>
            <a:r>
              <a:rPr lang="ru-RU" sz="2400" i="1" dirty="0" err="1"/>
              <a:t>було</a:t>
            </a:r>
            <a:r>
              <a:rPr lang="ru-RU" sz="2400" i="1" dirty="0"/>
              <a:t> ОС, то з </a:t>
            </a:r>
            <a:r>
              <a:rPr lang="ru-RU" sz="2400" i="1" dirty="0" err="1"/>
              <a:t>комп’ютером</a:t>
            </a:r>
            <a:r>
              <a:rPr lang="ru-RU" sz="2400" i="1" dirty="0"/>
              <a:t> </a:t>
            </a:r>
            <a:r>
              <a:rPr lang="ru-RU" sz="2400" i="1" dirty="0" err="1"/>
              <a:t>було</a:t>
            </a:r>
            <a:r>
              <a:rPr lang="ru-RU" sz="2400" i="1" dirty="0"/>
              <a:t> б </a:t>
            </a:r>
            <a:r>
              <a:rPr lang="ru-RU" sz="2400" i="1" dirty="0" err="1"/>
              <a:t>дуже</a:t>
            </a:r>
            <a:r>
              <a:rPr lang="ru-RU" sz="2400" i="1" dirty="0"/>
              <a:t> </a:t>
            </a:r>
            <a:r>
              <a:rPr lang="ru-RU" sz="2400" i="1" dirty="0" err="1"/>
              <a:t>важко</a:t>
            </a:r>
            <a:r>
              <a:rPr lang="ru-RU" sz="2400" i="1" dirty="0"/>
              <a:t> </a:t>
            </a:r>
            <a:r>
              <a:rPr lang="ru-RU" sz="2400" i="1" dirty="0" err="1"/>
              <a:t>працювати</a:t>
            </a:r>
            <a:r>
              <a:rPr lang="ru-RU" sz="2400" i="1" dirty="0"/>
              <a:t> і </a:t>
            </a:r>
            <a:r>
              <a:rPr lang="ru-RU" sz="2400" i="1" dirty="0" err="1"/>
              <a:t>спілкуватися</a:t>
            </a:r>
            <a:r>
              <a:rPr lang="ru-RU" sz="2400" i="1" dirty="0"/>
              <a:t>. </a:t>
            </a:r>
            <a:r>
              <a:rPr lang="ru-RU" sz="2400" i="1" dirty="0" err="1"/>
              <a:t>Програміст</a:t>
            </a:r>
            <a:r>
              <a:rPr lang="ru-RU" sz="2400" i="1" dirty="0"/>
              <a:t> </a:t>
            </a:r>
            <a:r>
              <a:rPr lang="ru-RU" sz="2400" i="1" dirty="0" err="1"/>
              <a:t>мав</a:t>
            </a:r>
            <a:r>
              <a:rPr lang="ru-RU" sz="2400" i="1" dirty="0"/>
              <a:t> </a:t>
            </a:r>
            <a:r>
              <a:rPr lang="ru-RU" sz="2400" i="1" dirty="0" err="1"/>
              <a:t>би</a:t>
            </a:r>
            <a:r>
              <a:rPr lang="ru-RU" sz="2400" i="1" dirty="0"/>
              <a:t> </a:t>
            </a:r>
            <a:r>
              <a:rPr lang="ru-RU" sz="2400" i="1" dirty="0" err="1"/>
              <a:t>створювати</a:t>
            </a:r>
            <a:r>
              <a:rPr lang="ru-RU" sz="2400" i="1" dirty="0"/>
              <a:t> </a:t>
            </a:r>
            <a:r>
              <a:rPr lang="ru-RU" sz="2400" i="1" dirty="0" err="1"/>
              <a:t>програму</a:t>
            </a:r>
            <a:r>
              <a:rPr lang="ru-RU" sz="2400" i="1" dirty="0"/>
              <a:t> не на </a:t>
            </a:r>
            <a:r>
              <a:rPr lang="ru-RU" sz="2400" i="1" dirty="0" err="1"/>
              <a:t>якійсь</a:t>
            </a:r>
            <a:r>
              <a:rPr lang="ru-RU" sz="2400" i="1" dirty="0"/>
              <a:t> </a:t>
            </a:r>
            <a:r>
              <a:rPr lang="ru-RU" sz="2400" i="1" dirty="0" err="1"/>
              <a:t>зручній</a:t>
            </a:r>
            <a:r>
              <a:rPr lang="ru-RU" sz="2400" i="1" dirty="0"/>
              <a:t> </a:t>
            </a:r>
            <a:r>
              <a:rPr lang="ru-RU" sz="2400" i="1" dirty="0" err="1"/>
              <a:t>мові</a:t>
            </a:r>
            <a:r>
              <a:rPr lang="ru-RU" sz="2400" i="1" dirty="0"/>
              <a:t> </a:t>
            </a:r>
            <a:r>
              <a:rPr lang="ru-RU" sz="2400" i="1" dirty="0" err="1"/>
              <a:t>програмування</a:t>
            </a:r>
            <a:r>
              <a:rPr lang="ru-RU" sz="2400" i="1" dirty="0"/>
              <a:t>, а на </a:t>
            </a:r>
            <a:r>
              <a:rPr lang="ru-RU" sz="2400" i="1" dirty="0" err="1"/>
              <a:t>мові</a:t>
            </a:r>
            <a:r>
              <a:rPr lang="ru-RU" sz="2400" i="1" dirty="0"/>
              <a:t> </a:t>
            </a:r>
            <a:r>
              <a:rPr lang="ru-RU" sz="2400" i="1" dirty="0" err="1"/>
              <a:t>машинних</a:t>
            </a:r>
            <a:r>
              <a:rPr lang="ru-RU" sz="2400" i="1" dirty="0"/>
              <a:t> </a:t>
            </a:r>
            <a:r>
              <a:rPr lang="ru-RU" sz="2400" i="1" dirty="0" err="1"/>
              <a:t>кодів</a:t>
            </a:r>
            <a:r>
              <a:rPr lang="ru-RU" sz="2400" i="1" dirty="0"/>
              <a:t>. </a:t>
            </a:r>
            <a:r>
              <a:rPr lang="ru-RU" sz="2400" i="1" dirty="0" err="1"/>
              <a:t>Відсутність</a:t>
            </a:r>
            <a:r>
              <a:rPr lang="ru-RU" sz="2400" i="1" dirty="0"/>
              <a:t> ОС загнала б в кут будь-</a:t>
            </a:r>
            <a:r>
              <a:rPr lang="ru-RU" sz="2400" i="1" dirty="0" err="1"/>
              <a:t>якого</a:t>
            </a:r>
            <a:r>
              <a:rPr lang="ru-RU" sz="2400" i="1" dirty="0"/>
              <a:t> </a:t>
            </a:r>
            <a:r>
              <a:rPr lang="ru-RU" sz="2400" i="1" dirty="0" err="1"/>
              <a:t>користувача</a:t>
            </a:r>
            <a:r>
              <a:rPr lang="ru-RU" sz="2400" i="1" dirty="0"/>
              <a:t>. </a:t>
            </a:r>
            <a:r>
              <a:rPr lang="ru-RU" sz="2400" i="1" dirty="0" smtClean="0"/>
              <a:t>В </a:t>
            </a:r>
            <a:r>
              <a:rPr lang="ru-RU" sz="2400" i="1" dirty="0" err="1"/>
              <a:t>його</a:t>
            </a:r>
            <a:r>
              <a:rPr lang="ru-RU" sz="2400" i="1" dirty="0"/>
              <a:t> </a:t>
            </a:r>
            <a:r>
              <a:rPr lang="ru-RU" sz="2400" i="1" dirty="0" err="1"/>
              <a:t>розпорядженні</a:t>
            </a:r>
            <a:r>
              <a:rPr lang="ru-RU" sz="2400" i="1" dirty="0"/>
              <a:t> не </a:t>
            </a:r>
            <a:r>
              <a:rPr lang="ru-RU" sz="2400" i="1" dirty="0" err="1"/>
              <a:t>виявилося</a:t>
            </a:r>
            <a:r>
              <a:rPr lang="ru-RU" sz="2400" i="1" dirty="0"/>
              <a:t> б </a:t>
            </a:r>
            <a:r>
              <a:rPr lang="ru-RU" sz="2400" i="1" dirty="0" err="1"/>
              <a:t>сучасних</a:t>
            </a:r>
            <a:r>
              <a:rPr lang="ru-RU" sz="2400" i="1" dirty="0"/>
              <a:t> </a:t>
            </a:r>
            <a:r>
              <a:rPr lang="ru-RU" sz="2400" i="1" dirty="0" err="1"/>
              <a:t>засобів</a:t>
            </a:r>
            <a:r>
              <a:rPr lang="ru-RU" sz="2400" i="1" dirty="0"/>
              <a:t> </a:t>
            </a:r>
            <a:endParaRPr lang="ru-RU" sz="2400" i="1" dirty="0" smtClean="0"/>
          </a:p>
          <a:p>
            <a:pPr algn="r"/>
            <a:r>
              <a:rPr lang="ru-RU" sz="2400" i="1" dirty="0" smtClean="0"/>
              <a:t>          </a:t>
            </a:r>
            <a:r>
              <a:rPr lang="ru-RU" sz="2400" i="1" dirty="0" err="1" smtClean="0"/>
              <a:t>керування</a:t>
            </a:r>
            <a:r>
              <a:rPr lang="ru-RU" sz="2400" i="1" dirty="0" smtClean="0"/>
              <a:t> </a:t>
            </a:r>
            <a:r>
              <a:rPr lang="ru-RU" sz="2400" i="1" dirty="0" err="1"/>
              <a:t>апаратурою</a:t>
            </a:r>
            <a:r>
              <a:rPr lang="ru-RU" sz="2400" i="1" dirty="0"/>
              <a:t> (</a:t>
            </a:r>
            <a:r>
              <a:rPr lang="ru-RU" sz="2400" i="1" dirty="0" err="1"/>
              <a:t>дисків</a:t>
            </a:r>
            <a:r>
              <a:rPr lang="ru-RU" sz="2400" i="1" dirty="0"/>
              <a:t>, </a:t>
            </a:r>
            <a:r>
              <a:rPr lang="ru-RU" sz="2400" i="1" dirty="0" err="1"/>
              <a:t>миші</a:t>
            </a:r>
            <a:r>
              <a:rPr lang="ru-RU" sz="2400" i="1" dirty="0"/>
              <a:t>, принтера</a:t>
            </a:r>
            <a:r>
              <a:rPr lang="ru-RU" sz="2400" i="1" dirty="0" smtClean="0"/>
              <a:t>) </a:t>
            </a:r>
            <a:r>
              <a:rPr lang="ru-RU" sz="2400" i="1" dirty="0"/>
              <a:t>і </a:t>
            </a:r>
            <a:endParaRPr lang="ru-RU" sz="2400" i="1" dirty="0" smtClean="0"/>
          </a:p>
          <a:p>
            <a:pPr algn="r"/>
            <a:r>
              <a:rPr lang="ru-RU" sz="2400" i="1" dirty="0" err="1" smtClean="0"/>
              <a:t>звичайних</a:t>
            </a:r>
            <a:r>
              <a:rPr lang="ru-RU" sz="2400" i="1" dirty="0" smtClean="0"/>
              <a:t> </a:t>
            </a:r>
            <a:r>
              <a:rPr lang="ru-RU" sz="2400" i="1" dirty="0" err="1"/>
              <a:t>програмних</a:t>
            </a:r>
            <a:r>
              <a:rPr lang="ru-RU" sz="2400" i="1" dirty="0"/>
              <a:t> </a:t>
            </a:r>
            <a:r>
              <a:rPr lang="ru-RU" sz="2400" i="1" dirty="0" err="1"/>
              <a:t>додатків</a:t>
            </a:r>
            <a:r>
              <a:rPr lang="ru-RU" sz="2400" i="1" dirty="0"/>
              <a:t> (</a:t>
            </a:r>
            <a:r>
              <a:rPr lang="ru-RU" sz="2400" i="1" dirty="0" err="1"/>
              <a:t>ігор</a:t>
            </a:r>
            <a:r>
              <a:rPr lang="ru-RU" sz="2400" i="1" dirty="0"/>
              <a:t>, </a:t>
            </a:r>
            <a:r>
              <a:rPr lang="ru-RU" sz="2400" i="1" dirty="0" err="1"/>
              <a:t>антивірусів</a:t>
            </a:r>
            <a:r>
              <a:rPr lang="ru-RU" sz="2400" i="1" dirty="0"/>
              <a:t>, </a:t>
            </a:r>
            <a:r>
              <a:rPr lang="ru-RU" sz="2400" i="1" dirty="0" err="1"/>
              <a:t>графічних</a:t>
            </a:r>
            <a:r>
              <a:rPr lang="ru-RU" sz="2400" i="1" dirty="0"/>
              <a:t> </a:t>
            </a:r>
            <a:r>
              <a:rPr lang="ru-RU" sz="2400" i="1" dirty="0" err="1"/>
              <a:t>редакторів</a:t>
            </a:r>
            <a:r>
              <a:rPr lang="ru-RU" i="1" dirty="0"/>
              <a:t>).</a:t>
            </a:r>
          </a:p>
        </p:txBody>
      </p:sp>
      <p:sp>
        <p:nvSpPr>
          <p:cNvPr id="6" name="Багетная рамка 5"/>
          <p:cNvSpPr/>
          <p:nvPr/>
        </p:nvSpPr>
        <p:spPr>
          <a:xfrm>
            <a:off x="7643802" y="6643686"/>
            <a:ext cx="1500198" cy="21431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Prezentacii.com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801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 algn="ctr">
              <a:buNone/>
            </a:pPr>
            <a:r>
              <a:rPr lang="uk-UA" sz="4000" dirty="0"/>
              <a:t>Структура операційної системи</a:t>
            </a:r>
            <a:endParaRPr lang="uk-UA" b="1" dirty="0"/>
          </a:p>
          <a:p>
            <a:endParaRPr lang="uk-UA" b="1" dirty="0" smtClean="0"/>
          </a:p>
          <a:p>
            <a:r>
              <a:rPr lang="uk-UA" b="1" dirty="0" smtClean="0"/>
              <a:t>Драйвери </a:t>
            </a:r>
            <a:endParaRPr lang="ru-RU" dirty="0"/>
          </a:p>
          <a:p>
            <a:pPr marL="0" indent="0" algn="r">
              <a:buNone/>
            </a:pPr>
            <a:r>
              <a:rPr lang="uk-UA" dirty="0" smtClean="0"/>
              <a:t>драйвер </a:t>
            </a:r>
            <a:r>
              <a:rPr lang="uk-UA" dirty="0"/>
              <a:t>— </a:t>
            </a:r>
            <a:r>
              <a:rPr lang="uk-UA" dirty="0" smtClean="0"/>
              <a:t>програма-перекладач, </a:t>
            </a:r>
            <a:r>
              <a:rPr lang="uk-UA" dirty="0"/>
              <a:t>що перетворює стандартні команди операційної системи на специфічні команди конкретної моделі </a:t>
            </a:r>
            <a:r>
              <a:rPr lang="uk-UA" dirty="0" smtClean="0"/>
              <a:t>пристрою</a:t>
            </a:r>
          </a:p>
          <a:p>
            <a:pPr marL="0" indent="0" algn="r">
              <a:buNone/>
            </a:pPr>
            <a:r>
              <a:rPr lang="uk-UA" dirty="0" smtClean="0"/>
              <a:t>(</a:t>
            </a:r>
            <a:r>
              <a:rPr lang="uk-UA" dirty="0" err="1" smtClean="0"/>
              <a:t>прінтера</a:t>
            </a:r>
            <a:r>
              <a:rPr lang="uk-UA" dirty="0" smtClean="0"/>
              <a:t>,сканера,звукової або </a:t>
            </a:r>
            <a:r>
              <a:rPr lang="uk-UA" dirty="0" err="1" smtClean="0"/>
              <a:t>відеокарти</a:t>
            </a:r>
            <a:r>
              <a:rPr lang="uk-UA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673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Структура операційної системи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err="1" smtClean="0"/>
              <a:t>Утіліти-</a:t>
            </a:r>
            <a:r>
              <a:rPr lang="uk-UA" dirty="0" smtClean="0"/>
              <a:t> набір </a:t>
            </a:r>
            <a:r>
              <a:rPr lang="uk-UA" dirty="0" err="1" smtClean="0"/>
              <a:t>допоміжнх</a:t>
            </a:r>
            <a:r>
              <a:rPr lang="uk-UA" dirty="0" smtClean="0"/>
              <a:t> програм,призначених обслуговувати диски,перевіряти </a:t>
            </a:r>
            <a:r>
              <a:rPr lang="uk-UA" dirty="0" err="1" smtClean="0"/>
              <a:t>компютер</a:t>
            </a:r>
            <a:r>
              <a:rPr lang="uk-UA" dirty="0" smtClean="0"/>
              <a:t>,налаштовувати певні параметри роботи тощо.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107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Структура операційної системи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Інтерфейс користувача </a:t>
            </a:r>
            <a:endParaRPr lang="ru-RU" dirty="0"/>
          </a:p>
          <a:p>
            <a:pPr marL="0" indent="0" algn="r">
              <a:buNone/>
            </a:pPr>
            <a:r>
              <a:rPr lang="uk-UA" sz="2800" dirty="0" smtClean="0"/>
              <a:t>Щоб </a:t>
            </a:r>
            <a:r>
              <a:rPr lang="uk-UA" sz="2800" dirty="0"/>
              <a:t>система «розуміла» користувача, потрібен посередник — інтерфейс, який подаватиме об'єкти та системні функції ОС у вигляді, легкому для сприйняття людиною. </a:t>
            </a:r>
            <a:r>
              <a:rPr lang="uk-UA" sz="2800" dirty="0" smtClean="0"/>
              <a:t>Інтерфейс </a:t>
            </a:r>
            <a:r>
              <a:rPr lang="uk-UA" sz="2800" dirty="0"/>
              <a:t>користувача — це програмні засоби, що забезпечують </a:t>
            </a:r>
            <a:r>
              <a:rPr lang="uk-UA" sz="2800" dirty="0" smtClean="0"/>
              <a:t>взаємодію </a:t>
            </a:r>
            <a:r>
              <a:rPr lang="uk-UA" sz="2800" dirty="0"/>
              <a:t>користувача із системними та прикладними програмами</a:t>
            </a:r>
            <a:r>
              <a:rPr lang="uk-UA" sz="2400" dirty="0"/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7000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8000" i="1" dirty="0" smtClean="0"/>
              <a:t>Дякую за увагу!</a:t>
            </a:r>
            <a:endParaRPr lang="ru-RU" sz="8000" i="1" dirty="0"/>
          </a:p>
        </p:txBody>
      </p:sp>
    </p:spTree>
    <p:extLst>
      <p:ext uri="{BB962C8B-B14F-4D97-AF65-F5344CB8AC3E}">
        <p14:creationId xmlns:p14="http://schemas.microsoft.com/office/powerpoint/2010/main" val="2115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5" name="Rectangle 7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229600" cy="3816424"/>
          </a:xfrm>
        </p:spPr>
        <p:txBody>
          <a:bodyPr/>
          <a:lstStyle/>
          <a:p>
            <a:r>
              <a:rPr lang="uk-UA" sz="3600" b="1" i="1" dirty="0" smtClean="0"/>
              <a:t/>
            </a:r>
            <a:br>
              <a:rPr lang="uk-UA" sz="3600" b="1" i="1" dirty="0" smtClean="0"/>
            </a:br>
            <a:r>
              <a:rPr lang="uk-UA" sz="3600" b="1" i="1" dirty="0"/>
              <a:t/>
            </a:r>
            <a:br>
              <a:rPr lang="uk-UA" sz="3600" b="1" i="1" dirty="0"/>
            </a:br>
            <a:r>
              <a:rPr lang="uk-UA" sz="3600" b="1" i="1" dirty="0" smtClean="0"/>
              <a:t>Операційна </a:t>
            </a:r>
            <a:r>
              <a:rPr lang="uk-UA" sz="3600" b="1" i="1" dirty="0"/>
              <a:t>система </a:t>
            </a:r>
            <a:r>
              <a:rPr lang="uk-UA" sz="3600" dirty="0"/>
              <a:t>– </a:t>
            </a:r>
            <a:br>
              <a:rPr lang="uk-UA" sz="3600" dirty="0"/>
            </a:br>
            <a:r>
              <a:rPr lang="uk-UA" sz="3600" dirty="0"/>
              <a:t>це сукупність програм, які призначені для керування ресурсами комп’ютера й обчислювальними процесами, а також для організації взаємодії користувача з апаратурою.</a:t>
            </a:r>
            <a:br>
              <a:rPr lang="uk-UA" sz="3600" dirty="0"/>
            </a:br>
            <a:endParaRPr lang="ru-RU" sz="3600" dirty="0"/>
          </a:p>
        </p:txBody>
      </p:sp>
      <p:sp>
        <p:nvSpPr>
          <p:cNvPr id="737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95536" y="2996952"/>
            <a:ext cx="8291264" cy="3129211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6" name="Багетная рамка 5"/>
          <p:cNvSpPr/>
          <p:nvPr/>
        </p:nvSpPr>
        <p:spPr>
          <a:xfrm>
            <a:off x="7643802" y="6643686"/>
            <a:ext cx="1500198" cy="21431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Prezentacii.com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Функції 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b="1" dirty="0"/>
              <a:t>1.     Керування ресурсами комп’ютера і їх розподіл.</a:t>
            </a:r>
          </a:p>
          <a:p>
            <a:pPr algn="r"/>
            <a:r>
              <a:rPr lang="uk-UA" sz="2400" b="1" i="1" dirty="0"/>
              <a:t>Ресурси </a:t>
            </a:r>
            <a:r>
              <a:rPr lang="uk-UA" sz="2400" dirty="0"/>
              <a:t>– логічні та фізичні компоненти комп’ютера: оперативна пам’ять, місце на диску, процесорний час тощо. Тобто, ОС розпізнає і обробляє команди, що надходять з клавіатури, готує інформацію для виведення на екран монітора чи на друк. При цьому ОС намагається оптимально розподілити ресурси між різними завданнями, що виконуються.</a:t>
            </a: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508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Функції 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800" dirty="0"/>
              <a:t>2.     Керування обчислювальними процесами – послідовністю дій, яка задається програмою. Взагалі функції керування процесами без ОС можна було б передати кожній прикладній програмі, але тоді програми були б набагато більшими і складними. Тому доцільніше на комп’ютері мати одну керуючу програму – ОС, послугами якої керувалися б інші програми</a:t>
            </a:r>
            <a:r>
              <a:rPr lang="uk-UA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93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Функції 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3.     Взаємодія користувача з апаратурою. </a:t>
            </a:r>
          </a:p>
          <a:p>
            <a:pPr marL="0" indent="0">
              <a:buNone/>
            </a:pPr>
            <a:r>
              <a:rPr lang="uk-UA" sz="2400" dirty="0"/>
              <a:t>Для цього слугує інтерфейс користувача ОС. До складу інтерфейсу користувача входить також набір сервісних програм – утиліт</a:t>
            </a:r>
            <a:r>
              <a:rPr lang="uk-UA" sz="2400" dirty="0" smtClean="0"/>
              <a:t>.</a:t>
            </a:r>
            <a:endParaRPr lang="ru-RU" sz="2400" dirty="0" smtClean="0"/>
          </a:p>
          <a:p>
            <a:pPr marL="0" indent="0" algn="r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           </a:t>
            </a:r>
            <a:r>
              <a:rPr lang="uk-UA" dirty="0" smtClean="0"/>
              <a:t> </a:t>
            </a:r>
            <a:r>
              <a:rPr lang="uk-UA" sz="2800" b="1" i="1" dirty="0"/>
              <a:t>Утиліта</a:t>
            </a:r>
            <a:r>
              <a:rPr lang="uk-UA" sz="2800" dirty="0"/>
              <a:t> – невелика програма</a:t>
            </a:r>
            <a:r>
              <a:rPr lang="uk-UA" sz="2800" dirty="0" smtClean="0"/>
              <a:t>,                             що </a:t>
            </a:r>
            <a:r>
              <a:rPr lang="uk-UA" sz="2800" dirty="0"/>
              <a:t>виконує конкретну сервісну функцію.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6913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 b="1" i="1" dirty="0"/>
              <a:t>Класифікація ОС: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just"/>
            <a:r>
              <a:rPr lang="ru-RU" sz="4400" dirty="0" smtClean="0"/>
              <a:t>ОС </a:t>
            </a:r>
            <a:r>
              <a:rPr lang="ru-RU" sz="4400" dirty="0"/>
              <a:t>одного </a:t>
            </a:r>
            <a:r>
              <a:rPr lang="ru-RU" sz="4400" dirty="0" err="1"/>
              <a:t>користувача</a:t>
            </a:r>
            <a:r>
              <a:rPr lang="ru-RU" sz="4400" dirty="0"/>
              <a:t> і ОС </a:t>
            </a:r>
            <a:r>
              <a:rPr lang="ru-RU" sz="4400" dirty="0" err="1"/>
              <a:t>багатьох</a:t>
            </a:r>
            <a:r>
              <a:rPr lang="ru-RU" sz="4400" dirty="0"/>
              <a:t> </a:t>
            </a:r>
            <a:r>
              <a:rPr lang="ru-RU" sz="4400" dirty="0" err="1"/>
              <a:t>користувачів</a:t>
            </a:r>
            <a:r>
              <a:rPr lang="ru-RU" sz="4400" dirty="0"/>
              <a:t>;</a:t>
            </a:r>
          </a:p>
          <a:p>
            <a:pPr algn="just"/>
            <a:r>
              <a:rPr lang="ru-RU" sz="4400" dirty="0"/>
              <a:t> </a:t>
            </a:r>
            <a:r>
              <a:rPr lang="ru-RU" sz="4400" dirty="0" err="1"/>
              <a:t>Однозадачні</a:t>
            </a:r>
            <a:r>
              <a:rPr lang="ru-RU" sz="4400" dirty="0"/>
              <a:t> і </a:t>
            </a:r>
            <a:r>
              <a:rPr lang="ru-RU" sz="4400" dirty="0" err="1"/>
              <a:t>багатозадачні</a:t>
            </a:r>
            <a:r>
              <a:rPr lang="ru-RU" sz="4400" dirty="0"/>
              <a:t> ОС</a:t>
            </a:r>
            <a:r>
              <a:rPr lang="ru-RU" sz="4400" dirty="0" smtClean="0"/>
              <a:t>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60828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 algn="r">
              <a:buNone/>
            </a:pPr>
            <a:r>
              <a:rPr lang="uk-UA" b="1" i="1" dirty="0" smtClean="0"/>
              <a:t>   </a:t>
            </a:r>
            <a:r>
              <a:rPr lang="uk-UA" b="1" i="1" dirty="0" err="1" smtClean="0"/>
              <a:t>Однозадачні</a:t>
            </a:r>
            <a:r>
              <a:rPr lang="uk-UA" b="1" i="1" dirty="0" smtClean="0"/>
              <a:t> </a:t>
            </a:r>
            <a:r>
              <a:rPr lang="uk-UA" b="1" i="1" dirty="0"/>
              <a:t>системи </a:t>
            </a:r>
            <a:r>
              <a:rPr lang="uk-UA" dirty="0"/>
              <a:t>(як правило для 1 користувача) допускають тільки послідовне виконання завдань. Характерний для перших ЕОМ. Приклад, ОС </a:t>
            </a:r>
            <a:r>
              <a:rPr lang="en-US" dirty="0"/>
              <a:t>MS</a:t>
            </a:r>
            <a:r>
              <a:rPr lang="uk-UA" dirty="0"/>
              <a:t>-</a:t>
            </a:r>
            <a:r>
              <a:rPr lang="en-US" dirty="0" smtClean="0"/>
              <a:t>DOS</a:t>
            </a:r>
            <a:endParaRPr lang="uk-UA" dirty="0" smtClean="0"/>
          </a:p>
          <a:p>
            <a:pPr marL="0" indent="0" algn="r">
              <a:buNone/>
            </a:pPr>
            <a:r>
              <a:rPr lang="uk-UA" b="1" i="1" dirty="0"/>
              <a:t> </a:t>
            </a:r>
            <a:r>
              <a:rPr lang="uk-UA" b="1" i="1" dirty="0" smtClean="0"/>
              <a:t>   </a:t>
            </a:r>
            <a:r>
              <a:rPr lang="uk-UA" b="1" i="1" dirty="0" err="1" smtClean="0"/>
              <a:t>Багатозадачні</a:t>
            </a:r>
            <a:r>
              <a:rPr lang="uk-UA" b="1" i="1" dirty="0" smtClean="0"/>
              <a:t> ОС </a:t>
            </a:r>
            <a:r>
              <a:rPr lang="uk-UA" dirty="0"/>
              <a:t>можуть паралельно виконувати завдання і </a:t>
            </a:r>
            <a:r>
              <a:rPr lang="uk-UA" dirty="0" smtClean="0"/>
              <a:t>   розподіляти </a:t>
            </a:r>
            <a:r>
              <a:rPr lang="uk-UA" dirty="0"/>
              <a:t>ресурси між завданнями. Приклад, ОС </a:t>
            </a:r>
            <a:r>
              <a:rPr lang="en-US" dirty="0"/>
              <a:t>Windows</a:t>
            </a:r>
            <a:r>
              <a:rPr lang="uk-UA" dirty="0"/>
              <a:t> 95 і вище.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201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uk-UA" dirty="0" smtClean="0"/>
              <a:t>Структура операційної системи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400" b="1" dirty="0"/>
              <a:t>Ядро операційної системи </a:t>
            </a:r>
            <a:endParaRPr lang="ru-RU" sz="2400" dirty="0"/>
          </a:p>
          <a:p>
            <a:pPr marL="0" indent="0">
              <a:buNone/>
            </a:pPr>
            <a:r>
              <a:rPr lang="uk-UA" sz="2400" dirty="0" smtClean="0"/>
              <a:t>— </a:t>
            </a:r>
            <a:r>
              <a:rPr lang="uk-UA" sz="2400" dirty="0"/>
              <a:t>це програма, але серед усіх інших програм, системних і прикладних, воно має найспецифічніше призначення: забезпечення взаємодію апаратних та програмних засобів. </a:t>
            </a:r>
            <a:endParaRPr lang="ru-RU" sz="2400" dirty="0"/>
          </a:p>
          <a:p>
            <a:pPr algn="r"/>
            <a:r>
              <a:rPr lang="uk-UA" sz="2400" dirty="0"/>
              <a:t>Ядро — центральна частина операційної системи, що керує процесом виконання програм та їх доступом до ресурсів комп'ютера.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9126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 algn="r">
              <a:buNone/>
            </a:pPr>
            <a:r>
              <a:rPr lang="uk-UA" sz="2800" dirty="0"/>
              <a:t>Жодна програма не може виконуватись «осторонь» ядра ОС, оскільки воно «вказує» процесору, коли яку програму слід запустити. </a:t>
            </a:r>
            <a:r>
              <a:rPr lang="uk-UA" sz="2800" dirty="0" smtClean="0"/>
              <a:t>Більше </a:t>
            </a:r>
            <a:r>
              <a:rPr lang="uk-UA" sz="2800" dirty="0"/>
              <a:t>того, ядро визначає, якій програмі та до якого апаратного ресурсу можна надати доступ. Тому програма ядра має функціонувати від моменту запуску ОС до завершення роботи комп'ютера, постійно очікуючи системних і прикладних програм </a:t>
            </a:r>
            <a:r>
              <a:rPr lang="uk-UA" sz="2800" dirty="0" smtClean="0"/>
              <a:t>    запитів </a:t>
            </a:r>
            <a:r>
              <a:rPr lang="uk-UA" sz="2800" dirty="0"/>
              <a:t>на виконання або на доступу ресурсів</a:t>
            </a:r>
            <a:r>
              <a:rPr lang="uk-UA" dirty="0"/>
              <a:t>. </a:t>
            </a:r>
            <a:endParaRPr lang="ru-RU" dirty="0"/>
          </a:p>
          <a:p>
            <a:pPr algn="r"/>
            <a:endParaRPr lang="ru-RU" dirty="0"/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579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1671</TotalTime>
  <Words>345</Words>
  <Application>Microsoft Office PowerPoint</Application>
  <PresentationFormat>Экран (4:3)</PresentationFormat>
  <Paragraphs>38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Diseño predeterminado</vt:lpstr>
      <vt:lpstr>Операційна система (ОС)</vt:lpstr>
      <vt:lpstr>  Операційна система –  це сукупність програм, які призначені для керування ресурсами комп’ютера й обчислювальними процесами, а також для організації взаємодії користувача з апаратурою. </vt:lpstr>
      <vt:lpstr>Функції ОС:</vt:lpstr>
      <vt:lpstr>Функції ОС:</vt:lpstr>
      <vt:lpstr>Функції ОС:</vt:lpstr>
      <vt:lpstr>Класифікація ОС:</vt:lpstr>
      <vt:lpstr>Презентация PowerPoint</vt:lpstr>
      <vt:lpstr>Структура операційної системи</vt:lpstr>
      <vt:lpstr>Презентация PowerPoint</vt:lpstr>
      <vt:lpstr>Презентация PowerPoint</vt:lpstr>
      <vt:lpstr>Структура операційної системи</vt:lpstr>
      <vt:lpstr>Структура операційної системи</vt:lpstr>
      <vt:lpstr>Презентация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user</cp:lastModifiedBy>
  <cp:revision>355</cp:revision>
  <dcterms:created xsi:type="dcterms:W3CDTF">2010-05-23T14:28:12Z</dcterms:created>
  <dcterms:modified xsi:type="dcterms:W3CDTF">2012-12-05T17:01:27Z</dcterms:modified>
</cp:coreProperties>
</file>